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wmf" ContentType="image/x-wmf"/>
  <Default Extension="xml" ContentType="application/xml"/>
  <Override PartName="/docProps/app.xml" ContentType="application/vnd.openxmlformats-officedocument.extended-properties+xml"/>
  <Override PartName="/docProps/core.xml" ContentType="application/vnd.openxmlformats-package.core-properties+xml"/>
  <Override PartName="/ppt/embeddings/oleObject1.bin" ContentType="application/vnd.openxmlformats-officedocument.oleObject"/>
  <Override PartName="/ppt/embeddings/oleObject2.bin" ContentType="application/vnd.openxmlformats-officedocument.oleObject"/>
  <Override PartName="/ppt/embeddings/oleObject3.bin" ContentType="application/vnd.openxmlformats-officedocument.oleObject"/>
  <Override PartName="/ppt/embeddings/oleObject4.bin" ContentType="application/vnd.openxmlformats-officedocument.oleObject"/>
  <Override PartName="/ppt/embeddings/oleObject5.bin" ContentType="application/vnd.openxmlformats-officedocument.oleObject"/>
  <Override PartName="/ppt/embeddings/oleObject6.bin" ContentType="application/vnd.openxmlformats-officedocument.oleObject"/>
  <Override PartName="/ppt/embeddings/oleObject7.bin" ContentType="application/vnd.openxmlformats-officedocument.oleObject"/>
  <Override PartName="/ppt/embeddings/oleObject8.bin" ContentType="application/vnd.openxmlformats-officedocument.oleObject"/>
  <Override PartName="/ppt/media/image26.tmp" ContentType="image/png"/>
  <Override PartName="/ppt/media/image93.tmp" ContentType="image/png"/>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 id="2147483685" r:id="rId2"/>
  </p:sldMasterIdLst>
  <p:notesMasterIdLst>
    <p:notesMasterId r:id="rId142"/>
  </p:notesMasterIdLst>
  <p:sldIdLst>
    <p:sldId id="256" r:id="rId3"/>
    <p:sldId id="373" r:id="rId4"/>
    <p:sldId id="274" r:id="rId5"/>
    <p:sldId id="282" r:id="rId6"/>
    <p:sldId id="362" r:id="rId7"/>
    <p:sldId id="283" r:id="rId8"/>
    <p:sldId id="284" r:id="rId9"/>
    <p:sldId id="363" r:id="rId10"/>
    <p:sldId id="364" r:id="rId11"/>
    <p:sldId id="285" r:id="rId12"/>
    <p:sldId id="359" r:id="rId13"/>
    <p:sldId id="286" r:id="rId14"/>
    <p:sldId id="360" r:id="rId15"/>
    <p:sldId id="365" r:id="rId16"/>
    <p:sldId id="366" r:id="rId17"/>
    <p:sldId id="367" r:id="rId18"/>
    <p:sldId id="368" r:id="rId19"/>
    <p:sldId id="369" r:id="rId20"/>
    <p:sldId id="370" r:id="rId21"/>
    <p:sldId id="257" r:id="rId22"/>
    <p:sldId id="258" r:id="rId23"/>
    <p:sldId id="260" r:id="rId24"/>
    <p:sldId id="259" r:id="rId25"/>
    <p:sldId id="371" r:id="rId26"/>
    <p:sldId id="261" r:id="rId27"/>
    <p:sldId id="262" r:id="rId28"/>
    <p:sldId id="263" r:id="rId29"/>
    <p:sldId id="264" r:id="rId30"/>
    <p:sldId id="265" r:id="rId31"/>
    <p:sldId id="266" r:id="rId32"/>
    <p:sldId id="267" r:id="rId33"/>
    <p:sldId id="372" r:id="rId34"/>
    <p:sldId id="268" r:id="rId35"/>
    <p:sldId id="269" r:id="rId36"/>
    <p:sldId id="270" r:id="rId37"/>
    <p:sldId id="271" r:id="rId38"/>
    <p:sldId id="272" r:id="rId39"/>
    <p:sldId id="273" r:id="rId40"/>
    <p:sldId id="358" r:id="rId41"/>
    <p:sldId id="287" r:id="rId42"/>
    <p:sldId id="288" r:id="rId43"/>
    <p:sldId id="289" r:id="rId44"/>
    <p:sldId id="290" r:id="rId45"/>
    <p:sldId id="291" r:id="rId46"/>
    <p:sldId id="292" r:id="rId47"/>
    <p:sldId id="293" r:id="rId48"/>
    <p:sldId id="294" r:id="rId49"/>
    <p:sldId id="295" r:id="rId50"/>
    <p:sldId id="296" r:id="rId51"/>
    <p:sldId id="361" r:id="rId52"/>
    <p:sldId id="297" r:id="rId53"/>
    <p:sldId id="298" r:id="rId54"/>
    <p:sldId id="299" r:id="rId55"/>
    <p:sldId id="300" r:id="rId56"/>
    <p:sldId id="301" r:id="rId57"/>
    <p:sldId id="302" r:id="rId58"/>
    <p:sldId id="303" r:id="rId59"/>
    <p:sldId id="304" r:id="rId60"/>
    <p:sldId id="305" r:id="rId61"/>
    <p:sldId id="306" r:id="rId62"/>
    <p:sldId id="307" r:id="rId63"/>
    <p:sldId id="308" r:id="rId64"/>
    <p:sldId id="309" r:id="rId65"/>
    <p:sldId id="310" r:id="rId66"/>
    <p:sldId id="311" r:id="rId67"/>
    <p:sldId id="313" r:id="rId68"/>
    <p:sldId id="314" r:id="rId69"/>
    <p:sldId id="315" r:id="rId70"/>
    <p:sldId id="316" r:id="rId71"/>
    <p:sldId id="317" r:id="rId72"/>
    <p:sldId id="318" r:id="rId73"/>
    <p:sldId id="319" r:id="rId74"/>
    <p:sldId id="320" r:id="rId75"/>
    <p:sldId id="321" r:id="rId76"/>
    <p:sldId id="322" r:id="rId77"/>
    <p:sldId id="323" r:id="rId78"/>
    <p:sldId id="324" r:id="rId79"/>
    <p:sldId id="325" r:id="rId80"/>
    <p:sldId id="326" r:id="rId81"/>
    <p:sldId id="327" r:id="rId82"/>
    <p:sldId id="328" r:id="rId83"/>
    <p:sldId id="329" r:id="rId84"/>
    <p:sldId id="330" r:id="rId85"/>
    <p:sldId id="331" r:id="rId86"/>
    <p:sldId id="332" r:id="rId87"/>
    <p:sldId id="333" r:id="rId88"/>
    <p:sldId id="334" r:id="rId89"/>
    <p:sldId id="335" r:id="rId90"/>
    <p:sldId id="336" r:id="rId91"/>
    <p:sldId id="337" r:id="rId92"/>
    <p:sldId id="338" r:id="rId93"/>
    <p:sldId id="339" r:id="rId94"/>
    <p:sldId id="340" r:id="rId95"/>
    <p:sldId id="341" r:id="rId96"/>
    <p:sldId id="342" r:id="rId97"/>
    <p:sldId id="343" r:id="rId98"/>
    <p:sldId id="344" r:id="rId99"/>
    <p:sldId id="345" r:id="rId100"/>
    <p:sldId id="346" r:id="rId101"/>
    <p:sldId id="347" r:id="rId102"/>
    <p:sldId id="348" r:id="rId103"/>
    <p:sldId id="349" r:id="rId104"/>
    <p:sldId id="350" r:id="rId105"/>
    <p:sldId id="351" r:id="rId106"/>
    <p:sldId id="352" r:id="rId107"/>
    <p:sldId id="353" r:id="rId108"/>
    <p:sldId id="374" r:id="rId109"/>
    <p:sldId id="375" r:id="rId110"/>
    <p:sldId id="376" r:id="rId111"/>
    <p:sldId id="377" r:id="rId112"/>
    <p:sldId id="378" r:id="rId113"/>
    <p:sldId id="379" r:id="rId114"/>
    <p:sldId id="380" r:id="rId115"/>
    <p:sldId id="381" r:id="rId116"/>
    <p:sldId id="382" r:id="rId117"/>
    <p:sldId id="383" r:id="rId118"/>
    <p:sldId id="384" r:id="rId119"/>
    <p:sldId id="385" r:id="rId120"/>
    <p:sldId id="386" r:id="rId121"/>
    <p:sldId id="387" r:id="rId122"/>
    <p:sldId id="388" r:id="rId123"/>
    <p:sldId id="389" r:id="rId124"/>
    <p:sldId id="390" r:id="rId125"/>
    <p:sldId id="391" r:id="rId126"/>
    <p:sldId id="392" r:id="rId127"/>
    <p:sldId id="393" r:id="rId128"/>
    <p:sldId id="394" r:id="rId129"/>
    <p:sldId id="395" r:id="rId130"/>
    <p:sldId id="396" r:id="rId131"/>
    <p:sldId id="397" r:id="rId132"/>
    <p:sldId id="398" r:id="rId133"/>
    <p:sldId id="399" r:id="rId134"/>
    <p:sldId id="400" r:id="rId135"/>
    <p:sldId id="401" r:id="rId136"/>
    <p:sldId id="402" r:id="rId137"/>
    <p:sldId id="403" r:id="rId138"/>
    <p:sldId id="404" r:id="rId139"/>
    <p:sldId id="405" r:id="rId140"/>
    <p:sldId id="406" r:id="rId14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0000FF"/>
    <a:srgbClr val="B3B4CE"/>
    <a:srgbClr val="F7FB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MasterView">
  <p:normalViewPr>
    <p:restoredLeft sz="15611" autoAdjust="0"/>
    <p:restoredTop sz="81224" autoAdjust="0"/>
  </p:normalViewPr>
  <p:slideViewPr>
    <p:cSldViewPr>
      <p:cViewPr varScale="1">
        <p:scale>
          <a:sx n="98" d="100"/>
          <a:sy n="98" d="100"/>
        </p:scale>
        <p:origin x="69" y="39"/>
      </p:cViewPr>
      <p:guideLst>
        <p:guide orient="horz" pos="2160"/>
        <p:guide pos="3840"/>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40" Type="http://schemas.openxmlformats.org/officeDocument/2006/relationships/slide" Target="slides/slide38.xml"/><Relationship Id="rId41" Type="http://schemas.openxmlformats.org/officeDocument/2006/relationships/slide" Target="slides/slide39.xml"/><Relationship Id="rId42" Type="http://schemas.openxmlformats.org/officeDocument/2006/relationships/slide" Target="slides/slide40.xml"/><Relationship Id="rId43" Type="http://schemas.openxmlformats.org/officeDocument/2006/relationships/slide" Target="slides/slide41.xml"/><Relationship Id="rId44" Type="http://schemas.openxmlformats.org/officeDocument/2006/relationships/slide" Target="slides/slide42.xml"/><Relationship Id="rId45" Type="http://schemas.openxmlformats.org/officeDocument/2006/relationships/slide" Target="slides/slide43.xml"/><Relationship Id="rId46" Type="http://schemas.openxmlformats.org/officeDocument/2006/relationships/slide" Target="slides/slide44.xml"/><Relationship Id="rId47" Type="http://schemas.openxmlformats.org/officeDocument/2006/relationships/slide" Target="slides/slide45.xml"/><Relationship Id="rId48" Type="http://schemas.openxmlformats.org/officeDocument/2006/relationships/slide" Target="slides/slide46.xml"/><Relationship Id="rId49" Type="http://schemas.openxmlformats.org/officeDocument/2006/relationships/slide" Target="slides/slide47.xml"/><Relationship Id="rId50" Type="http://schemas.openxmlformats.org/officeDocument/2006/relationships/slide" Target="slides/slide48.xml"/><Relationship Id="rId51" Type="http://schemas.openxmlformats.org/officeDocument/2006/relationships/slide" Target="slides/slide49.xml"/><Relationship Id="rId52" Type="http://schemas.openxmlformats.org/officeDocument/2006/relationships/slide" Target="slides/slide50.xml"/><Relationship Id="rId53" Type="http://schemas.openxmlformats.org/officeDocument/2006/relationships/slide" Target="slides/slide51.xml"/><Relationship Id="rId54" Type="http://schemas.openxmlformats.org/officeDocument/2006/relationships/slide" Target="slides/slide52.xml"/><Relationship Id="rId55" Type="http://schemas.openxmlformats.org/officeDocument/2006/relationships/slide" Target="slides/slide53.xml"/><Relationship Id="rId56" Type="http://schemas.openxmlformats.org/officeDocument/2006/relationships/slide" Target="slides/slide54.xml"/><Relationship Id="rId57" Type="http://schemas.openxmlformats.org/officeDocument/2006/relationships/slide" Target="slides/slide55.xml"/><Relationship Id="rId58" Type="http://schemas.openxmlformats.org/officeDocument/2006/relationships/slide" Target="slides/slide56.xml"/><Relationship Id="rId59" Type="http://schemas.openxmlformats.org/officeDocument/2006/relationships/slide" Target="slides/slide57.xml"/><Relationship Id="rId60" Type="http://schemas.openxmlformats.org/officeDocument/2006/relationships/slide" Target="slides/slide58.xml"/><Relationship Id="rId61" Type="http://schemas.openxmlformats.org/officeDocument/2006/relationships/slide" Target="slides/slide59.xml"/><Relationship Id="rId62" Type="http://schemas.openxmlformats.org/officeDocument/2006/relationships/slide" Target="slides/slide60.xml"/><Relationship Id="rId63" Type="http://schemas.openxmlformats.org/officeDocument/2006/relationships/slide" Target="slides/slide61.xml"/><Relationship Id="rId64" Type="http://schemas.openxmlformats.org/officeDocument/2006/relationships/slide" Target="slides/slide62.xml"/><Relationship Id="rId65" Type="http://schemas.openxmlformats.org/officeDocument/2006/relationships/slide" Target="slides/slide63.xml"/><Relationship Id="rId66" Type="http://schemas.openxmlformats.org/officeDocument/2006/relationships/slide" Target="slides/slide64.xml"/><Relationship Id="rId67" Type="http://schemas.openxmlformats.org/officeDocument/2006/relationships/slide" Target="slides/slide65.xml"/><Relationship Id="rId68" Type="http://schemas.openxmlformats.org/officeDocument/2006/relationships/slide" Target="slides/slide66.xml"/><Relationship Id="rId69" Type="http://schemas.openxmlformats.org/officeDocument/2006/relationships/slide" Target="slides/slide67.xml"/><Relationship Id="rId70" Type="http://schemas.openxmlformats.org/officeDocument/2006/relationships/slide" Target="slides/slide68.xml"/><Relationship Id="rId71" Type="http://schemas.openxmlformats.org/officeDocument/2006/relationships/slide" Target="slides/slide69.xml"/><Relationship Id="rId72" Type="http://schemas.openxmlformats.org/officeDocument/2006/relationships/slide" Target="slides/slide70.xml"/><Relationship Id="rId73" Type="http://schemas.openxmlformats.org/officeDocument/2006/relationships/slide" Target="slides/slide71.xml"/><Relationship Id="rId74" Type="http://schemas.openxmlformats.org/officeDocument/2006/relationships/slide" Target="slides/slide72.xml"/><Relationship Id="rId75" Type="http://schemas.openxmlformats.org/officeDocument/2006/relationships/slide" Target="slides/slide73.xml"/><Relationship Id="rId76" Type="http://schemas.openxmlformats.org/officeDocument/2006/relationships/slide" Target="slides/slide74.xml"/><Relationship Id="rId77" Type="http://schemas.openxmlformats.org/officeDocument/2006/relationships/slide" Target="slides/slide75.xml"/><Relationship Id="rId78" Type="http://schemas.openxmlformats.org/officeDocument/2006/relationships/slide" Target="slides/slide76.xml"/><Relationship Id="rId79" Type="http://schemas.openxmlformats.org/officeDocument/2006/relationships/slide" Target="slides/slide77.xml"/><Relationship Id="rId80" Type="http://schemas.openxmlformats.org/officeDocument/2006/relationships/slide" Target="slides/slide78.xml"/><Relationship Id="rId81" Type="http://schemas.openxmlformats.org/officeDocument/2006/relationships/slide" Target="slides/slide79.xml"/><Relationship Id="rId82" Type="http://schemas.openxmlformats.org/officeDocument/2006/relationships/slide" Target="slides/slide80.xml"/><Relationship Id="rId83" Type="http://schemas.openxmlformats.org/officeDocument/2006/relationships/slide" Target="slides/slide81.xml"/><Relationship Id="rId84" Type="http://schemas.openxmlformats.org/officeDocument/2006/relationships/slide" Target="slides/slide82.xml"/><Relationship Id="rId85" Type="http://schemas.openxmlformats.org/officeDocument/2006/relationships/slide" Target="slides/slide83.xml"/><Relationship Id="rId86" Type="http://schemas.openxmlformats.org/officeDocument/2006/relationships/slide" Target="slides/slide84.xml"/><Relationship Id="rId87" Type="http://schemas.openxmlformats.org/officeDocument/2006/relationships/slide" Target="slides/slide85.xml"/><Relationship Id="rId88" Type="http://schemas.openxmlformats.org/officeDocument/2006/relationships/slide" Target="slides/slide86.xml"/><Relationship Id="rId89" Type="http://schemas.openxmlformats.org/officeDocument/2006/relationships/slide" Target="slides/slide87.xml"/><Relationship Id="rId90" Type="http://schemas.openxmlformats.org/officeDocument/2006/relationships/slide" Target="slides/slide88.xml"/><Relationship Id="rId91" Type="http://schemas.openxmlformats.org/officeDocument/2006/relationships/slide" Target="slides/slide89.xml"/><Relationship Id="rId92" Type="http://schemas.openxmlformats.org/officeDocument/2006/relationships/slide" Target="slides/slide90.xml"/><Relationship Id="rId93" Type="http://schemas.openxmlformats.org/officeDocument/2006/relationships/slide" Target="slides/slide91.xml"/><Relationship Id="rId94" Type="http://schemas.openxmlformats.org/officeDocument/2006/relationships/slide" Target="slides/slide92.xml"/><Relationship Id="rId95" Type="http://schemas.openxmlformats.org/officeDocument/2006/relationships/slide" Target="slides/slide93.xml"/><Relationship Id="rId96" Type="http://schemas.openxmlformats.org/officeDocument/2006/relationships/slide" Target="slides/slide94.xml"/><Relationship Id="rId97" Type="http://schemas.openxmlformats.org/officeDocument/2006/relationships/slide" Target="slides/slide95.xml"/><Relationship Id="rId98" Type="http://schemas.openxmlformats.org/officeDocument/2006/relationships/slide" Target="slides/slide96.xml"/><Relationship Id="rId99" Type="http://schemas.openxmlformats.org/officeDocument/2006/relationships/slide" Target="slides/slide97.xml"/><Relationship Id="rId100" Type="http://schemas.openxmlformats.org/officeDocument/2006/relationships/slide" Target="slides/slide98.xml"/><Relationship Id="rId101" Type="http://schemas.openxmlformats.org/officeDocument/2006/relationships/slide" Target="slides/slide99.xml"/><Relationship Id="rId102" Type="http://schemas.openxmlformats.org/officeDocument/2006/relationships/slide" Target="slides/slide100.xml"/><Relationship Id="rId103" Type="http://schemas.openxmlformats.org/officeDocument/2006/relationships/slide" Target="slides/slide101.xml"/><Relationship Id="rId104" Type="http://schemas.openxmlformats.org/officeDocument/2006/relationships/slide" Target="slides/slide102.xml"/><Relationship Id="rId105" Type="http://schemas.openxmlformats.org/officeDocument/2006/relationships/slide" Target="slides/slide103.xml"/><Relationship Id="rId106" Type="http://schemas.openxmlformats.org/officeDocument/2006/relationships/slide" Target="slides/slide104.xml"/><Relationship Id="rId107" Type="http://schemas.openxmlformats.org/officeDocument/2006/relationships/slide" Target="slides/slide105.xml"/><Relationship Id="rId108" Type="http://schemas.openxmlformats.org/officeDocument/2006/relationships/slide" Target="slides/slide106.xml"/><Relationship Id="rId109" Type="http://schemas.openxmlformats.org/officeDocument/2006/relationships/slide" Target="slides/slide107.xml"/><Relationship Id="rId110" Type="http://schemas.openxmlformats.org/officeDocument/2006/relationships/slide" Target="slides/slide108.xml"/><Relationship Id="rId111" Type="http://schemas.openxmlformats.org/officeDocument/2006/relationships/slide" Target="slides/slide109.xml"/><Relationship Id="rId112" Type="http://schemas.openxmlformats.org/officeDocument/2006/relationships/slide" Target="slides/slide110.xml"/><Relationship Id="rId113" Type="http://schemas.openxmlformats.org/officeDocument/2006/relationships/slide" Target="slides/slide111.xml"/><Relationship Id="rId114" Type="http://schemas.openxmlformats.org/officeDocument/2006/relationships/slide" Target="slides/slide112.xml"/><Relationship Id="rId115" Type="http://schemas.openxmlformats.org/officeDocument/2006/relationships/slide" Target="slides/slide113.xml"/><Relationship Id="rId116" Type="http://schemas.openxmlformats.org/officeDocument/2006/relationships/slide" Target="slides/slide114.xml"/><Relationship Id="rId117" Type="http://schemas.openxmlformats.org/officeDocument/2006/relationships/slide" Target="slides/slide115.xml"/><Relationship Id="rId118" Type="http://schemas.openxmlformats.org/officeDocument/2006/relationships/slide" Target="slides/slide116.xml"/><Relationship Id="rId119" Type="http://schemas.openxmlformats.org/officeDocument/2006/relationships/slide" Target="slides/slide117.xml"/><Relationship Id="rId120" Type="http://schemas.openxmlformats.org/officeDocument/2006/relationships/slide" Target="slides/slide118.xml"/><Relationship Id="rId121" Type="http://schemas.openxmlformats.org/officeDocument/2006/relationships/slide" Target="slides/slide119.xml"/><Relationship Id="rId122" Type="http://schemas.openxmlformats.org/officeDocument/2006/relationships/slide" Target="slides/slide120.xml"/><Relationship Id="rId123" Type="http://schemas.openxmlformats.org/officeDocument/2006/relationships/slide" Target="slides/slide121.xml"/><Relationship Id="rId124" Type="http://schemas.openxmlformats.org/officeDocument/2006/relationships/slide" Target="slides/slide122.xml"/><Relationship Id="rId125" Type="http://schemas.openxmlformats.org/officeDocument/2006/relationships/slide" Target="slides/slide123.xml"/><Relationship Id="rId126" Type="http://schemas.openxmlformats.org/officeDocument/2006/relationships/slide" Target="slides/slide124.xml"/><Relationship Id="rId127" Type="http://schemas.openxmlformats.org/officeDocument/2006/relationships/slide" Target="slides/slide125.xml"/><Relationship Id="rId128" Type="http://schemas.openxmlformats.org/officeDocument/2006/relationships/slide" Target="slides/slide126.xml"/><Relationship Id="rId129" Type="http://schemas.openxmlformats.org/officeDocument/2006/relationships/slide" Target="slides/slide127.xml"/><Relationship Id="rId130" Type="http://schemas.openxmlformats.org/officeDocument/2006/relationships/slide" Target="slides/slide128.xml"/><Relationship Id="rId131" Type="http://schemas.openxmlformats.org/officeDocument/2006/relationships/slide" Target="slides/slide129.xml"/><Relationship Id="rId132" Type="http://schemas.openxmlformats.org/officeDocument/2006/relationships/slide" Target="slides/slide130.xml"/><Relationship Id="rId133" Type="http://schemas.openxmlformats.org/officeDocument/2006/relationships/slide" Target="slides/slide131.xml"/><Relationship Id="rId134" Type="http://schemas.openxmlformats.org/officeDocument/2006/relationships/slide" Target="slides/slide132.xml"/><Relationship Id="rId135" Type="http://schemas.openxmlformats.org/officeDocument/2006/relationships/slide" Target="slides/slide133.xml"/><Relationship Id="rId136" Type="http://schemas.openxmlformats.org/officeDocument/2006/relationships/slide" Target="slides/slide134.xml"/><Relationship Id="rId137" Type="http://schemas.openxmlformats.org/officeDocument/2006/relationships/slide" Target="slides/slide135.xml"/><Relationship Id="rId138" Type="http://schemas.openxmlformats.org/officeDocument/2006/relationships/slide" Target="slides/slide136.xml"/><Relationship Id="rId139" Type="http://schemas.openxmlformats.org/officeDocument/2006/relationships/slide" Target="slides/slide137.xml"/><Relationship Id="rId140" Type="http://schemas.openxmlformats.org/officeDocument/2006/relationships/slide" Target="slides/slide138.xml"/><Relationship Id="rId141" Type="http://schemas.openxmlformats.org/officeDocument/2006/relationships/slide" Target="slides/slide139.xml"/><Relationship Id="rId142" Type="http://schemas.openxmlformats.org/officeDocument/2006/relationships/notesMaster" Target="notesMasters/notesMaster1.xml"/><Relationship Id="rId143" Type="http://schemas.openxmlformats.org/officeDocument/2006/relationships/presProps" Target="presProps.xml"/><Relationship Id="rId144" Type="http://schemas.openxmlformats.org/officeDocument/2006/relationships/viewProps" Target="viewProps.xml"/><Relationship Id="rId145" Type="http://schemas.openxmlformats.org/officeDocument/2006/relationships/theme" Target="theme/theme1.xml"/><Relationship Id="rId146"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93FDA8E-0251-4A98-B4C7-D8E18305C691}" type="datetimeFigureOut">
              <a:rPr lang="zh-CN" altLang="en-US" smtClean="0"/>
              <a:pPr/>
              <a:t>2025/3/31</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4F4D350-6F66-451B-9457-23E412BA0AF5}" type="slidenum">
              <a:rPr lang="zh-CN" altLang="en-US" smtClean="0"/>
              <a:pPr/>
              <a:t>‹#›</a:t>
            </a:fld>
            <a:endParaRPr lang="zh-CN" altLang="en-US"/>
          </a:p>
        </p:txBody>
      </p:sp>
    </p:spTree>
    <p:extLst>
      <p:ext uri="{BB962C8B-B14F-4D97-AF65-F5344CB8AC3E}">
        <p14:creationId xmlns:p14="http://schemas.microsoft.com/office/powerpoint/2010/main" val="18032863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9.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0.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2.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 Id="rId3" Type="http://schemas.openxmlformats.org/officeDocument/2006/relationships/hyperlink" Target="http://en.wikipedia.org/wiki/Multi-core_(computing)" TargetMode="External"/><Relationship Id="rId4" Type="http://schemas.openxmlformats.org/officeDocument/2006/relationships/hyperlink" Target="http://en.wikipedia.org/wiki/Thread-level_parallelism" TargetMode="Externa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7"/>
          <p:cNvSpPr>
            <a:spLocks noGrp="1" noChangeArrowheads="1"/>
          </p:cNvSpPr>
          <p:nvPr>
            <p:ph type="sldNum" sz="quarter" idx="5"/>
          </p:nvPr>
        </p:nvSpPr>
        <p:spPr>
          <a:noFill/>
        </p:spPr>
        <p:txBody>
          <a:bodyPr/>
          <a:lstStyle/>
          <a:p>
            <a:fld id="{AA708563-2E8B-4570-806F-670939B50EFC}" type="slidenum">
              <a:rPr lang="en-US" altLang="zh-CN" smtClean="0"/>
              <a:pPr/>
              <a:t>2</a:t>
            </a:fld>
            <a:endParaRPr lang="en-US" altLang="zh-CN"/>
          </a:p>
        </p:txBody>
      </p:sp>
      <p:sp>
        <p:nvSpPr>
          <p:cNvPr id="116739" name="Rectangle 2"/>
          <p:cNvSpPr>
            <a:spLocks noGrp="1" noRot="1" noChangeAspect="1" noChangeArrowheads="1" noTextEdit="1"/>
          </p:cNvSpPr>
          <p:nvPr>
            <p:ph type="sldImg"/>
          </p:nvPr>
        </p:nvSpPr>
        <p:spPr>
          <a:xfrm>
            <a:off x="142875" y="768350"/>
            <a:ext cx="6818313" cy="3836988"/>
          </a:xfrm>
          <a:ln/>
        </p:spPr>
      </p:sp>
      <p:sp>
        <p:nvSpPr>
          <p:cNvPr id="116740" name="Rectangle 3"/>
          <p:cNvSpPr>
            <a:spLocks noGrp="1" noChangeArrowheads="1"/>
          </p:cNvSpPr>
          <p:nvPr>
            <p:ph type="body" idx="1"/>
          </p:nvPr>
        </p:nvSpPr>
        <p:spPr>
          <a:xfrm>
            <a:off x="710407" y="4861441"/>
            <a:ext cx="5683250" cy="4605576"/>
          </a:xfrm>
          <a:noFill/>
          <a:ln/>
        </p:spPr>
        <p:txBody>
          <a:bodyPr/>
          <a:lstStyle/>
          <a:p>
            <a:pPr marL="247620" indent="-247620" eaLnBrk="1" hangingPunct="1"/>
            <a:r>
              <a:rPr lang="en-US" altLang="zh-CN" sz="1500" dirty="0"/>
              <a:t>Requirement Analysis:</a:t>
            </a:r>
          </a:p>
          <a:p>
            <a:pPr marL="247620" indent="-247620" eaLnBrk="1" hangingPunct="1"/>
            <a:r>
              <a:rPr lang="en-US" altLang="zh-CN" sz="1500" dirty="0"/>
              <a:t>Market analysis: who you will sell   4-1.2</a:t>
            </a:r>
          </a:p>
          <a:p>
            <a:pPr marL="247620" indent="-247620" eaLnBrk="1" hangingPunct="1"/>
            <a:r>
              <a:rPr lang="en-US" altLang="zh-CN" sz="1500" dirty="0"/>
              <a:t>       desktop, server, embedded system, </a:t>
            </a:r>
            <a:r>
              <a:rPr lang="en-US" altLang="zh-CN" sz="1500" dirty="0" err="1"/>
              <a:t>HPC</a:t>
            </a:r>
            <a:endParaRPr lang="en-US" altLang="zh-CN" sz="1500" dirty="0"/>
          </a:p>
          <a:p>
            <a:pPr marL="247620" indent="-247620" eaLnBrk="1" hangingPunct="1"/>
            <a:r>
              <a:rPr lang="en-US" altLang="zh-CN" sz="1500" dirty="0"/>
              <a:t>        Different markets has different driven motivations.</a:t>
            </a:r>
          </a:p>
          <a:p>
            <a:pPr marL="247620" indent="-247620" eaLnBrk="1" hangingPunct="1"/>
            <a:r>
              <a:rPr lang="en-US" altLang="zh-CN" sz="1500" dirty="0"/>
              <a:t>When design a desktop, it aims to obtain best price-performance. </a:t>
            </a:r>
          </a:p>
          <a:p>
            <a:pPr marL="247620" indent="-247620" eaLnBrk="1" hangingPunct="1"/>
            <a:r>
              <a:rPr lang="en-US" altLang="zh-CN" sz="1500" dirty="0"/>
              <a:t>For the servers, dependability is critical, then the scalability, and throughput. </a:t>
            </a:r>
          </a:p>
          <a:p>
            <a:pPr marL="247620" indent="-247620" eaLnBrk="1" hangingPunct="1"/>
            <a:r>
              <a:rPr lang="en-US" altLang="zh-CN" sz="1500" dirty="0"/>
              <a:t>For the embedded computer systems, price is a key factor, while real-time performance is  important . And power efficiency and memory size is always under consideration. </a:t>
            </a:r>
          </a:p>
          <a:p>
            <a:pPr marL="247620" indent="-247620" eaLnBrk="1" hangingPunct="1"/>
            <a:r>
              <a:rPr lang="en-US" altLang="zh-CN" sz="1500" dirty="0"/>
              <a:t>2. Functional requirement:   4-1.3   </a:t>
            </a:r>
          </a:p>
          <a:p>
            <a:pPr marL="247620" indent="-247620" eaLnBrk="1" hangingPunct="1"/>
            <a:r>
              <a:rPr lang="en-US" altLang="zh-CN" sz="1500" dirty="0"/>
              <a:t>3. Performance requirement:</a:t>
            </a:r>
          </a:p>
          <a:p>
            <a:pPr marL="247620" indent="-247620" eaLnBrk="1" hangingPunct="1"/>
            <a:r>
              <a:rPr lang="en-US" altLang="zh-CN" sz="1500" dirty="0"/>
              <a:t>4. Power </a:t>
            </a:r>
          </a:p>
          <a:p>
            <a:pPr marL="247620" indent="-247620" eaLnBrk="1" hangingPunct="1"/>
            <a:r>
              <a:rPr lang="en-US" altLang="zh-CN" sz="1500" dirty="0"/>
              <a:t>5. </a:t>
            </a:r>
            <a:r>
              <a:rPr lang="en-US" altLang="zh-CN" sz="1500" dirty="0" err="1"/>
              <a:t>Unfuntional</a:t>
            </a:r>
            <a:r>
              <a:rPr lang="en-US" altLang="zh-CN" sz="1500" dirty="0"/>
              <a:t> requirements:  availability, </a:t>
            </a:r>
            <a:r>
              <a:rPr lang="en-US" altLang="zh-CN" sz="1500" dirty="0" err="1"/>
              <a:t>dependibility</a:t>
            </a:r>
            <a:r>
              <a:rPr lang="en-US" altLang="zh-CN" sz="1500" dirty="0"/>
              <a:t> 1.7</a:t>
            </a:r>
          </a:p>
          <a:p>
            <a:pPr marL="247620" indent="-247620" eaLnBrk="1" hangingPunct="1"/>
            <a:r>
              <a:rPr lang="en-US" altLang="zh-CN" sz="1500" dirty="0"/>
              <a:t>7. Cost/price </a:t>
            </a:r>
          </a:p>
        </p:txBody>
      </p:sp>
    </p:spTree>
    <p:extLst>
      <p:ext uri="{BB962C8B-B14F-4D97-AF65-F5344CB8AC3E}">
        <p14:creationId xmlns:p14="http://schemas.microsoft.com/office/powerpoint/2010/main" val="8940172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7"/>
          <p:cNvSpPr>
            <a:spLocks noGrp="1" noChangeArrowheads="1"/>
          </p:cNvSpPr>
          <p:nvPr>
            <p:ph type="sldNum" sz="quarter" idx="5"/>
          </p:nvPr>
        </p:nvSpPr>
        <p:spPr>
          <a:noFill/>
        </p:spPr>
        <p:txBody>
          <a:bodyPr/>
          <a:lstStyle/>
          <a:p>
            <a:fld id="{913529CA-C70D-4649-94F7-32D74F47BFE1}" type="slidenum">
              <a:rPr lang="en-US" altLang="zh-CN" smtClean="0"/>
              <a:pPr/>
              <a:t>28</a:t>
            </a:fld>
            <a:endParaRPr lang="en-US" altLang="zh-CN"/>
          </a:p>
        </p:txBody>
      </p:sp>
      <p:sp>
        <p:nvSpPr>
          <p:cNvPr id="120835" name="Rectangle 2"/>
          <p:cNvSpPr>
            <a:spLocks noGrp="1" noRot="1" noChangeAspect="1" noChangeArrowheads="1" noTextEdit="1"/>
          </p:cNvSpPr>
          <p:nvPr>
            <p:ph type="sldImg"/>
          </p:nvPr>
        </p:nvSpPr>
        <p:spPr>
          <a:xfrm>
            <a:off x="381000" y="685800"/>
            <a:ext cx="6096000" cy="3429000"/>
          </a:xfrm>
          <a:ln/>
        </p:spPr>
      </p:sp>
      <p:sp>
        <p:nvSpPr>
          <p:cNvPr id="120836" name="Rectangle 3"/>
          <p:cNvSpPr>
            <a:spLocks noGrp="1" noChangeArrowheads="1"/>
          </p:cNvSpPr>
          <p:nvPr>
            <p:ph type="body" idx="1"/>
          </p:nvPr>
        </p:nvSpPr>
        <p:spPr>
          <a:noFill/>
          <a:ln/>
        </p:spPr>
        <p:txBody>
          <a:bodyPr/>
          <a:lstStyle/>
          <a:p>
            <a:pPr eaLnBrk="1" hangingPunct="1"/>
            <a:endParaRPr lang="zh-CN" altLang="zh-CN"/>
          </a:p>
        </p:txBody>
      </p:sp>
    </p:spTree>
    <p:extLst>
      <p:ext uri="{BB962C8B-B14F-4D97-AF65-F5344CB8AC3E}">
        <p14:creationId xmlns:p14="http://schemas.microsoft.com/office/powerpoint/2010/main" val="14210929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7"/>
          <p:cNvSpPr>
            <a:spLocks noGrp="1" noChangeArrowheads="1"/>
          </p:cNvSpPr>
          <p:nvPr>
            <p:ph type="sldNum" sz="quarter" idx="5"/>
          </p:nvPr>
        </p:nvSpPr>
        <p:spPr>
          <a:noFill/>
        </p:spPr>
        <p:txBody>
          <a:bodyPr/>
          <a:lstStyle/>
          <a:p>
            <a:fld id="{0598893D-AAF3-4CE0-ACEF-DEAC1979CFAF}" type="slidenum">
              <a:rPr lang="en-US" altLang="zh-CN" smtClean="0"/>
              <a:pPr/>
              <a:t>30</a:t>
            </a:fld>
            <a:endParaRPr lang="en-US" altLang="zh-CN"/>
          </a:p>
        </p:txBody>
      </p:sp>
      <p:sp>
        <p:nvSpPr>
          <p:cNvPr id="121859" name="Rectangle 2"/>
          <p:cNvSpPr>
            <a:spLocks noGrp="1" noRot="1" noChangeAspect="1" noChangeArrowheads="1" noTextEdit="1"/>
          </p:cNvSpPr>
          <p:nvPr>
            <p:ph type="sldImg"/>
          </p:nvPr>
        </p:nvSpPr>
        <p:spPr>
          <a:xfrm>
            <a:off x="381000" y="685800"/>
            <a:ext cx="6096000" cy="3429000"/>
          </a:xfrm>
          <a:ln/>
        </p:spPr>
      </p:sp>
      <p:sp>
        <p:nvSpPr>
          <p:cNvPr id="121860" name="Rectangle 3"/>
          <p:cNvSpPr>
            <a:spLocks noGrp="1" noChangeArrowheads="1"/>
          </p:cNvSpPr>
          <p:nvPr>
            <p:ph type="body" idx="1"/>
          </p:nvPr>
        </p:nvSpPr>
        <p:spPr>
          <a:noFill/>
          <a:ln/>
        </p:spPr>
        <p:txBody>
          <a:bodyPr/>
          <a:lstStyle/>
          <a:p>
            <a:pPr eaLnBrk="1" hangingPunct="1"/>
            <a:endParaRPr lang="zh-CN" altLang="zh-CN"/>
          </a:p>
        </p:txBody>
      </p:sp>
    </p:spTree>
    <p:extLst>
      <p:ext uri="{BB962C8B-B14F-4D97-AF65-F5344CB8AC3E}">
        <p14:creationId xmlns:p14="http://schemas.microsoft.com/office/powerpoint/2010/main" val="16799418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a:noFill/>
        </p:spPr>
        <p:txBody>
          <a:bodyPr/>
          <a:lstStyle/>
          <a:p>
            <a:fld id="{21FC7097-1B05-4590-A5E9-2D3B212F766C}" type="slidenum">
              <a:rPr lang="en-US" altLang="zh-CN" smtClean="0"/>
              <a:pPr/>
              <a:t>40</a:t>
            </a:fld>
            <a:endParaRPr lang="en-US" altLang="zh-CN"/>
          </a:p>
        </p:txBody>
      </p:sp>
      <p:sp>
        <p:nvSpPr>
          <p:cNvPr id="76803" name="Rectangle 2"/>
          <p:cNvSpPr>
            <a:spLocks noGrp="1" noRot="1" noChangeAspect="1" noChangeArrowheads="1" noTextEdit="1"/>
          </p:cNvSpPr>
          <p:nvPr>
            <p:ph type="sldImg"/>
          </p:nvPr>
        </p:nvSpPr>
        <p:spPr>
          <a:xfrm>
            <a:off x="381000" y="685800"/>
            <a:ext cx="6096000" cy="3429000"/>
          </a:xfrm>
          <a:ln/>
        </p:spPr>
      </p:sp>
      <p:sp>
        <p:nvSpPr>
          <p:cNvPr id="76804" name="Rectangle 3"/>
          <p:cNvSpPr>
            <a:spLocks noGrp="1" noChangeArrowheads="1"/>
          </p:cNvSpPr>
          <p:nvPr>
            <p:ph type="body" idx="1"/>
          </p:nvPr>
        </p:nvSpPr>
        <p:spPr>
          <a:noFill/>
          <a:ln/>
        </p:spPr>
        <p:txBody>
          <a:bodyPr/>
          <a:lstStyle/>
          <a:p>
            <a:pPr eaLnBrk="1" hangingPunct="1"/>
            <a:endParaRPr lang="zh-CN" altLang="zh-CN"/>
          </a:p>
        </p:txBody>
      </p:sp>
    </p:spTree>
    <p:extLst>
      <p:ext uri="{BB962C8B-B14F-4D97-AF65-F5344CB8AC3E}">
        <p14:creationId xmlns:p14="http://schemas.microsoft.com/office/powerpoint/2010/main" val="41240568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a:noFill/>
        </p:spPr>
        <p:txBody>
          <a:bodyPr/>
          <a:lstStyle/>
          <a:p>
            <a:fld id="{D06B54D8-77C8-4CD4-8029-ADDEF17CDD5E}" type="slidenum">
              <a:rPr lang="en-US" altLang="zh-CN" smtClean="0"/>
              <a:pPr/>
              <a:t>41</a:t>
            </a:fld>
            <a:endParaRPr lang="en-US" altLang="zh-CN"/>
          </a:p>
        </p:txBody>
      </p:sp>
      <p:sp>
        <p:nvSpPr>
          <p:cNvPr id="77827" name="Rectangle 2"/>
          <p:cNvSpPr>
            <a:spLocks noGrp="1" noRot="1" noChangeAspect="1" noChangeArrowheads="1" noTextEdit="1"/>
          </p:cNvSpPr>
          <p:nvPr>
            <p:ph type="sldImg"/>
          </p:nvPr>
        </p:nvSpPr>
        <p:spPr>
          <a:xfrm>
            <a:off x="381000" y="685800"/>
            <a:ext cx="6096000" cy="3429000"/>
          </a:xfrm>
          <a:ln/>
        </p:spPr>
      </p:sp>
      <p:sp>
        <p:nvSpPr>
          <p:cNvPr id="77828" name="Rectangle 3"/>
          <p:cNvSpPr>
            <a:spLocks noGrp="1" noChangeArrowheads="1"/>
          </p:cNvSpPr>
          <p:nvPr>
            <p:ph type="body" idx="1"/>
          </p:nvPr>
        </p:nvSpPr>
        <p:spPr>
          <a:noFill/>
          <a:ln/>
        </p:spPr>
        <p:txBody>
          <a:bodyPr/>
          <a:lstStyle/>
          <a:p>
            <a:pPr eaLnBrk="1" hangingPunct="1"/>
            <a:endParaRPr lang="zh-CN" altLang="zh-CN"/>
          </a:p>
        </p:txBody>
      </p:sp>
    </p:spTree>
    <p:extLst>
      <p:ext uri="{BB962C8B-B14F-4D97-AF65-F5344CB8AC3E}">
        <p14:creationId xmlns:p14="http://schemas.microsoft.com/office/powerpoint/2010/main" val="20890972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p:spPr>
        <p:txBody>
          <a:bodyPr/>
          <a:lstStyle/>
          <a:p>
            <a:fld id="{E5C378C6-6B4F-4615-9332-B6A2450A2489}" type="slidenum">
              <a:rPr lang="en-US" altLang="zh-CN" smtClean="0"/>
              <a:pPr/>
              <a:t>42</a:t>
            </a:fld>
            <a:endParaRPr lang="en-US" altLang="zh-CN"/>
          </a:p>
        </p:txBody>
      </p:sp>
      <p:sp>
        <p:nvSpPr>
          <p:cNvPr id="78851" name="Rectangle 2"/>
          <p:cNvSpPr>
            <a:spLocks noGrp="1" noRot="1" noChangeAspect="1" noChangeArrowheads="1" noTextEdit="1"/>
          </p:cNvSpPr>
          <p:nvPr>
            <p:ph type="sldImg"/>
          </p:nvPr>
        </p:nvSpPr>
        <p:spPr>
          <a:xfrm>
            <a:off x="381000" y="685800"/>
            <a:ext cx="6096000" cy="3429000"/>
          </a:xfrm>
          <a:ln/>
        </p:spPr>
      </p:sp>
      <p:sp>
        <p:nvSpPr>
          <p:cNvPr id="78852" name="Rectangle 3"/>
          <p:cNvSpPr>
            <a:spLocks noGrp="1" noChangeArrowheads="1"/>
          </p:cNvSpPr>
          <p:nvPr>
            <p:ph type="body" idx="1"/>
          </p:nvPr>
        </p:nvSpPr>
        <p:spPr>
          <a:noFill/>
          <a:ln/>
        </p:spPr>
        <p:txBody>
          <a:bodyPr/>
          <a:lstStyle/>
          <a:p>
            <a:pPr eaLnBrk="1" hangingPunct="1"/>
            <a:endParaRPr lang="zh-CN" altLang="zh-CN"/>
          </a:p>
        </p:txBody>
      </p:sp>
    </p:spTree>
    <p:extLst>
      <p:ext uri="{BB962C8B-B14F-4D97-AF65-F5344CB8AC3E}">
        <p14:creationId xmlns:p14="http://schemas.microsoft.com/office/powerpoint/2010/main" val="40430081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p:spPr>
        <p:txBody>
          <a:bodyPr/>
          <a:lstStyle/>
          <a:p>
            <a:fld id="{808377B5-D80C-44E1-97E3-5B3FA05E23C4}" type="slidenum">
              <a:rPr lang="en-US" altLang="zh-CN" smtClean="0"/>
              <a:pPr/>
              <a:t>44</a:t>
            </a:fld>
            <a:endParaRPr lang="en-US" altLang="zh-CN"/>
          </a:p>
        </p:txBody>
      </p:sp>
      <p:sp>
        <p:nvSpPr>
          <p:cNvPr id="79875" name="Rectangle 2"/>
          <p:cNvSpPr>
            <a:spLocks noGrp="1" noRot="1" noChangeAspect="1" noChangeArrowheads="1" noTextEdit="1"/>
          </p:cNvSpPr>
          <p:nvPr>
            <p:ph type="sldImg"/>
          </p:nvPr>
        </p:nvSpPr>
        <p:spPr>
          <a:xfrm>
            <a:off x="381000" y="685800"/>
            <a:ext cx="6096000" cy="3429000"/>
          </a:xfrm>
          <a:ln/>
        </p:spPr>
      </p:sp>
      <p:sp>
        <p:nvSpPr>
          <p:cNvPr id="79876" name="Rectangle 3"/>
          <p:cNvSpPr>
            <a:spLocks noGrp="1" noChangeArrowheads="1"/>
          </p:cNvSpPr>
          <p:nvPr>
            <p:ph type="body" idx="1"/>
          </p:nvPr>
        </p:nvSpPr>
        <p:spPr>
          <a:noFill/>
          <a:ln/>
        </p:spPr>
        <p:txBody>
          <a:bodyPr/>
          <a:lstStyle/>
          <a:p>
            <a:pPr marL="211021" indent="-211021"/>
            <a:r>
              <a:rPr lang="en-US" altLang="zh-CN" dirty="0"/>
              <a:t>Volume affect the cost </a:t>
            </a:r>
          </a:p>
          <a:p>
            <a:pPr marL="211021" indent="-211021">
              <a:buFontTx/>
              <a:buAutoNum type="arabicParenR"/>
            </a:pPr>
            <a:r>
              <a:rPr lang="zh-CN" altLang="en-US" dirty="0"/>
              <a:t>缩短了</a:t>
            </a:r>
            <a:r>
              <a:rPr lang="en-US" altLang="zh-CN" dirty="0"/>
              <a:t>learning curve</a:t>
            </a:r>
            <a:r>
              <a:rPr lang="zh-CN" altLang="en-US" dirty="0"/>
              <a:t>下拐的时间</a:t>
            </a:r>
            <a:r>
              <a:rPr lang="en-US" altLang="zh-CN" dirty="0"/>
              <a:t>, </a:t>
            </a:r>
            <a:r>
              <a:rPr lang="zh-CN" altLang="en-US" dirty="0"/>
              <a:t>下降的时间与制造的系统数量部分成正比</a:t>
            </a:r>
            <a:r>
              <a:rPr lang="en-US" altLang="zh-CN" dirty="0"/>
              <a:t>.</a:t>
            </a:r>
          </a:p>
          <a:p>
            <a:pPr marL="211021" indent="-211021">
              <a:buFontTx/>
              <a:buAutoNum type="arabicParenR"/>
            </a:pPr>
            <a:r>
              <a:rPr lang="zh-CN" altLang="en-US" dirty="0"/>
              <a:t>提高了购买和制造效率</a:t>
            </a:r>
            <a:r>
              <a:rPr lang="en-US" altLang="zh-CN" dirty="0"/>
              <a:t>,</a:t>
            </a:r>
            <a:r>
              <a:rPr lang="zh-CN" altLang="en-US" dirty="0"/>
              <a:t>降低成本</a:t>
            </a:r>
          </a:p>
          <a:p>
            <a:pPr marL="211021" indent="-211021">
              <a:buFontTx/>
              <a:buAutoNum type="arabicParenR"/>
            </a:pPr>
            <a:r>
              <a:rPr lang="zh-CN" altLang="en-US" dirty="0"/>
              <a:t>数量会减少开发成本</a:t>
            </a:r>
            <a:r>
              <a:rPr lang="en-US" altLang="zh-CN" dirty="0"/>
              <a:t>,</a:t>
            </a:r>
            <a:r>
              <a:rPr lang="zh-CN" altLang="en-US" dirty="0"/>
              <a:t>因为成本是分摊到各台计算机的</a:t>
            </a:r>
            <a:r>
              <a:rPr lang="en-US" altLang="zh-CN" dirty="0"/>
              <a:t>.</a:t>
            </a:r>
          </a:p>
        </p:txBody>
      </p:sp>
    </p:spTree>
    <p:extLst>
      <p:ext uri="{BB962C8B-B14F-4D97-AF65-F5344CB8AC3E}">
        <p14:creationId xmlns:p14="http://schemas.microsoft.com/office/powerpoint/2010/main" val="38353625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p:cNvSpPr>
            <a:spLocks noGrp="1" noChangeArrowheads="1"/>
          </p:cNvSpPr>
          <p:nvPr>
            <p:ph type="sldNum" sz="quarter" idx="5"/>
          </p:nvPr>
        </p:nvSpPr>
        <p:spPr>
          <a:noFill/>
        </p:spPr>
        <p:txBody>
          <a:bodyPr/>
          <a:lstStyle/>
          <a:p>
            <a:fld id="{5E7E4F62-D333-40E9-8005-DE90DAE9D709}" type="slidenum">
              <a:rPr lang="en-US" altLang="zh-CN" smtClean="0"/>
              <a:pPr/>
              <a:t>45</a:t>
            </a:fld>
            <a:endParaRPr lang="en-US" altLang="zh-CN"/>
          </a:p>
        </p:txBody>
      </p:sp>
      <p:sp>
        <p:nvSpPr>
          <p:cNvPr id="80899" name="Rectangle 2"/>
          <p:cNvSpPr>
            <a:spLocks noGrp="1" noRot="1" noChangeAspect="1" noChangeArrowheads="1" noTextEdit="1"/>
          </p:cNvSpPr>
          <p:nvPr>
            <p:ph type="sldImg"/>
          </p:nvPr>
        </p:nvSpPr>
        <p:spPr>
          <a:xfrm>
            <a:off x="381000" y="685800"/>
            <a:ext cx="6096000" cy="3429000"/>
          </a:xfrm>
          <a:ln/>
        </p:spPr>
      </p:sp>
      <p:sp>
        <p:nvSpPr>
          <p:cNvPr id="80900" name="Rectangle 3"/>
          <p:cNvSpPr>
            <a:spLocks noGrp="1" noChangeArrowheads="1"/>
          </p:cNvSpPr>
          <p:nvPr>
            <p:ph type="body" idx="1"/>
          </p:nvPr>
        </p:nvSpPr>
        <p:spPr>
          <a:noFill/>
          <a:ln/>
        </p:spPr>
        <p:txBody>
          <a:bodyPr/>
          <a:lstStyle/>
          <a:p>
            <a:pPr eaLnBrk="1" hangingPunct="1"/>
            <a:endParaRPr lang="zh-CN" altLang="zh-CN"/>
          </a:p>
        </p:txBody>
      </p:sp>
    </p:spTree>
    <p:extLst>
      <p:ext uri="{BB962C8B-B14F-4D97-AF65-F5344CB8AC3E}">
        <p14:creationId xmlns:p14="http://schemas.microsoft.com/office/powerpoint/2010/main" val="3217406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p:cNvSpPr>
            <a:spLocks noGrp="1" noChangeArrowheads="1"/>
          </p:cNvSpPr>
          <p:nvPr>
            <p:ph type="sldNum" sz="quarter" idx="5"/>
          </p:nvPr>
        </p:nvSpPr>
        <p:spPr>
          <a:noFill/>
        </p:spPr>
        <p:txBody>
          <a:bodyPr/>
          <a:lstStyle/>
          <a:p>
            <a:fld id="{38990D81-2049-433F-939C-F0B4E90C1E37}" type="slidenum">
              <a:rPr lang="en-US" altLang="zh-CN" smtClean="0"/>
              <a:pPr/>
              <a:t>46</a:t>
            </a:fld>
            <a:endParaRPr lang="en-US" altLang="zh-CN"/>
          </a:p>
        </p:txBody>
      </p:sp>
      <p:sp>
        <p:nvSpPr>
          <p:cNvPr id="81923" name="Rectangle 2"/>
          <p:cNvSpPr>
            <a:spLocks noGrp="1" noRot="1" noChangeAspect="1" noChangeArrowheads="1" noTextEdit="1"/>
          </p:cNvSpPr>
          <p:nvPr>
            <p:ph type="sldImg"/>
          </p:nvPr>
        </p:nvSpPr>
        <p:spPr>
          <a:xfrm>
            <a:off x="381000" y="685800"/>
            <a:ext cx="6096000" cy="3429000"/>
          </a:xfrm>
          <a:ln/>
        </p:spPr>
      </p:sp>
      <p:sp>
        <p:nvSpPr>
          <p:cNvPr id="81924" name="Rectangle 3"/>
          <p:cNvSpPr>
            <a:spLocks noGrp="1" noChangeArrowheads="1"/>
          </p:cNvSpPr>
          <p:nvPr>
            <p:ph type="body" idx="1"/>
          </p:nvPr>
        </p:nvSpPr>
        <p:spPr>
          <a:noFill/>
          <a:ln/>
        </p:spPr>
        <p:txBody>
          <a:bodyPr/>
          <a:lstStyle/>
          <a:p>
            <a:pPr eaLnBrk="1" hangingPunct="1"/>
            <a:endParaRPr lang="zh-CN" altLang="zh-CN"/>
          </a:p>
        </p:txBody>
      </p:sp>
    </p:spTree>
    <p:extLst>
      <p:ext uri="{BB962C8B-B14F-4D97-AF65-F5344CB8AC3E}">
        <p14:creationId xmlns:p14="http://schemas.microsoft.com/office/powerpoint/2010/main" val="41693262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p:cNvSpPr>
            <a:spLocks noGrp="1" noChangeArrowheads="1"/>
          </p:cNvSpPr>
          <p:nvPr>
            <p:ph type="sldNum" sz="quarter" idx="5"/>
          </p:nvPr>
        </p:nvSpPr>
        <p:spPr>
          <a:noFill/>
        </p:spPr>
        <p:txBody>
          <a:bodyPr/>
          <a:lstStyle/>
          <a:p>
            <a:fld id="{BF13F1B3-5349-4428-99D2-C75A703DDA82}" type="slidenum">
              <a:rPr lang="en-US" altLang="zh-CN" smtClean="0"/>
              <a:pPr/>
              <a:t>47</a:t>
            </a:fld>
            <a:endParaRPr lang="en-US" altLang="zh-CN"/>
          </a:p>
        </p:txBody>
      </p:sp>
      <p:sp>
        <p:nvSpPr>
          <p:cNvPr id="82947" name="Rectangle 2"/>
          <p:cNvSpPr>
            <a:spLocks noGrp="1" noRot="1" noChangeAspect="1" noChangeArrowheads="1" noTextEdit="1"/>
          </p:cNvSpPr>
          <p:nvPr>
            <p:ph type="sldImg"/>
          </p:nvPr>
        </p:nvSpPr>
        <p:spPr>
          <a:xfrm>
            <a:off x="381000" y="685800"/>
            <a:ext cx="6096000" cy="3429000"/>
          </a:xfrm>
          <a:ln/>
        </p:spPr>
      </p:sp>
      <p:sp>
        <p:nvSpPr>
          <p:cNvPr id="82948" name="Rectangle 3"/>
          <p:cNvSpPr>
            <a:spLocks noGrp="1" noChangeArrowheads="1"/>
          </p:cNvSpPr>
          <p:nvPr>
            <p:ph type="body" idx="1"/>
          </p:nvPr>
        </p:nvSpPr>
        <p:spPr>
          <a:noFill/>
          <a:ln/>
        </p:spPr>
        <p:txBody>
          <a:bodyPr/>
          <a:lstStyle/>
          <a:p>
            <a:pPr eaLnBrk="1" hangingPunct="1"/>
            <a:endParaRPr lang="zh-CN" altLang="zh-CN"/>
          </a:p>
        </p:txBody>
      </p:sp>
    </p:spTree>
    <p:extLst>
      <p:ext uri="{BB962C8B-B14F-4D97-AF65-F5344CB8AC3E}">
        <p14:creationId xmlns:p14="http://schemas.microsoft.com/office/powerpoint/2010/main" val="21781413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p:cNvSpPr>
            <a:spLocks noGrp="1" noChangeArrowheads="1"/>
          </p:cNvSpPr>
          <p:nvPr>
            <p:ph type="sldNum" sz="quarter" idx="5"/>
          </p:nvPr>
        </p:nvSpPr>
        <p:spPr>
          <a:noFill/>
        </p:spPr>
        <p:txBody>
          <a:bodyPr/>
          <a:lstStyle/>
          <a:p>
            <a:fld id="{8AFA4CBB-8254-48DB-945C-F6EAFEF53617}" type="slidenum">
              <a:rPr lang="en-US" altLang="zh-CN" smtClean="0"/>
              <a:pPr/>
              <a:t>49</a:t>
            </a:fld>
            <a:endParaRPr lang="en-US" altLang="zh-CN"/>
          </a:p>
        </p:txBody>
      </p:sp>
      <p:sp>
        <p:nvSpPr>
          <p:cNvPr id="83971" name="Rectangle 2"/>
          <p:cNvSpPr>
            <a:spLocks noGrp="1" noRot="1" noChangeAspect="1" noChangeArrowheads="1" noTextEdit="1"/>
          </p:cNvSpPr>
          <p:nvPr>
            <p:ph type="sldImg"/>
          </p:nvPr>
        </p:nvSpPr>
        <p:spPr>
          <a:xfrm>
            <a:off x="381000" y="685800"/>
            <a:ext cx="6096000" cy="3429000"/>
          </a:xfrm>
          <a:ln/>
        </p:spPr>
      </p:sp>
      <p:sp>
        <p:nvSpPr>
          <p:cNvPr id="83972" name="Rectangle 3"/>
          <p:cNvSpPr>
            <a:spLocks noGrp="1" noChangeArrowheads="1"/>
          </p:cNvSpPr>
          <p:nvPr>
            <p:ph type="body" idx="1"/>
          </p:nvPr>
        </p:nvSpPr>
        <p:spPr>
          <a:noFill/>
          <a:ln/>
        </p:spPr>
        <p:txBody>
          <a:bodyPr/>
          <a:lstStyle/>
          <a:p>
            <a:pPr eaLnBrk="1" hangingPunct="1"/>
            <a:endParaRPr lang="zh-CN" altLang="zh-CN"/>
          </a:p>
        </p:txBody>
      </p:sp>
    </p:spTree>
    <p:extLst>
      <p:ext uri="{BB962C8B-B14F-4D97-AF65-F5344CB8AC3E}">
        <p14:creationId xmlns:p14="http://schemas.microsoft.com/office/powerpoint/2010/main" val="9916293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p:cNvSpPr>
            <a:spLocks noGrp="1" noChangeArrowheads="1"/>
          </p:cNvSpPr>
          <p:nvPr>
            <p:ph type="sldNum" sz="quarter" idx="5"/>
          </p:nvPr>
        </p:nvSpPr>
        <p:spPr>
          <a:noFill/>
        </p:spPr>
        <p:txBody>
          <a:bodyPr/>
          <a:lstStyle/>
          <a:p>
            <a:fld id="{4F760C97-A7CC-4B47-B098-237CB483B09F}" type="slidenum">
              <a:rPr lang="en-US" altLang="zh-CN" smtClean="0"/>
              <a:pPr/>
              <a:t>3</a:t>
            </a:fld>
            <a:endParaRPr lang="en-US" altLang="zh-CN"/>
          </a:p>
        </p:txBody>
      </p:sp>
      <p:sp>
        <p:nvSpPr>
          <p:cNvPr id="92163" name="Rectangle 2"/>
          <p:cNvSpPr>
            <a:spLocks noGrp="1" noRot="1" noChangeAspect="1" noChangeArrowheads="1" noTextEdit="1"/>
          </p:cNvSpPr>
          <p:nvPr>
            <p:ph type="sldImg"/>
          </p:nvPr>
        </p:nvSpPr>
        <p:spPr>
          <a:xfrm>
            <a:off x="381000" y="685800"/>
            <a:ext cx="6096000" cy="3429000"/>
          </a:xfrm>
          <a:ln/>
        </p:spPr>
      </p:sp>
      <p:sp>
        <p:nvSpPr>
          <p:cNvPr id="92164" name="Rectangle 3"/>
          <p:cNvSpPr>
            <a:spLocks noGrp="1" noChangeArrowheads="1"/>
          </p:cNvSpPr>
          <p:nvPr>
            <p:ph type="body" idx="1"/>
          </p:nvPr>
        </p:nvSpPr>
        <p:spPr>
          <a:noFill/>
          <a:ln/>
        </p:spPr>
        <p:txBody>
          <a:bodyPr/>
          <a:lstStyle/>
          <a:p>
            <a:pPr eaLnBrk="1" hangingPunct="1"/>
            <a:endParaRPr lang="zh-CN" altLang="zh-CN" dirty="0"/>
          </a:p>
        </p:txBody>
      </p:sp>
    </p:spTree>
    <p:extLst>
      <p:ext uri="{BB962C8B-B14F-4D97-AF65-F5344CB8AC3E}">
        <p14:creationId xmlns:p14="http://schemas.microsoft.com/office/powerpoint/2010/main" val="11704951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7"/>
          <p:cNvSpPr>
            <a:spLocks noGrp="1" noChangeArrowheads="1"/>
          </p:cNvSpPr>
          <p:nvPr>
            <p:ph type="sldNum" sz="quarter" idx="5"/>
          </p:nvPr>
        </p:nvSpPr>
        <p:spPr>
          <a:noFill/>
        </p:spPr>
        <p:txBody>
          <a:bodyPr/>
          <a:lstStyle/>
          <a:p>
            <a:fld id="{AA708563-2E8B-4570-806F-670939B50EFC}" type="slidenum">
              <a:rPr lang="en-US" altLang="zh-CN" smtClean="0"/>
              <a:pPr/>
              <a:t>50</a:t>
            </a:fld>
            <a:endParaRPr lang="en-US" altLang="zh-CN"/>
          </a:p>
        </p:txBody>
      </p:sp>
      <p:sp>
        <p:nvSpPr>
          <p:cNvPr id="116739" name="Rectangle 2"/>
          <p:cNvSpPr>
            <a:spLocks noGrp="1" noRot="1" noChangeAspect="1" noChangeArrowheads="1" noTextEdit="1"/>
          </p:cNvSpPr>
          <p:nvPr>
            <p:ph type="sldImg"/>
          </p:nvPr>
        </p:nvSpPr>
        <p:spPr>
          <a:xfrm>
            <a:off x="381000" y="685800"/>
            <a:ext cx="6096000" cy="3429000"/>
          </a:xfrm>
          <a:ln/>
        </p:spPr>
      </p:sp>
      <p:sp>
        <p:nvSpPr>
          <p:cNvPr id="116740" name="Rectangle 3"/>
          <p:cNvSpPr>
            <a:spLocks noGrp="1" noChangeArrowheads="1"/>
          </p:cNvSpPr>
          <p:nvPr>
            <p:ph type="body" idx="1"/>
          </p:nvPr>
        </p:nvSpPr>
        <p:spPr>
          <a:xfrm>
            <a:off x="685800" y="4343400"/>
            <a:ext cx="5486400" cy="4114800"/>
          </a:xfrm>
          <a:noFill/>
          <a:ln/>
        </p:spPr>
        <p:txBody>
          <a:bodyPr/>
          <a:lstStyle/>
          <a:p>
            <a:pPr marL="228600" indent="-228600" eaLnBrk="1" hangingPunct="1"/>
            <a:r>
              <a:rPr lang="en-US" altLang="zh-CN" sz="1400"/>
              <a:t>Requirement Analysis:</a:t>
            </a:r>
          </a:p>
          <a:p>
            <a:pPr marL="228600" indent="-228600" eaLnBrk="1" hangingPunct="1"/>
            <a:r>
              <a:rPr lang="en-US" altLang="zh-CN" sz="1400"/>
              <a:t>Market analysis: who you will sell   4-1.2</a:t>
            </a:r>
          </a:p>
          <a:p>
            <a:pPr marL="228600" indent="-228600" eaLnBrk="1" hangingPunct="1"/>
            <a:r>
              <a:rPr lang="en-US" altLang="zh-CN" sz="1400"/>
              <a:t>       desktop, server, embedded system, HPC</a:t>
            </a:r>
          </a:p>
          <a:p>
            <a:pPr marL="228600" indent="-228600" eaLnBrk="1" hangingPunct="1"/>
            <a:r>
              <a:rPr lang="en-US" altLang="zh-CN" sz="1400"/>
              <a:t>        Different markets has different driven motivations.</a:t>
            </a:r>
          </a:p>
          <a:p>
            <a:pPr marL="228600" indent="-228600" eaLnBrk="1" hangingPunct="1"/>
            <a:r>
              <a:rPr lang="en-US" altLang="zh-CN" sz="1400"/>
              <a:t>When design a desktop, it aims to obtain best price-performance. </a:t>
            </a:r>
          </a:p>
          <a:p>
            <a:pPr marL="228600" indent="-228600" eaLnBrk="1" hangingPunct="1"/>
            <a:r>
              <a:rPr lang="en-US" altLang="zh-CN" sz="1400"/>
              <a:t>For the servers, dependability is critical, then the scalability, and throughput. </a:t>
            </a:r>
          </a:p>
          <a:p>
            <a:pPr marL="228600" indent="-228600" eaLnBrk="1" hangingPunct="1"/>
            <a:r>
              <a:rPr lang="en-US" altLang="zh-CN" sz="1400"/>
              <a:t>For the embedded computer systems, price is a key factor, while real-time performance is  important . And power efficiency and memory size is always under consideration. </a:t>
            </a:r>
          </a:p>
          <a:p>
            <a:pPr marL="228600" indent="-228600" eaLnBrk="1" hangingPunct="1"/>
            <a:r>
              <a:rPr lang="en-US" altLang="zh-CN" sz="1400"/>
              <a:t>2. Functional requirement:   4-1.3   </a:t>
            </a:r>
          </a:p>
          <a:p>
            <a:pPr marL="228600" indent="-228600" eaLnBrk="1" hangingPunct="1"/>
            <a:r>
              <a:rPr lang="en-US" altLang="zh-CN" sz="1400"/>
              <a:t>3. Performance requirement:</a:t>
            </a:r>
          </a:p>
          <a:p>
            <a:pPr marL="228600" indent="-228600" eaLnBrk="1" hangingPunct="1"/>
            <a:r>
              <a:rPr lang="en-US" altLang="zh-CN" sz="1400"/>
              <a:t>4. Power </a:t>
            </a:r>
          </a:p>
          <a:p>
            <a:pPr marL="228600" indent="-228600" eaLnBrk="1" hangingPunct="1"/>
            <a:r>
              <a:rPr lang="en-US" altLang="zh-CN" sz="1400"/>
              <a:t>5. Unfuntional requirements:  availability, dependibility 1.7</a:t>
            </a:r>
          </a:p>
          <a:p>
            <a:pPr marL="228600" indent="-228600" eaLnBrk="1" hangingPunct="1"/>
            <a:r>
              <a:rPr lang="en-US" altLang="zh-CN" sz="1400"/>
              <a:t>7. Cost/price </a:t>
            </a:r>
          </a:p>
        </p:txBody>
      </p:sp>
    </p:spTree>
    <p:extLst>
      <p:ext uri="{BB962C8B-B14F-4D97-AF65-F5344CB8AC3E}">
        <p14:creationId xmlns:p14="http://schemas.microsoft.com/office/powerpoint/2010/main" val="338820501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a:spLocks noGrp="1" noChangeArrowheads="1"/>
          </p:cNvSpPr>
          <p:nvPr>
            <p:ph type="sldNum" sz="quarter" idx="5"/>
          </p:nvPr>
        </p:nvSpPr>
        <p:spPr>
          <a:noFill/>
        </p:spPr>
        <p:txBody>
          <a:bodyPr/>
          <a:lstStyle/>
          <a:p>
            <a:fld id="{C03C6EED-CE5B-4420-99C0-C6CB43F5E278}" type="slidenum">
              <a:rPr lang="en-US" altLang="zh-CN" smtClean="0"/>
              <a:pPr/>
              <a:t>51</a:t>
            </a:fld>
            <a:endParaRPr lang="en-US" altLang="zh-CN"/>
          </a:p>
        </p:txBody>
      </p:sp>
      <p:sp>
        <p:nvSpPr>
          <p:cNvPr id="84995" name="Rectangle 2"/>
          <p:cNvSpPr>
            <a:spLocks noGrp="1" noRot="1" noChangeAspect="1" noChangeArrowheads="1" noTextEdit="1"/>
          </p:cNvSpPr>
          <p:nvPr>
            <p:ph type="sldImg"/>
          </p:nvPr>
        </p:nvSpPr>
        <p:spPr>
          <a:xfrm>
            <a:off x="381000" y="685800"/>
            <a:ext cx="6096000" cy="3429000"/>
          </a:xfrm>
          <a:ln/>
        </p:spPr>
      </p:sp>
      <p:sp>
        <p:nvSpPr>
          <p:cNvPr id="84996" name="Rectangle 3"/>
          <p:cNvSpPr>
            <a:spLocks noGrp="1" noChangeArrowheads="1"/>
          </p:cNvSpPr>
          <p:nvPr>
            <p:ph type="body" idx="1"/>
          </p:nvPr>
        </p:nvSpPr>
        <p:spPr>
          <a:noFill/>
          <a:ln/>
        </p:spPr>
        <p:txBody>
          <a:bodyPr/>
          <a:lstStyle/>
          <a:p>
            <a:pPr eaLnBrk="1" hangingPunct="1"/>
            <a:endParaRPr lang="zh-CN" altLang="zh-CN"/>
          </a:p>
        </p:txBody>
      </p:sp>
    </p:spTree>
    <p:extLst>
      <p:ext uri="{BB962C8B-B14F-4D97-AF65-F5344CB8AC3E}">
        <p14:creationId xmlns:p14="http://schemas.microsoft.com/office/powerpoint/2010/main" val="26897043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7"/>
          <p:cNvSpPr>
            <a:spLocks noGrp="1" noChangeArrowheads="1"/>
          </p:cNvSpPr>
          <p:nvPr>
            <p:ph type="sldNum" sz="quarter" idx="5"/>
          </p:nvPr>
        </p:nvSpPr>
        <p:spPr>
          <a:noFill/>
        </p:spPr>
        <p:txBody>
          <a:bodyPr/>
          <a:lstStyle/>
          <a:p>
            <a:fld id="{8AABD123-7C13-4CE9-A3FE-AC3B3DDFCDD8}" type="slidenum">
              <a:rPr lang="en-US" altLang="zh-CN" smtClean="0"/>
              <a:pPr/>
              <a:t>57</a:t>
            </a:fld>
            <a:endParaRPr lang="en-US" altLang="zh-CN"/>
          </a:p>
        </p:txBody>
      </p:sp>
      <p:sp>
        <p:nvSpPr>
          <p:cNvPr id="86019" name="Rectangle 2"/>
          <p:cNvSpPr>
            <a:spLocks noGrp="1" noRot="1" noChangeAspect="1" noChangeArrowheads="1" noTextEdit="1"/>
          </p:cNvSpPr>
          <p:nvPr>
            <p:ph type="sldImg"/>
          </p:nvPr>
        </p:nvSpPr>
        <p:spPr>
          <a:xfrm>
            <a:off x="381000" y="685800"/>
            <a:ext cx="6096000" cy="3429000"/>
          </a:xfrm>
          <a:ln/>
        </p:spPr>
      </p:sp>
      <p:sp>
        <p:nvSpPr>
          <p:cNvPr id="86020" name="Rectangle 3"/>
          <p:cNvSpPr>
            <a:spLocks noGrp="1" noChangeArrowheads="1"/>
          </p:cNvSpPr>
          <p:nvPr>
            <p:ph type="body" idx="1"/>
          </p:nvPr>
        </p:nvSpPr>
        <p:spPr>
          <a:noFill/>
          <a:ln/>
        </p:spPr>
        <p:txBody>
          <a:bodyPr/>
          <a:lstStyle/>
          <a:p>
            <a:pPr eaLnBrk="1" hangingPunct="1"/>
            <a:r>
              <a:rPr lang="en-US" altLang="zh-CN"/>
              <a:t>Error,  fault,  failure</a:t>
            </a:r>
          </a:p>
          <a:p>
            <a:pPr eaLnBrk="1" hangingPunct="1"/>
            <a:endParaRPr lang="en-US" altLang="zh-CN"/>
          </a:p>
          <a:p>
            <a:pPr eaLnBrk="1" hangingPunct="1"/>
            <a:endParaRPr lang="en-US" altLang="zh-CN"/>
          </a:p>
        </p:txBody>
      </p:sp>
    </p:spTree>
    <p:extLst>
      <p:ext uri="{BB962C8B-B14F-4D97-AF65-F5344CB8AC3E}">
        <p14:creationId xmlns:p14="http://schemas.microsoft.com/office/powerpoint/2010/main" val="96044823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p:cNvSpPr>
            <a:spLocks noGrp="1" noChangeArrowheads="1"/>
          </p:cNvSpPr>
          <p:nvPr>
            <p:ph type="sldNum" sz="quarter" idx="5"/>
          </p:nvPr>
        </p:nvSpPr>
        <p:spPr>
          <a:noFill/>
        </p:spPr>
        <p:txBody>
          <a:bodyPr/>
          <a:lstStyle/>
          <a:p>
            <a:fld id="{2E74D7C0-5619-4D16-AD5B-D84674C07521}" type="slidenum">
              <a:rPr lang="en-US" altLang="zh-CN" smtClean="0"/>
              <a:pPr/>
              <a:t>58</a:t>
            </a:fld>
            <a:endParaRPr lang="en-US" altLang="zh-CN"/>
          </a:p>
        </p:txBody>
      </p:sp>
      <p:sp>
        <p:nvSpPr>
          <p:cNvPr id="87043" name="Rectangle 2"/>
          <p:cNvSpPr>
            <a:spLocks noGrp="1" noRot="1" noChangeAspect="1" noChangeArrowheads="1" noTextEdit="1"/>
          </p:cNvSpPr>
          <p:nvPr>
            <p:ph type="sldImg"/>
          </p:nvPr>
        </p:nvSpPr>
        <p:spPr>
          <a:xfrm>
            <a:off x="381000" y="685800"/>
            <a:ext cx="6096000" cy="3429000"/>
          </a:xfrm>
          <a:ln/>
        </p:spPr>
      </p:sp>
      <p:sp>
        <p:nvSpPr>
          <p:cNvPr id="87044" name="Rectangle 3"/>
          <p:cNvSpPr>
            <a:spLocks noGrp="1" noChangeArrowheads="1"/>
          </p:cNvSpPr>
          <p:nvPr>
            <p:ph type="body" idx="1"/>
          </p:nvPr>
        </p:nvSpPr>
        <p:spPr>
          <a:noFill/>
          <a:ln/>
        </p:spPr>
        <p:txBody>
          <a:bodyPr/>
          <a:lstStyle/>
          <a:p>
            <a:pPr eaLnBrk="1" hangingPunct="1"/>
            <a:r>
              <a:rPr lang="en-US" altLang="zh-CN"/>
              <a:t>Error,  fault,  failure</a:t>
            </a:r>
          </a:p>
          <a:p>
            <a:pPr eaLnBrk="1" hangingPunct="1"/>
            <a:endParaRPr lang="en-US" altLang="zh-CN"/>
          </a:p>
          <a:p>
            <a:pPr eaLnBrk="1" hangingPunct="1"/>
            <a:endParaRPr lang="en-US" altLang="zh-CN"/>
          </a:p>
        </p:txBody>
      </p:sp>
    </p:spTree>
    <p:extLst>
      <p:ext uri="{BB962C8B-B14F-4D97-AF65-F5344CB8AC3E}">
        <p14:creationId xmlns:p14="http://schemas.microsoft.com/office/powerpoint/2010/main" val="15428673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7"/>
          <p:cNvSpPr>
            <a:spLocks noGrp="1" noChangeArrowheads="1"/>
          </p:cNvSpPr>
          <p:nvPr>
            <p:ph type="sldNum" sz="quarter" idx="5"/>
          </p:nvPr>
        </p:nvSpPr>
        <p:spPr>
          <a:noFill/>
        </p:spPr>
        <p:txBody>
          <a:bodyPr/>
          <a:lstStyle/>
          <a:p>
            <a:fld id="{C753C8D7-1812-4785-9981-983B830CABBA}" type="slidenum">
              <a:rPr lang="en-US" altLang="zh-CN" smtClean="0"/>
              <a:pPr/>
              <a:t>60</a:t>
            </a:fld>
            <a:endParaRPr lang="en-US" altLang="zh-CN"/>
          </a:p>
        </p:txBody>
      </p:sp>
      <p:sp>
        <p:nvSpPr>
          <p:cNvPr id="88067" name="Rectangle 2"/>
          <p:cNvSpPr>
            <a:spLocks noGrp="1" noRot="1" noChangeAspect="1" noChangeArrowheads="1" noTextEdit="1"/>
          </p:cNvSpPr>
          <p:nvPr>
            <p:ph type="sldImg"/>
          </p:nvPr>
        </p:nvSpPr>
        <p:spPr>
          <a:xfrm>
            <a:off x="381000" y="685800"/>
            <a:ext cx="6096000" cy="3429000"/>
          </a:xfrm>
          <a:ln/>
        </p:spPr>
      </p:sp>
      <p:sp>
        <p:nvSpPr>
          <p:cNvPr id="88068" name="Rectangle 3"/>
          <p:cNvSpPr>
            <a:spLocks noGrp="1" noChangeArrowheads="1"/>
          </p:cNvSpPr>
          <p:nvPr>
            <p:ph type="body" idx="1"/>
          </p:nvPr>
        </p:nvSpPr>
        <p:spPr>
          <a:noFill/>
          <a:ln/>
        </p:spPr>
        <p:txBody>
          <a:bodyPr/>
          <a:lstStyle/>
          <a:p>
            <a:pPr eaLnBrk="1" hangingPunct="1"/>
            <a:endParaRPr lang="zh-CN" altLang="zh-CN"/>
          </a:p>
        </p:txBody>
      </p:sp>
    </p:spTree>
    <p:extLst>
      <p:ext uri="{BB962C8B-B14F-4D97-AF65-F5344CB8AC3E}">
        <p14:creationId xmlns:p14="http://schemas.microsoft.com/office/powerpoint/2010/main" val="211200512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p:cNvSpPr>
            <a:spLocks noGrp="1" noChangeArrowheads="1"/>
          </p:cNvSpPr>
          <p:nvPr>
            <p:ph type="sldNum" sz="quarter" idx="5"/>
          </p:nvPr>
        </p:nvSpPr>
        <p:spPr>
          <a:noFill/>
        </p:spPr>
        <p:txBody>
          <a:bodyPr/>
          <a:lstStyle/>
          <a:p>
            <a:fld id="{C65D6353-D5E1-4F91-A4BF-F967CD3B2A92}" type="slidenum">
              <a:rPr lang="en-US" altLang="zh-CN" smtClean="0"/>
              <a:pPr/>
              <a:t>65</a:t>
            </a:fld>
            <a:endParaRPr lang="en-US" altLang="zh-CN"/>
          </a:p>
        </p:txBody>
      </p:sp>
      <p:sp>
        <p:nvSpPr>
          <p:cNvPr id="89091" name="Rectangle 2"/>
          <p:cNvSpPr>
            <a:spLocks noGrp="1" noRot="1" noChangeAspect="1" noChangeArrowheads="1" noTextEdit="1"/>
          </p:cNvSpPr>
          <p:nvPr>
            <p:ph type="sldImg"/>
          </p:nvPr>
        </p:nvSpPr>
        <p:spPr>
          <a:xfrm>
            <a:off x="381000" y="685800"/>
            <a:ext cx="6096000" cy="3429000"/>
          </a:xfrm>
          <a:ln/>
        </p:spPr>
      </p:sp>
      <p:sp>
        <p:nvSpPr>
          <p:cNvPr id="89092" name="Rectangle 3"/>
          <p:cNvSpPr>
            <a:spLocks noGrp="1" noChangeArrowheads="1"/>
          </p:cNvSpPr>
          <p:nvPr>
            <p:ph type="body" idx="1"/>
          </p:nvPr>
        </p:nvSpPr>
        <p:spPr>
          <a:noFill/>
          <a:ln/>
        </p:spPr>
        <p:txBody>
          <a:bodyPr/>
          <a:lstStyle/>
          <a:p>
            <a:pPr eaLnBrk="1" hangingPunct="1"/>
            <a:endParaRPr lang="zh-CN" altLang="zh-CN"/>
          </a:p>
        </p:txBody>
      </p:sp>
    </p:spTree>
    <p:extLst>
      <p:ext uri="{BB962C8B-B14F-4D97-AF65-F5344CB8AC3E}">
        <p14:creationId xmlns:p14="http://schemas.microsoft.com/office/powerpoint/2010/main" val="355038582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计算机设计人员更关注</a:t>
            </a:r>
            <a:r>
              <a:rPr kumimoji="1" lang="en-US" altLang="zh-CN" dirty="0"/>
              <a:t>user</a:t>
            </a:r>
            <a:endParaRPr kumimoji="1" lang="zh-CN" altLang="en-US" dirty="0"/>
          </a:p>
        </p:txBody>
      </p:sp>
      <p:sp>
        <p:nvSpPr>
          <p:cNvPr id="4" name="灯片编号占位符 3"/>
          <p:cNvSpPr>
            <a:spLocks noGrp="1"/>
          </p:cNvSpPr>
          <p:nvPr>
            <p:ph type="sldNum" sz="quarter" idx="5"/>
          </p:nvPr>
        </p:nvSpPr>
        <p:spPr/>
        <p:txBody>
          <a:bodyPr/>
          <a:lstStyle/>
          <a:p>
            <a:fld id="{94F4D350-6F66-451B-9457-23E412BA0AF5}" type="slidenum">
              <a:rPr lang="zh-CN" altLang="en-US" smtClean="0"/>
              <a:pPr/>
              <a:t>69</a:t>
            </a:fld>
            <a:endParaRPr lang="zh-CN" altLang="en-US"/>
          </a:p>
        </p:txBody>
      </p:sp>
    </p:spTree>
    <p:extLst>
      <p:ext uri="{BB962C8B-B14F-4D97-AF65-F5344CB8AC3E}">
        <p14:creationId xmlns:p14="http://schemas.microsoft.com/office/powerpoint/2010/main" val="107624453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指令集不一样没法比较</a:t>
            </a:r>
            <a:endParaRPr kumimoji="1" lang="en-US" altLang="zh-CN" dirty="0"/>
          </a:p>
          <a:p>
            <a:r>
              <a:rPr kumimoji="1" lang="zh-CN" altLang="en-US" dirty="0"/>
              <a:t>就算一样有时候也不一定</a:t>
            </a:r>
            <a:endParaRPr kumimoji="1" lang="en-US" altLang="zh-CN" dirty="0"/>
          </a:p>
          <a:p>
            <a:r>
              <a:rPr kumimoji="1" lang="zh-CN" altLang="en-US" dirty="0"/>
              <a:t>指令强弱、编译后的代码</a:t>
            </a:r>
          </a:p>
        </p:txBody>
      </p:sp>
      <p:sp>
        <p:nvSpPr>
          <p:cNvPr id="4" name="灯片编号占位符 3"/>
          <p:cNvSpPr>
            <a:spLocks noGrp="1"/>
          </p:cNvSpPr>
          <p:nvPr>
            <p:ph type="sldNum" sz="quarter" idx="5"/>
          </p:nvPr>
        </p:nvSpPr>
        <p:spPr/>
        <p:txBody>
          <a:bodyPr/>
          <a:lstStyle/>
          <a:p>
            <a:fld id="{94F4D350-6F66-451B-9457-23E412BA0AF5}" type="slidenum">
              <a:rPr lang="zh-CN" altLang="en-US" smtClean="0"/>
              <a:pPr/>
              <a:t>72</a:t>
            </a:fld>
            <a:endParaRPr lang="zh-CN" altLang="en-US"/>
          </a:p>
        </p:txBody>
      </p:sp>
    </p:spTree>
    <p:extLst>
      <p:ext uri="{BB962C8B-B14F-4D97-AF65-F5344CB8AC3E}">
        <p14:creationId xmlns:p14="http://schemas.microsoft.com/office/powerpoint/2010/main" val="3691392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幻灯片图像占位符 1"/>
          <p:cNvSpPr>
            <a:spLocks noGrp="1" noRot="1" noChangeAspect="1" noTextEdit="1"/>
          </p:cNvSpPr>
          <p:nvPr>
            <p:ph type="sldImg"/>
          </p:nvPr>
        </p:nvSpPr>
        <p:spPr>
          <a:xfrm>
            <a:off x="381000" y="685800"/>
            <a:ext cx="6096000" cy="3429000"/>
          </a:xfrm>
          <a:ln/>
        </p:spPr>
      </p:sp>
      <p:sp>
        <p:nvSpPr>
          <p:cNvPr id="90115" name="备注占位符 2"/>
          <p:cNvSpPr>
            <a:spLocks noGrp="1"/>
          </p:cNvSpPr>
          <p:nvPr>
            <p:ph type="body" idx="1"/>
          </p:nvPr>
        </p:nvSpPr>
        <p:spPr>
          <a:noFill/>
          <a:ln/>
        </p:spPr>
        <p:txBody>
          <a:bodyPr/>
          <a:lstStyle/>
          <a:p>
            <a:pPr eaLnBrk="1" hangingPunct="1"/>
            <a:endParaRPr lang="zh-CN" altLang="en-US"/>
          </a:p>
        </p:txBody>
      </p:sp>
      <p:sp>
        <p:nvSpPr>
          <p:cNvPr id="90116" name="灯片编号占位符 3"/>
          <p:cNvSpPr>
            <a:spLocks noGrp="1"/>
          </p:cNvSpPr>
          <p:nvPr>
            <p:ph type="sldNum" sz="quarter" idx="5"/>
          </p:nvPr>
        </p:nvSpPr>
        <p:spPr>
          <a:noFill/>
        </p:spPr>
        <p:txBody>
          <a:bodyPr/>
          <a:lstStyle/>
          <a:p>
            <a:fld id="{B12027C2-D824-4DD5-9759-574B5CDBF098}" type="slidenum">
              <a:rPr lang="en-US" altLang="zh-CN" smtClean="0"/>
              <a:pPr/>
              <a:t>89</a:t>
            </a:fld>
            <a:endParaRPr lang="en-US" altLang="zh-CN"/>
          </a:p>
        </p:txBody>
      </p:sp>
    </p:spTree>
    <p:extLst>
      <p:ext uri="{BB962C8B-B14F-4D97-AF65-F5344CB8AC3E}">
        <p14:creationId xmlns:p14="http://schemas.microsoft.com/office/powerpoint/2010/main" val="419739820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94F4D350-6F66-451B-9457-23E412BA0AF5}" type="slidenum">
              <a:rPr lang="zh-CN" altLang="en-US" smtClean="0"/>
              <a:pPr/>
              <a:t>92</a:t>
            </a:fld>
            <a:endParaRPr lang="zh-CN" altLang="en-US"/>
          </a:p>
        </p:txBody>
      </p:sp>
    </p:spTree>
    <p:extLst>
      <p:ext uri="{BB962C8B-B14F-4D97-AF65-F5344CB8AC3E}">
        <p14:creationId xmlns:p14="http://schemas.microsoft.com/office/powerpoint/2010/main" val="1056009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p:cNvSpPr>
            <a:spLocks noGrp="1" noChangeArrowheads="1"/>
          </p:cNvSpPr>
          <p:nvPr>
            <p:ph type="sldNum" sz="quarter" idx="5"/>
          </p:nvPr>
        </p:nvSpPr>
        <p:spPr>
          <a:noFill/>
        </p:spPr>
        <p:txBody>
          <a:bodyPr/>
          <a:lstStyle/>
          <a:p>
            <a:fld id="{F8068C03-D349-4F9C-8500-8EE1E47B6424}" type="slidenum">
              <a:rPr lang="en-US" altLang="zh-CN" smtClean="0"/>
              <a:pPr/>
              <a:t>6</a:t>
            </a:fld>
            <a:endParaRPr lang="en-US" altLang="zh-CN"/>
          </a:p>
        </p:txBody>
      </p:sp>
      <p:sp>
        <p:nvSpPr>
          <p:cNvPr id="96259" name="Rectangle 2"/>
          <p:cNvSpPr>
            <a:spLocks noGrp="1" noRot="1" noChangeAspect="1" noChangeArrowheads="1" noTextEdit="1"/>
          </p:cNvSpPr>
          <p:nvPr>
            <p:ph type="sldImg"/>
          </p:nvPr>
        </p:nvSpPr>
        <p:spPr>
          <a:xfrm>
            <a:off x="381000" y="685800"/>
            <a:ext cx="6096000" cy="3429000"/>
          </a:xfrm>
          <a:ln/>
        </p:spPr>
      </p:sp>
      <p:sp>
        <p:nvSpPr>
          <p:cNvPr id="96260" name="Rectangle 3"/>
          <p:cNvSpPr>
            <a:spLocks noGrp="1" noChangeArrowheads="1"/>
          </p:cNvSpPr>
          <p:nvPr>
            <p:ph type="body" idx="1"/>
          </p:nvPr>
        </p:nvSpPr>
        <p:spPr>
          <a:noFill/>
          <a:ln/>
        </p:spPr>
        <p:txBody>
          <a:bodyPr/>
          <a:lstStyle/>
          <a:p>
            <a:pPr eaLnBrk="1" hangingPunct="1"/>
            <a:endParaRPr lang="zh-CN" altLang="zh-CN"/>
          </a:p>
        </p:txBody>
      </p:sp>
    </p:spTree>
    <p:extLst>
      <p:ext uri="{BB962C8B-B14F-4D97-AF65-F5344CB8AC3E}">
        <p14:creationId xmlns:p14="http://schemas.microsoft.com/office/powerpoint/2010/main" val="242586753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a:xfrm>
            <a:off x="139700" y="768350"/>
            <a:ext cx="6819900" cy="3836988"/>
          </a:xfrm>
          <a:ln/>
        </p:spPr>
      </p:sp>
      <p:sp>
        <p:nvSpPr>
          <p:cNvPr id="38915" name="备注占位符 2"/>
          <p:cNvSpPr>
            <a:spLocks noGrp="1"/>
          </p:cNvSpPr>
          <p:nvPr>
            <p:ph type="body" idx="1"/>
          </p:nvPr>
        </p:nvSpPr>
        <p:spPr>
          <a:noFill/>
          <a:ln/>
        </p:spPr>
        <p:txBody>
          <a:bodyPr/>
          <a:lstStyle/>
          <a:p>
            <a:pPr eaLnBrk="1" hangingPunct="1"/>
            <a:endParaRPr lang="zh-CN" altLang="en-US"/>
          </a:p>
        </p:txBody>
      </p:sp>
      <p:sp>
        <p:nvSpPr>
          <p:cNvPr id="38916" name="灯片编号占位符 3"/>
          <p:cNvSpPr>
            <a:spLocks noGrp="1"/>
          </p:cNvSpPr>
          <p:nvPr>
            <p:ph type="sldNum" sz="quarter" idx="5"/>
          </p:nvPr>
        </p:nvSpPr>
        <p:spPr>
          <a:noFill/>
        </p:spPr>
        <p:txBody>
          <a:bodyPr/>
          <a:lstStyle/>
          <a:p>
            <a:fld id="{7A108C78-16E9-40FC-8B1B-17902C92BBA1}" type="slidenum">
              <a:rPr lang="en-US" altLang="zh-CN" smtClean="0"/>
              <a:pPr/>
              <a:t>109</a:t>
            </a:fld>
            <a:endParaRPr lang="en-US" altLang="zh-CN"/>
          </a:p>
        </p:txBody>
      </p:sp>
    </p:spTree>
    <p:extLst>
      <p:ext uri="{BB962C8B-B14F-4D97-AF65-F5344CB8AC3E}">
        <p14:creationId xmlns:p14="http://schemas.microsoft.com/office/powerpoint/2010/main" val="82629540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幻灯片图像占位符 1"/>
          <p:cNvSpPr>
            <a:spLocks noGrp="1" noRot="1" noChangeAspect="1" noTextEdit="1"/>
          </p:cNvSpPr>
          <p:nvPr>
            <p:ph type="sldImg"/>
          </p:nvPr>
        </p:nvSpPr>
        <p:spPr>
          <a:xfrm>
            <a:off x="139700" y="768350"/>
            <a:ext cx="6819900" cy="3836988"/>
          </a:xfrm>
          <a:ln/>
        </p:spPr>
      </p:sp>
      <p:sp>
        <p:nvSpPr>
          <p:cNvPr id="39939" name="备注占位符 2"/>
          <p:cNvSpPr>
            <a:spLocks noGrp="1"/>
          </p:cNvSpPr>
          <p:nvPr>
            <p:ph type="body" idx="1"/>
          </p:nvPr>
        </p:nvSpPr>
        <p:spPr>
          <a:noFill/>
          <a:ln/>
        </p:spPr>
        <p:txBody>
          <a:bodyPr/>
          <a:lstStyle/>
          <a:p>
            <a:pPr eaLnBrk="1" hangingPunct="1"/>
            <a:endParaRPr lang="zh-CN" altLang="en-US"/>
          </a:p>
        </p:txBody>
      </p:sp>
      <p:sp>
        <p:nvSpPr>
          <p:cNvPr id="39940" name="灯片编号占位符 3"/>
          <p:cNvSpPr>
            <a:spLocks noGrp="1"/>
          </p:cNvSpPr>
          <p:nvPr>
            <p:ph type="sldNum" sz="quarter" idx="5"/>
          </p:nvPr>
        </p:nvSpPr>
        <p:spPr>
          <a:noFill/>
        </p:spPr>
        <p:txBody>
          <a:bodyPr/>
          <a:lstStyle/>
          <a:p>
            <a:fld id="{5F849DF8-EE0B-4457-A1F4-722BB8B15071}" type="slidenum">
              <a:rPr lang="en-US" altLang="zh-CN" smtClean="0"/>
              <a:pPr/>
              <a:t>120</a:t>
            </a:fld>
            <a:endParaRPr lang="en-US" altLang="zh-CN"/>
          </a:p>
        </p:txBody>
      </p:sp>
    </p:spTree>
    <p:extLst>
      <p:ext uri="{BB962C8B-B14F-4D97-AF65-F5344CB8AC3E}">
        <p14:creationId xmlns:p14="http://schemas.microsoft.com/office/powerpoint/2010/main" val="184649946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幻灯片图像占位符 1"/>
          <p:cNvSpPr>
            <a:spLocks noGrp="1" noRot="1" noChangeAspect="1" noTextEdit="1"/>
          </p:cNvSpPr>
          <p:nvPr>
            <p:ph type="sldImg"/>
          </p:nvPr>
        </p:nvSpPr>
        <p:spPr>
          <a:xfrm>
            <a:off x="139700" y="768350"/>
            <a:ext cx="6819900" cy="3836988"/>
          </a:xfrm>
          <a:ln/>
        </p:spPr>
      </p:sp>
      <p:sp>
        <p:nvSpPr>
          <p:cNvPr id="40963" name="备注占位符 2"/>
          <p:cNvSpPr>
            <a:spLocks noGrp="1"/>
          </p:cNvSpPr>
          <p:nvPr>
            <p:ph type="body" idx="1"/>
          </p:nvPr>
        </p:nvSpPr>
        <p:spPr>
          <a:noFill/>
          <a:ln/>
        </p:spPr>
        <p:txBody>
          <a:bodyPr/>
          <a:lstStyle/>
          <a:p>
            <a:pPr eaLnBrk="1" hangingPunct="1"/>
            <a:endParaRPr lang="zh-CN" altLang="en-US"/>
          </a:p>
        </p:txBody>
      </p:sp>
      <p:sp>
        <p:nvSpPr>
          <p:cNvPr id="40964" name="灯片编号占位符 3"/>
          <p:cNvSpPr>
            <a:spLocks noGrp="1"/>
          </p:cNvSpPr>
          <p:nvPr>
            <p:ph type="sldNum" sz="quarter" idx="5"/>
          </p:nvPr>
        </p:nvSpPr>
        <p:spPr>
          <a:noFill/>
        </p:spPr>
        <p:txBody>
          <a:bodyPr/>
          <a:lstStyle/>
          <a:p>
            <a:fld id="{1EFA2322-3D95-4429-84BC-DC98579C98AC}" type="slidenum">
              <a:rPr lang="en-US" altLang="zh-CN" smtClean="0"/>
              <a:pPr/>
              <a:t>132</a:t>
            </a:fld>
            <a:endParaRPr lang="en-US" altLang="zh-CN"/>
          </a:p>
        </p:txBody>
      </p:sp>
    </p:spTree>
    <p:extLst>
      <p:ext uri="{BB962C8B-B14F-4D97-AF65-F5344CB8AC3E}">
        <p14:creationId xmlns:p14="http://schemas.microsoft.com/office/powerpoint/2010/main" val="22880637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p:cNvSpPr>
            <a:spLocks noGrp="1" noChangeArrowheads="1"/>
          </p:cNvSpPr>
          <p:nvPr>
            <p:ph type="sldNum" sz="quarter" idx="5"/>
          </p:nvPr>
        </p:nvSpPr>
        <p:spPr>
          <a:noFill/>
        </p:spPr>
        <p:txBody>
          <a:bodyPr/>
          <a:lstStyle/>
          <a:p>
            <a:fld id="{4812B045-3B99-4092-94A4-608DD3656546}" type="slidenum">
              <a:rPr lang="en-US" altLang="zh-CN" smtClean="0"/>
              <a:pPr/>
              <a:t>7</a:t>
            </a:fld>
            <a:endParaRPr lang="en-US" altLang="zh-CN"/>
          </a:p>
        </p:txBody>
      </p:sp>
      <p:sp>
        <p:nvSpPr>
          <p:cNvPr id="97283" name="Rectangle 2"/>
          <p:cNvSpPr>
            <a:spLocks noGrp="1" noRot="1" noChangeAspect="1" noChangeArrowheads="1" noTextEdit="1"/>
          </p:cNvSpPr>
          <p:nvPr>
            <p:ph type="sldImg"/>
          </p:nvPr>
        </p:nvSpPr>
        <p:spPr>
          <a:xfrm>
            <a:off x="381000" y="685800"/>
            <a:ext cx="6096000" cy="3429000"/>
          </a:xfrm>
          <a:ln/>
        </p:spPr>
      </p:sp>
      <p:sp>
        <p:nvSpPr>
          <p:cNvPr id="97284" name="Rectangle 3"/>
          <p:cNvSpPr>
            <a:spLocks noGrp="1" noChangeArrowheads="1"/>
          </p:cNvSpPr>
          <p:nvPr>
            <p:ph type="body" idx="1"/>
          </p:nvPr>
        </p:nvSpPr>
        <p:spPr>
          <a:noFill/>
          <a:ln/>
        </p:spPr>
        <p:txBody>
          <a:bodyPr/>
          <a:lstStyle/>
          <a:p>
            <a:pPr eaLnBrk="1" hangingPunct="1"/>
            <a:endParaRPr lang="zh-CN" altLang="zh-CN"/>
          </a:p>
        </p:txBody>
      </p:sp>
    </p:spTree>
    <p:extLst>
      <p:ext uri="{BB962C8B-B14F-4D97-AF65-F5344CB8AC3E}">
        <p14:creationId xmlns:p14="http://schemas.microsoft.com/office/powerpoint/2010/main" val="16224841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noFill/>
        </p:spPr>
        <p:txBody>
          <a:bodyPr/>
          <a:lstStyle/>
          <a:p>
            <a:fld id="{DD875B7C-9E8C-4B98-8698-7BAD02BE8E52}" type="slidenum">
              <a:rPr lang="en-US" altLang="zh-CN" smtClean="0"/>
              <a:pPr/>
              <a:t>11</a:t>
            </a:fld>
            <a:endParaRPr lang="en-US" altLang="zh-CN"/>
          </a:p>
        </p:txBody>
      </p:sp>
      <p:sp>
        <p:nvSpPr>
          <p:cNvPr id="98307" name="Rectangle 2"/>
          <p:cNvSpPr>
            <a:spLocks noGrp="1" noRot="1" noChangeAspect="1" noChangeArrowheads="1" noTextEdit="1"/>
          </p:cNvSpPr>
          <p:nvPr>
            <p:ph type="sldImg"/>
          </p:nvPr>
        </p:nvSpPr>
        <p:spPr>
          <a:xfrm>
            <a:off x="381000" y="685800"/>
            <a:ext cx="6096000" cy="3429000"/>
          </a:xfrm>
          <a:ln/>
        </p:spPr>
      </p:sp>
      <p:sp>
        <p:nvSpPr>
          <p:cNvPr id="98308" name="Rectangle 3"/>
          <p:cNvSpPr>
            <a:spLocks noGrp="1" noChangeArrowheads="1"/>
          </p:cNvSpPr>
          <p:nvPr>
            <p:ph type="body" idx="1"/>
          </p:nvPr>
        </p:nvSpPr>
        <p:spPr>
          <a:noFill/>
          <a:ln/>
        </p:spPr>
        <p:txBody>
          <a:bodyPr/>
          <a:lstStyle/>
          <a:p>
            <a:pPr eaLnBrk="1" hangingPunct="1"/>
            <a:endParaRPr lang="zh-CN" altLang="zh-CN"/>
          </a:p>
        </p:txBody>
      </p:sp>
    </p:spTree>
    <p:extLst>
      <p:ext uri="{BB962C8B-B14F-4D97-AF65-F5344CB8AC3E}">
        <p14:creationId xmlns:p14="http://schemas.microsoft.com/office/powerpoint/2010/main" val="35969080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r>
              <a:rPr lang="en-US" dirty="0"/>
              <a:t>Cellular architecture takes </a:t>
            </a:r>
            <a:r>
              <a:rPr lang="en-US" dirty="0">
                <a:hlinkClick r:id="rId3" tooltip="Multi-core (computing)"/>
              </a:rPr>
              <a:t>multi-core architecture</a:t>
            </a:r>
            <a:r>
              <a:rPr lang="en-US" dirty="0"/>
              <a:t> design to its logical conclusion, by giving the programmer the ability to run large numbers of concurrent threads within a single processor. Each 'cell' is a compute node containing thread units, memory, and communication. Speed-up is achieved by exploiting </a:t>
            </a:r>
            <a:r>
              <a:rPr lang="en-US" dirty="0">
                <a:solidFill>
                  <a:srgbClr val="3333FF"/>
                </a:solidFill>
                <a:hlinkClick r:id="rId4" tooltip="Thread-level parallelism"/>
              </a:rPr>
              <a:t>thread-level parallelism</a:t>
            </a:r>
            <a:r>
              <a:rPr lang="en-US" dirty="0">
                <a:solidFill>
                  <a:srgbClr val="3333FF"/>
                </a:solidFill>
              </a:rPr>
              <a:t> </a:t>
            </a:r>
            <a:r>
              <a:rPr lang="en-US" dirty="0"/>
              <a:t>inherent in many applications.</a:t>
            </a:r>
            <a:endParaRPr lang="zh-CN" altLang="en-US" dirty="0"/>
          </a:p>
        </p:txBody>
      </p:sp>
      <p:sp>
        <p:nvSpPr>
          <p:cNvPr id="4" name="灯片编号占位符 3"/>
          <p:cNvSpPr>
            <a:spLocks noGrp="1"/>
          </p:cNvSpPr>
          <p:nvPr>
            <p:ph type="sldNum" sz="quarter" idx="10"/>
          </p:nvPr>
        </p:nvSpPr>
        <p:spPr/>
        <p:txBody>
          <a:bodyPr/>
          <a:lstStyle/>
          <a:p>
            <a:pPr>
              <a:defRPr/>
            </a:pPr>
            <a:fld id="{B89B832A-985C-4B96-A528-D9AFC29F19F5}" type="slidenum">
              <a:rPr lang="en-US" altLang="zh-CN" smtClean="0"/>
              <a:pPr>
                <a:defRPr/>
              </a:pPr>
              <a:t>12</a:t>
            </a:fld>
            <a:endParaRPr lang="en-US" altLang="zh-CN"/>
          </a:p>
        </p:txBody>
      </p:sp>
    </p:spTree>
    <p:extLst>
      <p:ext uri="{BB962C8B-B14F-4D97-AF65-F5344CB8AC3E}">
        <p14:creationId xmlns:p14="http://schemas.microsoft.com/office/powerpoint/2010/main" val="41036810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B9E875CD-4351-4803-8454-D434D2EF3FB8}" type="slidenum">
              <a:rPr lang="en-US" altLang="zh-CN" smtClean="0"/>
              <a:pPr/>
              <a:t>15</a:t>
            </a:fld>
            <a:endParaRPr lang="en-US" altLang="zh-CN"/>
          </a:p>
        </p:txBody>
      </p:sp>
      <p:sp>
        <p:nvSpPr>
          <p:cNvPr id="93187" name="Rectangle 2"/>
          <p:cNvSpPr>
            <a:spLocks noGrp="1" noRot="1" noChangeAspect="1" noChangeArrowheads="1" noTextEdit="1"/>
          </p:cNvSpPr>
          <p:nvPr>
            <p:ph type="sldImg"/>
          </p:nvPr>
        </p:nvSpPr>
        <p:spPr>
          <a:xfrm>
            <a:off x="381000" y="685800"/>
            <a:ext cx="6096000" cy="3429000"/>
          </a:xfrm>
          <a:ln/>
        </p:spPr>
      </p:sp>
      <p:sp>
        <p:nvSpPr>
          <p:cNvPr id="93188" name="Rectangle 3"/>
          <p:cNvSpPr>
            <a:spLocks noGrp="1" noChangeArrowheads="1"/>
          </p:cNvSpPr>
          <p:nvPr>
            <p:ph type="body" idx="1"/>
          </p:nvPr>
        </p:nvSpPr>
        <p:spPr>
          <a:noFill/>
          <a:ln/>
        </p:spPr>
        <p:txBody>
          <a:bodyPr/>
          <a:lstStyle/>
          <a:p>
            <a:pPr eaLnBrk="1" hangingPunct="1"/>
            <a:r>
              <a:rPr lang="en-US" altLang="zh-CN" dirty="0"/>
              <a:t>Proposed at 1966.</a:t>
            </a:r>
          </a:p>
          <a:p>
            <a:pPr eaLnBrk="1" hangingPunct="1"/>
            <a:endParaRPr lang="en-US" altLang="zh-CN" dirty="0"/>
          </a:p>
          <a:p>
            <a:pPr eaLnBrk="1" hangingPunct="1"/>
            <a:r>
              <a:rPr lang="en-US" altLang="zh-CN" b="1" dirty="0">
                <a:hlinkClick r:id="" action="ppaction://noaction"/>
              </a:rPr>
              <a:t>^</a:t>
            </a:r>
            <a:r>
              <a:rPr lang="en-US" altLang="zh-CN" dirty="0"/>
              <a:t> Flynn, M., Some Computer Organizations and Their Effectiveness, IEEE Trans. </a:t>
            </a:r>
            <a:r>
              <a:rPr lang="en-US" altLang="zh-CN" dirty="0" err="1"/>
              <a:t>Comput</a:t>
            </a:r>
            <a:r>
              <a:rPr lang="en-US" altLang="zh-CN" dirty="0"/>
              <a:t>., Vol. C-21, pp. 948, 1972. </a:t>
            </a:r>
          </a:p>
          <a:p>
            <a:pPr eaLnBrk="1" hangingPunct="1"/>
            <a:r>
              <a:rPr lang="en-US" altLang="zh-CN" b="1" dirty="0">
                <a:hlinkClick r:id="" action="ppaction://noaction"/>
              </a:rPr>
              <a:t>^</a:t>
            </a:r>
            <a:r>
              <a:rPr lang="en-US" altLang="zh-CN" dirty="0"/>
              <a:t> Duncan, Ralph, "A Survey of Parallel Computer Architectures", IEEE Computer. February 1990, pp. 5-16. </a:t>
            </a:r>
          </a:p>
        </p:txBody>
      </p:sp>
    </p:spTree>
    <p:extLst>
      <p:ext uri="{BB962C8B-B14F-4D97-AF65-F5344CB8AC3E}">
        <p14:creationId xmlns:p14="http://schemas.microsoft.com/office/powerpoint/2010/main" val="29944804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7"/>
          <p:cNvSpPr>
            <a:spLocks noGrp="1" noChangeArrowheads="1"/>
          </p:cNvSpPr>
          <p:nvPr>
            <p:ph type="sldNum" sz="quarter" idx="5"/>
          </p:nvPr>
        </p:nvSpPr>
        <p:spPr>
          <a:noFill/>
        </p:spPr>
        <p:txBody>
          <a:bodyPr/>
          <a:lstStyle/>
          <a:p>
            <a:fld id="{EE46CB57-79DC-4863-9617-B9C7670CA72D}" type="slidenum">
              <a:rPr lang="en-US" altLang="zh-CN" smtClean="0"/>
              <a:pPr/>
              <a:t>20</a:t>
            </a:fld>
            <a:endParaRPr lang="en-US" altLang="zh-CN"/>
          </a:p>
        </p:txBody>
      </p:sp>
      <p:sp>
        <p:nvSpPr>
          <p:cNvPr id="118787" name="Rectangle 2"/>
          <p:cNvSpPr>
            <a:spLocks noGrp="1" noRot="1" noChangeAspect="1" noChangeArrowheads="1" noTextEdit="1"/>
          </p:cNvSpPr>
          <p:nvPr>
            <p:ph type="sldImg"/>
          </p:nvPr>
        </p:nvSpPr>
        <p:spPr>
          <a:xfrm>
            <a:off x="381000" y="685800"/>
            <a:ext cx="6096000" cy="3429000"/>
          </a:xfrm>
          <a:ln/>
        </p:spPr>
      </p:sp>
      <p:sp>
        <p:nvSpPr>
          <p:cNvPr id="118788" name="Rectangle 3"/>
          <p:cNvSpPr>
            <a:spLocks noGrp="1" noChangeArrowheads="1"/>
          </p:cNvSpPr>
          <p:nvPr>
            <p:ph type="body" idx="1"/>
          </p:nvPr>
        </p:nvSpPr>
        <p:spPr>
          <a:noFill/>
          <a:ln/>
        </p:spPr>
        <p:txBody>
          <a:bodyPr/>
          <a:lstStyle/>
          <a:p>
            <a:pPr eaLnBrk="1" hangingPunct="1"/>
            <a:endParaRPr lang="zh-CN" altLang="zh-CN"/>
          </a:p>
        </p:txBody>
      </p:sp>
    </p:spTree>
    <p:extLst>
      <p:ext uri="{BB962C8B-B14F-4D97-AF65-F5344CB8AC3E}">
        <p14:creationId xmlns:p14="http://schemas.microsoft.com/office/powerpoint/2010/main" val="35465790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7"/>
          <p:cNvSpPr>
            <a:spLocks noGrp="1" noChangeArrowheads="1"/>
          </p:cNvSpPr>
          <p:nvPr>
            <p:ph type="sldNum" sz="quarter" idx="5"/>
          </p:nvPr>
        </p:nvSpPr>
        <p:spPr>
          <a:noFill/>
        </p:spPr>
        <p:txBody>
          <a:bodyPr/>
          <a:lstStyle/>
          <a:p>
            <a:fld id="{E206A242-F1A3-4B9D-9E4D-D364CBE8FC34}" type="slidenum">
              <a:rPr lang="en-US" altLang="zh-CN" smtClean="0"/>
              <a:pPr/>
              <a:t>23</a:t>
            </a:fld>
            <a:endParaRPr lang="en-US" altLang="zh-CN"/>
          </a:p>
        </p:txBody>
      </p:sp>
      <p:sp>
        <p:nvSpPr>
          <p:cNvPr id="119811" name="Rectangle 2"/>
          <p:cNvSpPr>
            <a:spLocks noGrp="1" noRot="1" noChangeAspect="1" noChangeArrowheads="1" noTextEdit="1"/>
          </p:cNvSpPr>
          <p:nvPr>
            <p:ph type="sldImg"/>
          </p:nvPr>
        </p:nvSpPr>
        <p:spPr>
          <a:xfrm>
            <a:off x="381000" y="685800"/>
            <a:ext cx="6096000" cy="3429000"/>
          </a:xfrm>
          <a:ln/>
        </p:spPr>
      </p:sp>
      <p:sp>
        <p:nvSpPr>
          <p:cNvPr id="119812" name="Rectangle 3"/>
          <p:cNvSpPr>
            <a:spLocks noGrp="1" noChangeArrowheads="1"/>
          </p:cNvSpPr>
          <p:nvPr>
            <p:ph type="body" idx="1"/>
          </p:nvPr>
        </p:nvSpPr>
        <p:spPr>
          <a:noFill/>
          <a:ln/>
        </p:spPr>
        <p:txBody>
          <a:bodyPr/>
          <a:lstStyle/>
          <a:p>
            <a:pPr eaLnBrk="1" hangingPunct="1"/>
            <a:endParaRPr lang="zh-CN" altLang="zh-CN"/>
          </a:p>
        </p:txBody>
      </p:sp>
    </p:spTree>
    <p:extLst>
      <p:ext uri="{BB962C8B-B14F-4D97-AF65-F5344CB8AC3E}">
        <p14:creationId xmlns:p14="http://schemas.microsoft.com/office/powerpoint/2010/main" val="15447326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jpe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1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FC789100-9E48-4B53-B7BB-0674BCB8EF41}" type="datetimeFigureOut">
              <a:rPr lang="zh-CN" altLang="en-US" smtClean="0"/>
              <a:pPr/>
              <a:t>2025/3/31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26D0F3C2-81C4-4D75-82BA-5890EE25D58F}" type="slidenum">
              <a:rPr lang="zh-CN" altLang="en-US" smtClean="0"/>
              <a:t>‹#›</a:t>
            </a:fld>
            <a:endParaRPr lang="zh-CN" altLang="en-US"/>
          </a:p>
        </p:txBody>
      </p:sp>
    </p:spTree>
    <p:extLst>
      <p:ext uri="{BB962C8B-B14F-4D97-AF65-F5344CB8AC3E}">
        <p14:creationId xmlns:p14="http://schemas.microsoft.com/office/powerpoint/2010/main" val="41143043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图片与标题">
    <p:spTree>
      <p:nvGrpSpPr>
        <p:cNvPr id="1" name=""/>
        <p:cNvGrpSpPr/>
        <p:nvPr/>
      </p:nvGrpSpPr>
      <p:grpSpPr>
        <a:xfrm>
          <a:off x="0" y="0"/>
          <a:ext cx="0" cy="0"/>
          <a:chOff x="0" y="0"/>
          <a:chExt cx="0" cy="0"/>
        </a:xfrm>
      </p:grpSpPr>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FC789100-9E48-4B53-B7BB-0674BCB8EF41}" type="datetimeFigureOut">
              <a:rPr lang="zh-CN" altLang="en-US" smtClean="0"/>
              <a:pPr/>
              <a:t>2025/3/31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EC6C486-F984-434B-9AF0-0C185C6F05DC}" type="slidenum">
              <a:rPr lang="zh-CN" altLang="en-US" smtClean="0"/>
              <a:pPr/>
              <a:t>‹#›</a:t>
            </a:fld>
            <a:endParaRPr lang="zh-CN" altLang="en-US"/>
          </a:p>
        </p:txBody>
      </p:sp>
      <p:sp>
        <p:nvSpPr>
          <p:cNvPr id="8" name="标题 1"/>
          <p:cNvSpPr>
            <a:spLocks noGrp="1"/>
          </p:cNvSpPr>
          <p:nvPr>
            <p:ph type="title"/>
          </p:nvPr>
        </p:nvSpPr>
        <p:spPr>
          <a:xfrm>
            <a:off x="1528001" y="0"/>
            <a:ext cx="10515600" cy="918148"/>
          </a:xfrm>
        </p:spPr>
        <p:txBody>
          <a:bodyPr/>
          <a:lstStyle/>
          <a:p>
            <a:r>
              <a:rPr lang="zh-CN" altLang="en-US"/>
              <a:t>单击此处编辑母版标题样式</a:t>
            </a:r>
          </a:p>
        </p:txBody>
      </p:sp>
    </p:spTree>
    <p:extLst>
      <p:ext uri="{BB962C8B-B14F-4D97-AF65-F5344CB8AC3E}">
        <p14:creationId xmlns:p14="http://schemas.microsoft.com/office/powerpoint/2010/main" val="2757876135"/>
      </p:ext>
    </p:extLst>
  </p:cSld>
  <p:clrMapOvr>
    <a:masterClrMapping/>
  </p:clrMapOvr>
  <p:transition>
    <p:random/>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1676400" y="16157"/>
            <a:ext cx="10515600" cy="918148"/>
          </a:xfrm>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FC789100-9E48-4B53-B7BB-0674BCB8EF41}" type="datetimeFigureOut">
              <a:rPr lang="zh-CN" altLang="en-US" smtClean="0"/>
              <a:pPr/>
              <a:t>2025/3/31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EC6C486-F984-434B-9AF0-0C185C6F05DC}" type="slidenum">
              <a:rPr lang="zh-CN" altLang="en-US" smtClean="0"/>
              <a:pPr/>
              <a:t>‹#›</a:t>
            </a:fld>
            <a:endParaRPr lang="zh-CN" altLang="en-US"/>
          </a:p>
        </p:txBody>
      </p:sp>
    </p:spTree>
    <p:extLst>
      <p:ext uri="{BB962C8B-B14F-4D97-AF65-F5344CB8AC3E}">
        <p14:creationId xmlns:p14="http://schemas.microsoft.com/office/powerpoint/2010/main" val="2105889449"/>
      </p:ext>
    </p:extLst>
  </p:cSld>
  <p:clrMapOvr>
    <a:masterClrMapping/>
  </p:clrMapOvr>
  <p:transition>
    <p:random/>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FC789100-9E48-4B53-B7BB-0674BCB8EF41}" type="datetimeFigureOut">
              <a:rPr lang="zh-CN" altLang="en-US" smtClean="0"/>
              <a:pPr/>
              <a:t>2025/3/31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D5AE774-6095-44AF-A5F0-8C419E083BCC}" type="slidenum">
              <a:rPr lang="zh-CN" altLang="en-US" smtClean="0"/>
              <a:t>‹#›</a:t>
            </a:fld>
            <a:endParaRPr lang="zh-CN" altLang="en-US"/>
          </a:p>
        </p:txBody>
      </p:sp>
    </p:spTree>
    <p:extLst>
      <p:ext uri="{BB962C8B-B14F-4D97-AF65-F5344CB8AC3E}">
        <p14:creationId xmlns:p14="http://schemas.microsoft.com/office/powerpoint/2010/main" val="208390712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65890" name="Rectangle 2"/>
          <p:cNvSpPr>
            <a:spLocks noGrp="1" noRot="1" noChangeArrowheads="1"/>
          </p:cNvSpPr>
          <p:nvPr>
            <p:ph type="ctrTitle"/>
          </p:nvPr>
        </p:nvSpPr>
        <p:spPr>
          <a:xfrm>
            <a:off x="1198034" y="1324815"/>
            <a:ext cx="4897967" cy="2016125"/>
          </a:xfrm>
          <a:noFill/>
        </p:spPr>
        <p:txBody>
          <a:bodyPr/>
          <a:lstStyle>
            <a:lvl1pPr>
              <a:defRPr>
                <a:latin typeface="Comic Sans MS" pitchFamily="66" charset="0"/>
              </a:defRPr>
            </a:lvl1pPr>
          </a:lstStyle>
          <a:p>
            <a:r>
              <a:rPr lang="zh-CN" altLang="en-US"/>
              <a:t>单击此处编辑母版标题样式</a:t>
            </a:r>
            <a:endParaRPr lang="en-US" altLang="zh-CN"/>
          </a:p>
        </p:txBody>
      </p:sp>
      <p:sp>
        <p:nvSpPr>
          <p:cNvPr id="165894" name="Rectangle 6"/>
          <p:cNvSpPr>
            <a:spLocks noGrp="1" noRot="1" noChangeArrowheads="1"/>
          </p:cNvSpPr>
          <p:nvPr>
            <p:ph type="subTitle" idx="1"/>
          </p:nvPr>
        </p:nvSpPr>
        <p:spPr>
          <a:xfrm>
            <a:off x="996950" y="3943350"/>
            <a:ext cx="6337300" cy="2089150"/>
          </a:xfrm>
          <a:prstGeom prst="rect">
            <a:avLst/>
          </a:prstGeom>
        </p:spPr>
        <p:txBody>
          <a:bodyPr/>
          <a:lstStyle>
            <a:lvl1pPr marL="0" indent="0">
              <a:defRPr sz="2600">
                <a:solidFill>
                  <a:srgbClr val="0000FF"/>
                </a:solidFill>
                <a:latin typeface="Times New Roman" pitchFamily="18" charset="0"/>
                <a:ea typeface="楷体_GB2312" pitchFamily="49" charset="-122"/>
              </a:defRPr>
            </a:lvl1pPr>
          </a:lstStyle>
          <a:p>
            <a:r>
              <a:rPr lang="zh-CN" altLang="en-US"/>
              <a:t>单击此处编辑母版副标题样式</a:t>
            </a:r>
            <a:endParaRPr lang="en-US" altLang="zh-CN" dirty="0"/>
          </a:p>
        </p:txBody>
      </p:sp>
    </p:spTree>
    <p:extLst>
      <p:ext uri="{BB962C8B-B14F-4D97-AF65-F5344CB8AC3E}">
        <p14:creationId xmlns:p14="http://schemas.microsoft.com/office/powerpoint/2010/main" val="2494620409"/>
      </p:ext>
    </p:extLst>
  </p:cSld>
  <p:clrMapOvr>
    <a:masterClrMapping/>
  </p:clrMapOvr>
  <p:transition spd="slow">
    <p:pull dir="ru"/>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a:xfrm>
            <a:off x="334434" y="1125539"/>
            <a:ext cx="11523133" cy="4795837"/>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Tree>
    <p:extLst>
      <p:ext uri="{BB962C8B-B14F-4D97-AF65-F5344CB8AC3E}">
        <p14:creationId xmlns:p14="http://schemas.microsoft.com/office/powerpoint/2010/main" val="4285297938"/>
      </p:ext>
    </p:extLst>
  </p:cSld>
  <p:clrMapOvr>
    <a:masterClrMapping/>
  </p:clrMapOvr>
  <p:transition spd="slow">
    <p:pull dir="ru"/>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084" y="2906713"/>
            <a:ext cx="103632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页脚占位符 4"/>
          <p:cNvSpPr>
            <a:spLocks noGrp="1"/>
          </p:cNvSpPr>
          <p:nvPr>
            <p:ph type="ftr" sz="quarter" idx="10"/>
          </p:nvPr>
        </p:nvSpPr>
        <p:spPr>
          <a:xfrm>
            <a:off x="4161367" y="6245225"/>
            <a:ext cx="3860800" cy="476250"/>
          </a:xfrm>
          <a:prstGeom prst="rect">
            <a:avLst/>
          </a:prstGeom>
        </p:spPr>
        <p:txBody>
          <a:bodyPr/>
          <a:lstStyle>
            <a:lvl1pPr>
              <a:defRPr/>
            </a:lvl1pPr>
          </a:lstStyle>
          <a:p>
            <a:endParaRPr lang="zh-CN" altLang="en-US"/>
          </a:p>
        </p:txBody>
      </p:sp>
      <p:sp>
        <p:nvSpPr>
          <p:cNvPr id="5" name="灯片编号占位符 5"/>
          <p:cNvSpPr>
            <a:spLocks noGrp="1"/>
          </p:cNvSpPr>
          <p:nvPr>
            <p:ph type="sldNum" sz="quarter" idx="11"/>
          </p:nvPr>
        </p:nvSpPr>
        <p:spPr>
          <a:xfrm>
            <a:off x="5327651" y="6453188"/>
            <a:ext cx="2540000" cy="404812"/>
          </a:xfrm>
          <a:prstGeom prst="rect">
            <a:avLst/>
          </a:prstGeom>
        </p:spPr>
        <p:txBody>
          <a:bodyPr/>
          <a:lstStyle>
            <a:lvl1pPr>
              <a:defRPr/>
            </a:lvl1pPr>
          </a:lstStyle>
          <a:p>
            <a:fld id="{5D5AE774-6095-44AF-A5F0-8C419E083BCC}" type="slidenum">
              <a:rPr lang="zh-CN" altLang="en-US" smtClean="0"/>
              <a:t>‹#›</a:t>
            </a:fld>
            <a:endParaRPr lang="zh-CN" altLang="en-US"/>
          </a:p>
        </p:txBody>
      </p:sp>
    </p:spTree>
    <p:extLst>
      <p:ext uri="{BB962C8B-B14F-4D97-AF65-F5344CB8AC3E}">
        <p14:creationId xmlns:p14="http://schemas.microsoft.com/office/powerpoint/2010/main" val="1758420163"/>
      </p:ext>
    </p:extLst>
  </p:cSld>
  <p:clrMapOvr>
    <a:masterClrMapping/>
  </p:clrMapOvr>
  <p:transition spd="slow">
    <p:pull dir="ru"/>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334434" y="1125539"/>
            <a:ext cx="5659967" cy="4795837"/>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97601" y="1125539"/>
            <a:ext cx="5659967" cy="4795837"/>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页脚占位符 5"/>
          <p:cNvSpPr>
            <a:spLocks noGrp="1"/>
          </p:cNvSpPr>
          <p:nvPr>
            <p:ph type="ftr" sz="quarter" idx="10"/>
          </p:nvPr>
        </p:nvSpPr>
        <p:spPr>
          <a:xfrm>
            <a:off x="4161367" y="6245225"/>
            <a:ext cx="3860800" cy="476250"/>
          </a:xfrm>
          <a:prstGeom prst="rect">
            <a:avLst/>
          </a:prstGeom>
        </p:spPr>
        <p:txBody>
          <a:bodyPr/>
          <a:lstStyle>
            <a:lvl1pPr>
              <a:defRPr/>
            </a:lvl1pPr>
          </a:lstStyle>
          <a:p>
            <a:endParaRPr lang="zh-CN" altLang="en-US"/>
          </a:p>
        </p:txBody>
      </p:sp>
      <p:sp>
        <p:nvSpPr>
          <p:cNvPr id="6" name="灯片编号占位符 6"/>
          <p:cNvSpPr>
            <a:spLocks noGrp="1"/>
          </p:cNvSpPr>
          <p:nvPr>
            <p:ph type="sldNum" sz="quarter" idx="11"/>
          </p:nvPr>
        </p:nvSpPr>
        <p:spPr>
          <a:xfrm>
            <a:off x="5327651" y="6453188"/>
            <a:ext cx="2540000" cy="404812"/>
          </a:xfrm>
          <a:prstGeom prst="rect">
            <a:avLst/>
          </a:prstGeom>
        </p:spPr>
        <p:txBody>
          <a:bodyPr/>
          <a:lstStyle>
            <a:lvl1pPr>
              <a:defRPr/>
            </a:lvl1pPr>
          </a:lstStyle>
          <a:p>
            <a:fld id="{5D5AE774-6095-44AF-A5F0-8C419E083BCC}" type="slidenum">
              <a:rPr lang="zh-CN" altLang="en-US" smtClean="0"/>
              <a:t>‹#›</a:t>
            </a:fld>
            <a:endParaRPr lang="zh-CN" altLang="en-US"/>
          </a:p>
        </p:txBody>
      </p:sp>
    </p:spTree>
    <p:extLst>
      <p:ext uri="{BB962C8B-B14F-4D97-AF65-F5344CB8AC3E}">
        <p14:creationId xmlns:p14="http://schemas.microsoft.com/office/powerpoint/2010/main" val="2737405236"/>
      </p:ext>
    </p:extLst>
  </p:cSld>
  <p:clrMapOvr>
    <a:masterClrMapping/>
  </p:clrMapOvr>
  <p:transition spd="slow">
    <p:pull dir="ru"/>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8" y="1535113"/>
            <a:ext cx="5389033"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3368" y="2174875"/>
            <a:ext cx="5389033"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页脚占位符 7"/>
          <p:cNvSpPr>
            <a:spLocks noGrp="1"/>
          </p:cNvSpPr>
          <p:nvPr>
            <p:ph type="ftr" sz="quarter" idx="10"/>
          </p:nvPr>
        </p:nvSpPr>
        <p:spPr>
          <a:xfrm>
            <a:off x="4161367" y="6245225"/>
            <a:ext cx="3860800" cy="476250"/>
          </a:xfrm>
          <a:prstGeom prst="rect">
            <a:avLst/>
          </a:prstGeom>
        </p:spPr>
        <p:txBody>
          <a:bodyPr/>
          <a:lstStyle>
            <a:lvl1pPr>
              <a:defRPr/>
            </a:lvl1pPr>
          </a:lstStyle>
          <a:p>
            <a:endParaRPr lang="zh-CN" altLang="en-US"/>
          </a:p>
        </p:txBody>
      </p:sp>
      <p:sp>
        <p:nvSpPr>
          <p:cNvPr id="8" name="灯片编号占位符 8"/>
          <p:cNvSpPr>
            <a:spLocks noGrp="1"/>
          </p:cNvSpPr>
          <p:nvPr>
            <p:ph type="sldNum" sz="quarter" idx="11"/>
          </p:nvPr>
        </p:nvSpPr>
        <p:spPr>
          <a:xfrm>
            <a:off x="5327651" y="6453188"/>
            <a:ext cx="2540000" cy="404812"/>
          </a:xfrm>
          <a:prstGeom prst="rect">
            <a:avLst/>
          </a:prstGeom>
        </p:spPr>
        <p:txBody>
          <a:bodyPr/>
          <a:lstStyle>
            <a:lvl1pPr>
              <a:defRPr/>
            </a:lvl1pPr>
          </a:lstStyle>
          <a:p>
            <a:fld id="{1EC6C486-F984-434B-9AF0-0C185C6F05DC}" type="slidenum">
              <a:rPr lang="zh-CN" altLang="en-US" smtClean="0"/>
              <a:pPr/>
              <a:t>‹#›</a:t>
            </a:fld>
            <a:endParaRPr lang="zh-CN" altLang="en-US"/>
          </a:p>
        </p:txBody>
      </p:sp>
    </p:spTree>
    <p:extLst>
      <p:ext uri="{BB962C8B-B14F-4D97-AF65-F5344CB8AC3E}">
        <p14:creationId xmlns:p14="http://schemas.microsoft.com/office/powerpoint/2010/main" val="588971636"/>
      </p:ext>
    </p:extLst>
  </p:cSld>
  <p:clrMapOvr>
    <a:masterClrMapping/>
  </p:clrMapOvr>
  <p:transition spd="slow">
    <p:pull dir="ru"/>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841836142"/>
      </p:ext>
    </p:extLst>
  </p:cSld>
  <p:clrMapOvr>
    <a:masterClrMapping/>
  </p:clrMapOvr>
  <p:transition spd="slow">
    <p:pull dir="ru"/>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2"/>
          <p:cNvSpPr>
            <a:spLocks noGrp="1"/>
          </p:cNvSpPr>
          <p:nvPr>
            <p:ph type="ftr" sz="quarter" idx="10"/>
          </p:nvPr>
        </p:nvSpPr>
        <p:spPr>
          <a:xfrm>
            <a:off x="4161367" y="6245225"/>
            <a:ext cx="3860800" cy="476250"/>
          </a:xfrm>
          <a:prstGeom prst="rect">
            <a:avLst/>
          </a:prstGeom>
        </p:spPr>
        <p:txBody>
          <a:bodyPr/>
          <a:lstStyle>
            <a:lvl1pPr>
              <a:defRPr/>
            </a:lvl1pPr>
          </a:lstStyle>
          <a:p>
            <a:endParaRPr lang="zh-CN" altLang="en-US"/>
          </a:p>
        </p:txBody>
      </p:sp>
      <p:sp>
        <p:nvSpPr>
          <p:cNvPr id="3" name="灯片编号占位符 3"/>
          <p:cNvSpPr>
            <a:spLocks noGrp="1"/>
          </p:cNvSpPr>
          <p:nvPr>
            <p:ph type="sldNum" sz="quarter" idx="11"/>
          </p:nvPr>
        </p:nvSpPr>
        <p:spPr>
          <a:xfrm>
            <a:off x="5327651" y="6453188"/>
            <a:ext cx="2540000" cy="404812"/>
          </a:xfrm>
          <a:prstGeom prst="rect">
            <a:avLst/>
          </a:prstGeom>
        </p:spPr>
        <p:txBody>
          <a:bodyPr/>
          <a:lstStyle>
            <a:lvl1pPr>
              <a:defRPr/>
            </a:lvl1pPr>
          </a:lstStyle>
          <a:p>
            <a:fld id="{5D5AE774-6095-44AF-A5F0-8C419E083BCC}" type="slidenum">
              <a:rPr lang="zh-CN" altLang="en-US" smtClean="0"/>
              <a:t>‹#›</a:t>
            </a:fld>
            <a:endParaRPr lang="zh-CN" altLang="en-US"/>
          </a:p>
        </p:txBody>
      </p:sp>
    </p:spTree>
    <p:extLst>
      <p:ext uri="{BB962C8B-B14F-4D97-AF65-F5344CB8AC3E}">
        <p14:creationId xmlns:p14="http://schemas.microsoft.com/office/powerpoint/2010/main" val="3645946663"/>
      </p:ext>
    </p:extLst>
  </p:cSld>
  <p:clrMapOvr>
    <a:masterClrMapping/>
  </p:clrMapOvr>
  <p:transition spd="slow">
    <p:pull dir="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FC789100-9E48-4B53-B7BB-0674BCB8EF41}" type="datetimeFigureOut">
              <a:rPr lang="zh-CN" altLang="en-US" smtClean="0"/>
              <a:pPr/>
              <a:t>2025/3/31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D5AE774-6095-44AF-A5F0-8C419E083BCC}" type="slidenum">
              <a:rPr lang="zh-CN" altLang="en-US" smtClean="0"/>
              <a:t>‹#›</a:t>
            </a:fld>
            <a:endParaRPr lang="zh-CN" altLang="en-US"/>
          </a:p>
        </p:txBody>
      </p:sp>
      <p:sp>
        <p:nvSpPr>
          <p:cNvPr id="7" name="标题 1"/>
          <p:cNvSpPr txBox="1">
            <a:spLocks/>
          </p:cNvSpPr>
          <p:nvPr/>
        </p:nvSpPr>
        <p:spPr>
          <a:xfrm>
            <a:off x="1129416" y="16803"/>
            <a:ext cx="10515600" cy="91814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rgbClr val="FFFFFF"/>
                </a:solidFill>
                <a:latin typeface="黑体" panose="02010609060101010101" pitchFamily="49" charset="-122"/>
                <a:ea typeface="黑体" panose="02010609060101010101" pitchFamily="49" charset="-122"/>
                <a:cs typeface="+mj-cs"/>
              </a:defRPr>
            </a:lvl1pPr>
          </a:lstStyle>
          <a:p>
            <a:r>
              <a:rPr lang="zh-CN" altLang="en-US" dirty="0"/>
              <a:t>  单击此处编辑母版标题样式</a:t>
            </a:r>
          </a:p>
        </p:txBody>
      </p:sp>
    </p:spTree>
    <p:extLst>
      <p:ext uri="{BB962C8B-B14F-4D97-AF65-F5344CB8AC3E}">
        <p14:creationId xmlns:p14="http://schemas.microsoft.com/office/powerpoint/2010/main" val="2817004505"/>
      </p:ext>
    </p:extLst>
  </p:cSld>
  <p:clrMapOvr>
    <a:masterClrMapping/>
  </p:clrMapOvr>
  <p:transition>
    <p:random/>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6733" y="273051"/>
            <a:ext cx="681566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1" y="1435101"/>
            <a:ext cx="4011084"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页脚占位符 5"/>
          <p:cNvSpPr>
            <a:spLocks noGrp="1"/>
          </p:cNvSpPr>
          <p:nvPr>
            <p:ph type="ftr" sz="quarter" idx="10"/>
          </p:nvPr>
        </p:nvSpPr>
        <p:spPr>
          <a:xfrm>
            <a:off x="4161367" y="6245225"/>
            <a:ext cx="3860800" cy="476250"/>
          </a:xfrm>
          <a:prstGeom prst="rect">
            <a:avLst/>
          </a:prstGeom>
        </p:spPr>
        <p:txBody>
          <a:bodyPr/>
          <a:lstStyle>
            <a:lvl1pPr>
              <a:defRPr/>
            </a:lvl1pPr>
          </a:lstStyle>
          <a:p>
            <a:endParaRPr lang="zh-CN" altLang="en-US"/>
          </a:p>
        </p:txBody>
      </p:sp>
      <p:sp>
        <p:nvSpPr>
          <p:cNvPr id="6" name="灯片编号占位符 6"/>
          <p:cNvSpPr>
            <a:spLocks noGrp="1"/>
          </p:cNvSpPr>
          <p:nvPr>
            <p:ph type="sldNum" sz="quarter" idx="11"/>
          </p:nvPr>
        </p:nvSpPr>
        <p:spPr>
          <a:xfrm>
            <a:off x="5327651" y="6453188"/>
            <a:ext cx="2540000" cy="404812"/>
          </a:xfrm>
          <a:prstGeom prst="rect">
            <a:avLst/>
          </a:prstGeom>
        </p:spPr>
        <p:txBody>
          <a:bodyPr/>
          <a:lstStyle>
            <a:lvl1pPr>
              <a:defRPr/>
            </a:lvl1pPr>
          </a:lstStyle>
          <a:p>
            <a:fld id="{1EC6C486-F984-434B-9AF0-0C185C6F05DC}" type="slidenum">
              <a:rPr lang="zh-CN" altLang="en-US" smtClean="0"/>
              <a:pPr/>
              <a:t>‹#›</a:t>
            </a:fld>
            <a:endParaRPr lang="zh-CN" altLang="en-US"/>
          </a:p>
        </p:txBody>
      </p:sp>
    </p:spTree>
    <p:extLst>
      <p:ext uri="{BB962C8B-B14F-4D97-AF65-F5344CB8AC3E}">
        <p14:creationId xmlns:p14="http://schemas.microsoft.com/office/powerpoint/2010/main" val="1496498286"/>
      </p:ext>
    </p:extLst>
  </p:cSld>
  <p:clrMapOvr>
    <a:masterClrMapping/>
  </p:clrMapOvr>
  <p:transition spd="slow">
    <p:pull dir="ru"/>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717" y="612775"/>
            <a:ext cx="73152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a:t>单击图标添加图片</a:t>
            </a:r>
          </a:p>
        </p:txBody>
      </p:sp>
      <p:sp>
        <p:nvSpPr>
          <p:cNvPr id="4" name="文本占位符 3"/>
          <p:cNvSpPr>
            <a:spLocks noGrp="1"/>
          </p:cNvSpPr>
          <p:nvPr>
            <p:ph type="body" sz="half" idx="2"/>
          </p:nvPr>
        </p:nvSpPr>
        <p:spPr>
          <a:xfrm>
            <a:off x="2389717" y="5367338"/>
            <a:ext cx="73152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页脚占位符 5"/>
          <p:cNvSpPr>
            <a:spLocks noGrp="1"/>
          </p:cNvSpPr>
          <p:nvPr>
            <p:ph type="ftr" sz="quarter" idx="10"/>
          </p:nvPr>
        </p:nvSpPr>
        <p:spPr>
          <a:xfrm>
            <a:off x="4161367" y="6245225"/>
            <a:ext cx="3860800" cy="476250"/>
          </a:xfrm>
          <a:prstGeom prst="rect">
            <a:avLst/>
          </a:prstGeom>
        </p:spPr>
        <p:txBody>
          <a:bodyPr/>
          <a:lstStyle>
            <a:lvl1pPr>
              <a:defRPr/>
            </a:lvl1pPr>
          </a:lstStyle>
          <a:p>
            <a:endParaRPr lang="zh-CN" altLang="en-US"/>
          </a:p>
        </p:txBody>
      </p:sp>
      <p:sp>
        <p:nvSpPr>
          <p:cNvPr id="6" name="灯片编号占位符 6"/>
          <p:cNvSpPr>
            <a:spLocks noGrp="1"/>
          </p:cNvSpPr>
          <p:nvPr>
            <p:ph type="sldNum" sz="quarter" idx="11"/>
          </p:nvPr>
        </p:nvSpPr>
        <p:spPr>
          <a:xfrm>
            <a:off x="5327651" y="6453188"/>
            <a:ext cx="2540000" cy="404812"/>
          </a:xfrm>
          <a:prstGeom prst="rect">
            <a:avLst/>
          </a:prstGeom>
        </p:spPr>
        <p:txBody>
          <a:bodyPr/>
          <a:lstStyle>
            <a:lvl1pPr>
              <a:defRPr/>
            </a:lvl1pPr>
          </a:lstStyle>
          <a:p>
            <a:fld id="{1EC6C486-F984-434B-9AF0-0C185C6F05DC}" type="slidenum">
              <a:rPr lang="zh-CN" altLang="en-US" smtClean="0"/>
              <a:pPr/>
              <a:t>‹#›</a:t>
            </a:fld>
            <a:endParaRPr lang="zh-CN" altLang="en-US"/>
          </a:p>
        </p:txBody>
      </p:sp>
    </p:spTree>
    <p:extLst>
      <p:ext uri="{BB962C8B-B14F-4D97-AF65-F5344CB8AC3E}">
        <p14:creationId xmlns:p14="http://schemas.microsoft.com/office/powerpoint/2010/main" val="920865595"/>
      </p:ext>
    </p:extLst>
  </p:cSld>
  <p:clrMapOvr>
    <a:masterClrMapping/>
  </p:clrMapOvr>
  <p:transition spd="slow">
    <p:pull dir="ru"/>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a:xfrm>
            <a:off x="334434" y="1125539"/>
            <a:ext cx="11523133" cy="4795837"/>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页脚占位符 4"/>
          <p:cNvSpPr>
            <a:spLocks noGrp="1"/>
          </p:cNvSpPr>
          <p:nvPr>
            <p:ph type="ftr" sz="quarter" idx="10"/>
          </p:nvPr>
        </p:nvSpPr>
        <p:spPr>
          <a:xfrm>
            <a:off x="4161367" y="6245225"/>
            <a:ext cx="3860800" cy="476250"/>
          </a:xfrm>
          <a:prstGeom prst="rect">
            <a:avLst/>
          </a:prstGeom>
        </p:spPr>
        <p:txBody>
          <a:bodyPr/>
          <a:lstStyle>
            <a:lvl1pPr>
              <a:defRPr/>
            </a:lvl1pPr>
          </a:lstStyle>
          <a:p>
            <a:endParaRPr lang="zh-CN" altLang="en-US"/>
          </a:p>
        </p:txBody>
      </p:sp>
      <p:sp>
        <p:nvSpPr>
          <p:cNvPr id="5" name="灯片编号占位符 5"/>
          <p:cNvSpPr>
            <a:spLocks noGrp="1"/>
          </p:cNvSpPr>
          <p:nvPr>
            <p:ph type="sldNum" sz="quarter" idx="11"/>
          </p:nvPr>
        </p:nvSpPr>
        <p:spPr>
          <a:xfrm>
            <a:off x="5327651" y="6453188"/>
            <a:ext cx="2540000" cy="404812"/>
          </a:xfrm>
          <a:prstGeom prst="rect">
            <a:avLst/>
          </a:prstGeom>
        </p:spPr>
        <p:txBody>
          <a:bodyPr/>
          <a:lstStyle>
            <a:lvl1pPr>
              <a:defRPr/>
            </a:lvl1pPr>
          </a:lstStyle>
          <a:p>
            <a:fld id="{1EC6C486-F984-434B-9AF0-0C185C6F05DC}" type="slidenum">
              <a:rPr lang="zh-CN" altLang="en-US" smtClean="0"/>
              <a:pPr/>
              <a:t>‹#›</a:t>
            </a:fld>
            <a:endParaRPr lang="zh-CN" altLang="en-US"/>
          </a:p>
        </p:txBody>
      </p:sp>
    </p:spTree>
    <p:extLst>
      <p:ext uri="{BB962C8B-B14F-4D97-AF65-F5344CB8AC3E}">
        <p14:creationId xmlns:p14="http://schemas.microsoft.com/office/powerpoint/2010/main" val="763359256"/>
      </p:ext>
    </p:extLst>
  </p:cSld>
  <p:clrMapOvr>
    <a:masterClrMapping/>
  </p:clrMapOvr>
  <p:transition spd="slow">
    <p:pull dir="ru"/>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976785" y="1"/>
            <a:ext cx="2880783" cy="592137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334434" y="1"/>
            <a:ext cx="8439151" cy="5921375"/>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页脚占位符 4"/>
          <p:cNvSpPr>
            <a:spLocks noGrp="1"/>
          </p:cNvSpPr>
          <p:nvPr>
            <p:ph type="ftr" sz="quarter" idx="10"/>
          </p:nvPr>
        </p:nvSpPr>
        <p:spPr>
          <a:xfrm>
            <a:off x="4161367" y="6245225"/>
            <a:ext cx="3860800" cy="476250"/>
          </a:xfrm>
          <a:prstGeom prst="rect">
            <a:avLst/>
          </a:prstGeom>
        </p:spPr>
        <p:txBody>
          <a:bodyPr/>
          <a:lstStyle>
            <a:lvl1pPr>
              <a:defRPr/>
            </a:lvl1pPr>
          </a:lstStyle>
          <a:p>
            <a:endParaRPr lang="zh-CN" altLang="en-US"/>
          </a:p>
        </p:txBody>
      </p:sp>
      <p:sp>
        <p:nvSpPr>
          <p:cNvPr id="5" name="灯片编号占位符 5"/>
          <p:cNvSpPr>
            <a:spLocks noGrp="1"/>
          </p:cNvSpPr>
          <p:nvPr>
            <p:ph type="sldNum" sz="quarter" idx="11"/>
          </p:nvPr>
        </p:nvSpPr>
        <p:spPr>
          <a:xfrm>
            <a:off x="5327651" y="6453188"/>
            <a:ext cx="2540000" cy="404812"/>
          </a:xfrm>
          <a:prstGeom prst="rect">
            <a:avLst/>
          </a:prstGeom>
        </p:spPr>
        <p:txBody>
          <a:bodyPr/>
          <a:lstStyle>
            <a:lvl1pPr>
              <a:defRPr/>
            </a:lvl1pPr>
          </a:lstStyle>
          <a:p>
            <a:fld id="{5D5AE774-6095-44AF-A5F0-8C419E083BCC}" type="slidenum">
              <a:rPr lang="zh-CN" altLang="en-US" smtClean="0"/>
              <a:t>‹#›</a:t>
            </a:fld>
            <a:endParaRPr lang="zh-CN" altLang="en-US"/>
          </a:p>
        </p:txBody>
      </p:sp>
    </p:spTree>
    <p:extLst>
      <p:ext uri="{BB962C8B-B14F-4D97-AF65-F5344CB8AC3E}">
        <p14:creationId xmlns:p14="http://schemas.microsoft.com/office/powerpoint/2010/main" val="1873504171"/>
      </p:ext>
    </p:extLst>
  </p:cSld>
  <p:clrMapOvr>
    <a:masterClrMapping/>
  </p:clrMapOvr>
  <p:transition spd="slow">
    <p:pull dir="ru"/>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标题和文本在内容之上">
    <p:spTree>
      <p:nvGrpSpPr>
        <p:cNvPr id="1" name=""/>
        <p:cNvGrpSpPr/>
        <p:nvPr/>
      </p:nvGrpSpPr>
      <p:grpSpPr>
        <a:xfrm>
          <a:off x="0" y="0"/>
          <a:ext cx="0" cy="0"/>
          <a:chOff x="0" y="0"/>
          <a:chExt cx="0" cy="0"/>
        </a:xfrm>
      </p:grpSpPr>
      <p:sp>
        <p:nvSpPr>
          <p:cNvPr id="2" name="标题 1"/>
          <p:cNvSpPr>
            <a:spLocks noGrp="1"/>
          </p:cNvSpPr>
          <p:nvPr>
            <p:ph type="title"/>
          </p:nvPr>
        </p:nvSpPr>
        <p:spPr>
          <a:xfrm>
            <a:off x="1775884" y="1"/>
            <a:ext cx="10081683" cy="981075"/>
          </a:xfrm>
        </p:spPr>
        <p:txBody>
          <a:bodyPr/>
          <a:lstStyle/>
          <a:p>
            <a:r>
              <a:rPr lang="zh-CN" altLang="en-US"/>
              <a:t>单击此处编辑母版标题样式</a:t>
            </a:r>
          </a:p>
        </p:txBody>
      </p:sp>
      <p:sp>
        <p:nvSpPr>
          <p:cNvPr id="3" name="文本占位符 2"/>
          <p:cNvSpPr>
            <a:spLocks noGrp="1"/>
          </p:cNvSpPr>
          <p:nvPr>
            <p:ph type="body" sz="half" idx="1"/>
          </p:nvPr>
        </p:nvSpPr>
        <p:spPr>
          <a:xfrm>
            <a:off x="334434" y="1125538"/>
            <a:ext cx="11523133" cy="4983162"/>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Tree>
    <p:extLst>
      <p:ext uri="{BB962C8B-B14F-4D97-AF65-F5344CB8AC3E}">
        <p14:creationId xmlns:p14="http://schemas.microsoft.com/office/powerpoint/2010/main" val="892601039"/>
      </p:ext>
    </p:extLst>
  </p:cSld>
  <p:clrMapOvr>
    <a:masterClrMapping/>
  </p:clrMapOvr>
  <p:transition spd="slow">
    <p:pull dir="ru"/>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1775884" y="1"/>
            <a:ext cx="10081683" cy="981075"/>
          </a:xfrm>
        </p:spPr>
        <p:txBody>
          <a:bodyPr/>
          <a:lstStyle/>
          <a:p>
            <a:r>
              <a:rPr lang="zh-CN" altLang="en-US"/>
              <a:t>单击此处编辑母版标题样式</a:t>
            </a:r>
          </a:p>
        </p:txBody>
      </p:sp>
      <p:sp>
        <p:nvSpPr>
          <p:cNvPr id="3" name="文本占位符 2"/>
          <p:cNvSpPr>
            <a:spLocks noGrp="1"/>
          </p:cNvSpPr>
          <p:nvPr>
            <p:ph type="body" sz="half" idx="1"/>
          </p:nvPr>
        </p:nvSpPr>
        <p:spPr>
          <a:xfrm>
            <a:off x="334434" y="1125539"/>
            <a:ext cx="5659967" cy="4795837"/>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97601" y="1125539"/>
            <a:ext cx="5659967" cy="4795837"/>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页脚占位符 5"/>
          <p:cNvSpPr>
            <a:spLocks noGrp="1"/>
          </p:cNvSpPr>
          <p:nvPr>
            <p:ph type="ftr" sz="quarter" idx="10"/>
          </p:nvPr>
        </p:nvSpPr>
        <p:spPr>
          <a:xfrm>
            <a:off x="4161367" y="6245225"/>
            <a:ext cx="3860800" cy="476250"/>
          </a:xfrm>
          <a:prstGeom prst="rect">
            <a:avLst/>
          </a:prstGeom>
        </p:spPr>
        <p:txBody>
          <a:bodyPr/>
          <a:lstStyle>
            <a:lvl1pPr>
              <a:defRPr/>
            </a:lvl1pPr>
          </a:lstStyle>
          <a:p>
            <a:endParaRPr lang="zh-CN" altLang="en-US"/>
          </a:p>
        </p:txBody>
      </p:sp>
      <p:sp>
        <p:nvSpPr>
          <p:cNvPr id="6" name="灯片编号占位符 6"/>
          <p:cNvSpPr>
            <a:spLocks noGrp="1"/>
          </p:cNvSpPr>
          <p:nvPr>
            <p:ph type="sldNum" sz="quarter" idx="11"/>
          </p:nvPr>
        </p:nvSpPr>
        <p:spPr>
          <a:xfrm>
            <a:off x="5327651" y="6453188"/>
            <a:ext cx="2540000" cy="404812"/>
          </a:xfrm>
          <a:prstGeom prst="rect">
            <a:avLst/>
          </a:prstGeom>
        </p:spPr>
        <p:txBody>
          <a:bodyPr/>
          <a:lstStyle>
            <a:lvl1pPr>
              <a:defRPr/>
            </a:lvl1pPr>
          </a:lstStyle>
          <a:p>
            <a:fld id="{5D5AE774-6095-44AF-A5F0-8C419E083BCC}" type="slidenum">
              <a:rPr lang="zh-CN" altLang="en-US" smtClean="0"/>
              <a:t>‹#›</a:t>
            </a:fld>
            <a:endParaRPr lang="zh-CN" altLang="en-US"/>
          </a:p>
        </p:txBody>
      </p:sp>
    </p:spTree>
    <p:extLst>
      <p:ext uri="{BB962C8B-B14F-4D97-AF65-F5344CB8AC3E}">
        <p14:creationId xmlns:p14="http://schemas.microsoft.com/office/powerpoint/2010/main" val="3997827110"/>
      </p:ext>
    </p:extLst>
  </p:cSld>
  <p:clrMapOvr>
    <a:masterClrMapping/>
  </p:clrMapOvr>
  <p:transition spd="slow">
    <p:pull dir="ru"/>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chart">
  <p:cSld name="标题和图表">
    <p:spTree>
      <p:nvGrpSpPr>
        <p:cNvPr id="1" name=""/>
        <p:cNvGrpSpPr/>
        <p:nvPr/>
      </p:nvGrpSpPr>
      <p:grpSpPr>
        <a:xfrm>
          <a:off x="0" y="0"/>
          <a:ext cx="0" cy="0"/>
          <a:chOff x="0" y="0"/>
          <a:chExt cx="0" cy="0"/>
        </a:xfrm>
      </p:grpSpPr>
      <p:sp>
        <p:nvSpPr>
          <p:cNvPr id="4" name="Rectangle 5"/>
          <p:cNvSpPr txBox="1">
            <a:spLocks noChangeArrowheads="1"/>
          </p:cNvSpPr>
          <p:nvPr/>
        </p:nvSpPr>
        <p:spPr bwMode="auto">
          <a:xfrm>
            <a:off x="2190752" y="6400800"/>
            <a:ext cx="4667249" cy="457200"/>
          </a:xfrm>
          <a:prstGeom prst="rect">
            <a:avLst/>
          </a:prstGeom>
          <a:noFill/>
          <a:ln w="9525">
            <a:noFill/>
            <a:miter lim="800000"/>
            <a:headEnd/>
            <a:tailEnd/>
          </a:ln>
          <a:effectLst/>
        </p:spPr>
        <p:txBody>
          <a:bodyPr anchor="b"/>
          <a:lstStyle>
            <a:lvl1pPr algn="l">
              <a:defRPr sz="1400" dirty="0" err="1" smtClean="0"/>
            </a:lvl1pPr>
          </a:lstStyle>
          <a:p>
            <a:pPr fontAlgn="base">
              <a:spcBef>
                <a:spcPct val="0"/>
              </a:spcBef>
              <a:spcAft>
                <a:spcPct val="0"/>
              </a:spcAft>
              <a:defRPr/>
            </a:pPr>
            <a:r>
              <a:rPr lang="en-US" altLang="zh-CN" sz="1400">
                <a:solidFill>
                  <a:srgbClr val="E40000"/>
                </a:solidFill>
              </a:rPr>
              <a:t>Fall_Ad Computer Architecture</a:t>
            </a:r>
          </a:p>
        </p:txBody>
      </p:sp>
      <p:sp>
        <p:nvSpPr>
          <p:cNvPr id="2" name="标题 1"/>
          <p:cNvSpPr>
            <a:spLocks noGrp="1"/>
          </p:cNvSpPr>
          <p:nvPr>
            <p:ph type="title"/>
          </p:nvPr>
        </p:nvSpPr>
        <p:spPr>
          <a:xfrm>
            <a:off x="1775884" y="1"/>
            <a:ext cx="10081683" cy="981075"/>
          </a:xfrm>
        </p:spPr>
        <p:txBody>
          <a:bodyPr/>
          <a:lstStyle/>
          <a:p>
            <a:r>
              <a:rPr lang="zh-CN" altLang="en-US"/>
              <a:t>单击此处编辑母版标题样式</a:t>
            </a:r>
          </a:p>
        </p:txBody>
      </p:sp>
      <p:sp>
        <p:nvSpPr>
          <p:cNvPr id="3" name="图表占位符 2"/>
          <p:cNvSpPr>
            <a:spLocks noGrp="1"/>
          </p:cNvSpPr>
          <p:nvPr>
            <p:ph type="chart" idx="1"/>
          </p:nvPr>
        </p:nvSpPr>
        <p:spPr>
          <a:xfrm>
            <a:off x="334434" y="1125539"/>
            <a:ext cx="11523133" cy="4795837"/>
          </a:xfrm>
          <a:prstGeom prst="rect">
            <a:avLst/>
          </a:prstGeom>
        </p:spPr>
        <p:txBody>
          <a:bodyPr/>
          <a:lstStyle/>
          <a:p>
            <a:pPr lvl="0"/>
            <a:r>
              <a:rPr lang="zh-CN" altLang="en-US" noProof="0"/>
              <a:t>单击图标添加图表</a:t>
            </a:r>
          </a:p>
        </p:txBody>
      </p:sp>
      <p:sp>
        <p:nvSpPr>
          <p:cNvPr id="5" name="Rectangle 5"/>
          <p:cNvSpPr>
            <a:spLocks noGrp="1" noChangeArrowheads="1"/>
          </p:cNvSpPr>
          <p:nvPr>
            <p:ph type="ftr" sz="quarter" idx="10"/>
          </p:nvPr>
        </p:nvSpPr>
        <p:spPr>
          <a:xfrm>
            <a:off x="4876800" y="6243638"/>
            <a:ext cx="3860800" cy="457200"/>
          </a:xfrm>
          <a:prstGeom prst="rect">
            <a:avLst/>
          </a:prstGeom>
        </p:spPr>
        <p:txBody>
          <a:bodyPr/>
          <a:lstStyle>
            <a:lvl1pPr>
              <a:defRPr/>
            </a:lvl1pPr>
          </a:lstStyle>
          <a:p>
            <a:endParaRPr lang="zh-CN" altLang="en-US"/>
          </a:p>
        </p:txBody>
      </p:sp>
    </p:spTree>
    <p:extLst>
      <p:ext uri="{BB962C8B-B14F-4D97-AF65-F5344CB8AC3E}">
        <p14:creationId xmlns:p14="http://schemas.microsoft.com/office/powerpoint/2010/main" val="1371438942"/>
      </p:ext>
    </p:extLst>
  </p:cSld>
  <p:clrMapOvr>
    <a:masterClrMapping/>
  </p:clrMapOvr>
  <p:transition spd="slow">
    <p:pull dir="ru"/>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bl">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1295401" y="260351"/>
            <a:ext cx="10657417" cy="766763"/>
          </a:xfrm>
        </p:spPr>
        <p:txBody>
          <a:bodyPr/>
          <a:lstStyle/>
          <a:p>
            <a:r>
              <a:rPr lang="zh-CN" altLang="en-US"/>
              <a:t>单击此处编辑母版标题样式</a:t>
            </a:r>
          </a:p>
        </p:txBody>
      </p:sp>
      <p:sp>
        <p:nvSpPr>
          <p:cNvPr id="3" name="表格占位符 2"/>
          <p:cNvSpPr>
            <a:spLocks noGrp="1"/>
          </p:cNvSpPr>
          <p:nvPr>
            <p:ph type="tbl" idx="1"/>
          </p:nvPr>
        </p:nvSpPr>
        <p:spPr>
          <a:xfrm>
            <a:off x="1" y="1557338"/>
            <a:ext cx="11952817" cy="4575175"/>
          </a:xfrm>
          <a:prstGeom prst="rect">
            <a:avLst/>
          </a:prstGeom>
        </p:spPr>
        <p:txBody>
          <a:bodyPr/>
          <a:lstStyle/>
          <a:p>
            <a:pPr lvl="0"/>
            <a:r>
              <a:rPr lang="zh-CN" altLang="en-US" noProof="0"/>
              <a:t>单击图标添加表格</a:t>
            </a:r>
          </a:p>
        </p:txBody>
      </p:sp>
      <p:sp>
        <p:nvSpPr>
          <p:cNvPr id="4" name="页脚占位符 4"/>
          <p:cNvSpPr>
            <a:spLocks noGrp="1"/>
          </p:cNvSpPr>
          <p:nvPr>
            <p:ph type="ftr" sz="quarter" idx="10"/>
          </p:nvPr>
        </p:nvSpPr>
        <p:spPr>
          <a:xfrm>
            <a:off x="4876800" y="6243638"/>
            <a:ext cx="3860800" cy="457200"/>
          </a:xfrm>
          <a:prstGeom prst="rect">
            <a:avLst/>
          </a:prstGeom>
        </p:spPr>
        <p:txBody>
          <a:bodyPr/>
          <a:lstStyle>
            <a:lvl1pPr>
              <a:defRPr/>
            </a:lvl1pPr>
          </a:lstStyle>
          <a:p>
            <a:endParaRPr lang="zh-CN" altLang="en-US"/>
          </a:p>
        </p:txBody>
      </p:sp>
      <p:sp>
        <p:nvSpPr>
          <p:cNvPr id="5" name="灯片编号占位符 5"/>
          <p:cNvSpPr>
            <a:spLocks noGrp="1"/>
          </p:cNvSpPr>
          <p:nvPr>
            <p:ph type="sldNum" sz="quarter" idx="11"/>
          </p:nvPr>
        </p:nvSpPr>
        <p:spPr>
          <a:xfrm>
            <a:off x="9389533" y="6243638"/>
            <a:ext cx="2540000" cy="457200"/>
          </a:xfrm>
          <a:prstGeom prst="rect">
            <a:avLst/>
          </a:prstGeom>
        </p:spPr>
        <p:txBody>
          <a:bodyPr/>
          <a:lstStyle>
            <a:lvl1pPr>
              <a:defRPr/>
            </a:lvl1pPr>
          </a:lstStyle>
          <a:p>
            <a:fld id="{5D5AE774-6095-44AF-A5F0-8C419E083BCC}" type="slidenum">
              <a:rPr lang="zh-CN" altLang="en-US" smtClean="0"/>
              <a:t>‹#›</a:t>
            </a:fld>
            <a:endParaRPr lang="zh-CN" altLang="en-US"/>
          </a:p>
        </p:txBody>
      </p:sp>
      <p:sp>
        <p:nvSpPr>
          <p:cNvPr id="6" name="Rectangle 5"/>
          <p:cNvSpPr>
            <a:spLocks noGrp="1" noChangeArrowheads="1"/>
          </p:cNvSpPr>
          <p:nvPr>
            <p:ph type="dt" sz="half" idx="12"/>
          </p:nvPr>
        </p:nvSpPr>
        <p:spPr>
          <a:xfrm>
            <a:off x="2000252" y="6400800"/>
            <a:ext cx="4667249" cy="457200"/>
          </a:xfrm>
          <a:prstGeom prst="rect">
            <a:avLst/>
          </a:prstGeom>
        </p:spPr>
        <p:txBody>
          <a:bodyPr/>
          <a:lstStyle>
            <a:lvl1pPr algn="l">
              <a:defRPr sz="1400">
                <a:solidFill>
                  <a:schemeClr val="tx1"/>
                </a:solidFill>
                <a:latin typeface="Arial" charset="0"/>
              </a:defRPr>
            </a:lvl1pPr>
          </a:lstStyle>
          <a:p>
            <a:fld id="{FC789100-9E48-4B53-B7BB-0674BCB8EF41}" type="datetimeFigureOut">
              <a:rPr lang="zh-CN" altLang="en-US" smtClean="0"/>
              <a:pPr/>
              <a:t>2025/3/31</a:t>
            </a:fld>
            <a:endParaRPr lang="zh-CN" altLang="en-US"/>
          </a:p>
        </p:txBody>
      </p:sp>
    </p:spTree>
    <p:extLst>
      <p:ext uri="{BB962C8B-B14F-4D97-AF65-F5344CB8AC3E}">
        <p14:creationId xmlns:p14="http://schemas.microsoft.com/office/powerpoint/2010/main" val="3112675722"/>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1305262" y="0"/>
            <a:ext cx="10515600" cy="918148"/>
          </a:xfrm>
        </p:spPr>
        <p:txBody>
          <a:bodyPr/>
          <a:lstStyle>
            <a:lvl1pPr>
              <a:defRPr/>
            </a:lvl1pPr>
          </a:lstStyle>
          <a:p>
            <a:r>
              <a:rPr lang="zh-CN" altLang="en-US" dirty="0"/>
              <a:t>  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FC789100-9E48-4B53-B7BB-0674BCB8EF41}" type="datetimeFigureOut">
              <a:rPr lang="zh-CN" altLang="en-US" smtClean="0"/>
              <a:pPr/>
              <a:t>2025/3/31</a:t>
            </a:fld>
            <a:endParaRPr lang="zh-CN" altLang="en-US"/>
          </a:p>
        </p:txBody>
      </p:sp>
      <p:sp>
        <p:nvSpPr>
          <p:cNvPr id="5" name="页脚占位符 4"/>
          <p:cNvSpPr>
            <a:spLocks noGrp="1"/>
          </p:cNvSpPr>
          <p:nvPr>
            <p:ph type="ftr" sz="quarter" idx="11"/>
          </p:nvPr>
        </p:nvSpPr>
        <p:spPr/>
        <p:txBody>
          <a:bodyPr/>
          <a:lstStyle/>
          <a:p>
            <a:endParaRPr lang="zh-CN" altLang="en-US" dirty="0"/>
          </a:p>
        </p:txBody>
      </p:sp>
      <p:sp>
        <p:nvSpPr>
          <p:cNvPr id="6" name="灯片编号占位符 5"/>
          <p:cNvSpPr>
            <a:spLocks noGrp="1"/>
          </p:cNvSpPr>
          <p:nvPr>
            <p:ph type="sldNum" sz="quarter" idx="12"/>
          </p:nvPr>
        </p:nvSpPr>
        <p:spPr/>
        <p:txBody>
          <a:bodyPr/>
          <a:lstStyle/>
          <a:p>
            <a:fld id="{5D5AE774-6095-44AF-A5F0-8C419E083BCC}" type="slidenum">
              <a:rPr lang="zh-CN" altLang="en-US" smtClean="0"/>
              <a:t>‹#›</a:t>
            </a:fld>
            <a:endParaRPr lang="zh-CN" altLang="en-US"/>
          </a:p>
        </p:txBody>
      </p:sp>
    </p:spTree>
    <p:extLst>
      <p:ext uri="{BB962C8B-B14F-4D97-AF65-F5344CB8AC3E}">
        <p14:creationId xmlns:p14="http://schemas.microsoft.com/office/powerpoint/2010/main" val="1526503013"/>
      </p:ext>
    </p:extLst>
  </p:cSld>
  <p:clrMapOvr>
    <a:masterClrMapping/>
  </p:clrMapOvr>
  <p:transition>
    <p:random/>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FC789100-9E48-4B53-B7BB-0674BCB8EF41}" type="datetimeFigureOut">
              <a:rPr lang="zh-CN" altLang="en-US" smtClean="0"/>
              <a:pPr/>
              <a:t>2025/3/31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D5AE774-6095-44AF-A5F0-8C419E083BCC}" type="slidenum">
              <a:rPr lang="zh-CN" altLang="en-US" smtClean="0"/>
              <a:t>‹#›</a:t>
            </a:fld>
            <a:endParaRPr lang="zh-CN" altLang="en-US"/>
          </a:p>
        </p:txBody>
      </p:sp>
      <p:sp>
        <p:nvSpPr>
          <p:cNvPr id="7" name="标题占位符 1"/>
          <p:cNvSpPr txBox="1">
            <a:spLocks/>
          </p:cNvSpPr>
          <p:nvPr/>
        </p:nvSpPr>
        <p:spPr>
          <a:xfrm>
            <a:off x="1336430" y="16803"/>
            <a:ext cx="10308585" cy="91814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rgbClr val="FFFFFF"/>
                </a:solidFill>
                <a:latin typeface="黑体" panose="02010609060101010101" pitchFamily="49" charset="-122"/>
                <a:ea typeface="黑体" panose="02010609060101010101" pitchFamily="49" charset="-122"/>
                <a:cs typeface="+mj-cs"/>
              </a:defRPr>
            </a:lvl1pPr>
          </a:lstStyle>
          <a:p>
            <a:r>
              <a:rPr lang="zh-CN" altLang="en-US" dirty="0"/>
              <a:t>单击此处编辑母版标题样式</a:t>
            </a:r>
          </a:p>
        </p:txBody>
      </p:sp>
    </p:spTree>
    <p:extLst>
      <p:ext uri="{BB962C8B-B14F-4D97-AF65-F5344CB8AC3E}">
        <p14:creationId xmlns:p14="http://schemas.microsoft.com/office/powerpoint/2010/main" val="3353455380"/>
      </p:ext>
    </p:extLst>
  </p:cSld>
  <p:clrMapOvr>
    <a:masterClrMapping/>
  </p:clrMapOvr>
  <p:transition>
    <p:random/>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1371600" y="16803"/>
            <a:ext cx="10273416" cy="918148"/>
          </a:xfrm>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FC789100-9E48-4B53-B7BB-0674BCB8EF41}" type="datetimeFigureOut">
              <a:rPr lang="zh-CN" altLang="en-US" smtClean="0"/>
              <a:pPr/>
              <a:t>2025/3/31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D5AE774-6095-44AF-A5F0-8C419E083BCC}" type="slidenum">
              <a:rPr lang="zh-CN" altLang="en-US" smtClean="0"/>
              <a:t>‹#›</a:t>
            </a:fld>
            <a:endParaRPr lang="zh-CN" altLang="en-US"/>
          </a:p>
        </p:txBody>
      </p:sp>
    </p:spTree>
    <p:extLst>
      <p:ext uri="{BB962C8B-B14F-4D97-AF65-F5344CB8AC3E}">
        <p14:creationId xmlns:p14="http://schemas.microsoft.com/office/powerpoint/2010/main" val="1963762531"/>
      </p:ext>
    </p:extLst>
  </p:cSld>
  <p:clrMapOvr>
    <a:masterClrMapping/>
  </p:clrMapOvr>
  <p:transition>
    <p:random/>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1355603" y="0"/>
            <a:ext cx="10515600" cy="937846"/>
          </a:xfrm>
        </p:spPr>
        <p:txBody>
          <a:bodyPr/>
          <a:lstStyle/>
          <a:p>
            <a:r>
              <a:rPr lang="zh-CN" altLang="en-US"/>
              <a:t>单击此处编辑母版标题样式</a:t>
            </a:r>
            <a:endParaRPr lang="zh-CN" altLang="en-US" dirty="0"/>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FC789100-9E48-4B53-B7BB-0674BCB8EF41}" type="datetimeFigureOut">
              <a:rPr lang="zh-CN" altLang="en-US" smtClean="0"/>
              <a:pPr/>
              <a:t>2025/3/31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1EC6C486-F984-434B-9AF0-0C185C6F05DC}" type="slidenum">
              <a:rPr lang="zh-CN" altLang="en-US" smtClean="0"/>
              <a:pPr/>
              <a:t>‹#›</a:t>
            </a:fld>
            <a:endParaRPr lang="zh-CN" altLang="en-US"/>
          </a:p>
        </p:txBody>
      </p:sp>
    </p:spTree>
    <p:extLst>
      <p:ext uri="{BB962C8B-B14F-4D97-AF65-F5344CB8AC3E}">
        <p14:creationId xmlns:p14="http://schemas.microsoft.com/office/powerpoint/2010/main" val="3156986542"/>
      </p:ext>
    </p:extLst>
  </p:cSld>
  <p:clrMapOvr>
    <a:masterClrMapping/>
  </p:clrMapOvr>
  <p:transition>
    <p:random/>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1528001" y="0"/>
            <a:ext cx="10515600" cy="918148"/>
          </a:xfrm>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FC789100-9E48-4B53-B7BB-0674BCB8EF41}" type="datetimeFigureOut">
              <a:rPr lang="zh-CN" altLang="en-US" smtClean="0"/>
              <a:pPr/>
              <a:t>2025/3/31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1EC6C486-F984-434B-9AF0-0C185C6F05DC}" type="slidenum">
              <a:rPr lang="zh-CN" altLang="en-US" smtClean="0"/>
              <a:pPr/>
              <a:t>‹#›</a:t>
            </a:fld>
            <a:endParaRPr lang="zh-CN" altLang="en-US"/>
          </a:p>
        </p:txBody>
      </p:sp>
    </p:spTree>
    <p:extLst>
      <p:ext uri="{BB962C8B-B14F-4D97-AF65-F5344CB8AC3E}">
        <p14:creationId xmlns:p14="http://schemas.microsoft.com/office/powerpoint/2010/main" val="2211359126"/>
      </p:ext>
    </p:extLst>
  </p:cSld>
  <p:clrMapOvr>
    <a:masterClrMapping/>
  </p:clrMapOvr>
  <p:transition>
    <p:random/>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FC789100-9E48-4B53-B7BB-0674BCB8EF41}" type="datetimeFigureOut">
              <a:rPr lang="zh-CN" altLang="en-US" smtClean="0"/>
              <a:pPr/>
              <a:t>2025/3/31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D5AE774-6095-44AF-A5F0-8C419E083BCC}" type="slidenum">
              <a:rPr lang="zh-CN" altLang="en-US" smtClean="0"/>
              <a:t>‹#›</a:t>
            </a:fld>
            <a:endParaRPr lang="zh-CN" altLang="en-US"/>
          </a:p>
        </p:txBody>
      </p:sp>
      <p:sp>
        <p:nvSpPr>
          <p:cNvPr id="5" name="标题 1"/>
          <p:cNvSpPr>
            <a:spLocks noGrp="1"/>
          </p:cNvSpPr>
          <p:nvPr>
            <p:ph type="title"/>
          </p:nvPr>
        </p:nvSpPr>
        <p:spPr>
          <a:xfrm>
            <a:off x="1528001" y="0"/>
            <a:ext cx="10515600" cy="918148"/>
          </a:xfrm>
        </p:spPr>
        <p:txBody>
          <a:bodyPr/>
          <a:lstStyle/>
          <a:p>
            <a:r>
              <a:rPr lang="zh-CN" altLang="en-US"/>
              <a:t>单击此处编辑母版标题样式</a:t>
            </a:r>
          </a:p>
        </p:txBody>
      </p:sp>
    </p:spTree>
    <p:extLst>
      <p:ext uri="{BB962C8B-B14F-4D97-AF65-F5344CB8AC3E}">
        <p14:creationId xmlns:p14="http://schemas.microsoft.com/office/powerpoint/2010/main" val="32094694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1219200"/>
            <a:ext cx="3932237" cy="838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FC789100-9E48-4B53-B7BB-0674BCB8EF41}" type="datetimeFigureOut">
              <a:rPr lang="zh-CN" altLang="en-US" smtClean="0"/>
              <a:pPr/>
              <a:t>2025/3/31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EC6C486-F984-434B-9AF0-0C185C6F05DC}" type="slidenum">
              <a:rPr lang="zh-CN" altLang="en-US" smtClean="0"/>
              <a:pPr/>
              <a:t>‹#›</a:t>
            </a:fld>
            <a:endParaRPr lang="zh-CN" altLang="en-US"/>
          </a:p>
        </p:txBody>
      </p:sp>
      <p:sp>
        <p:nvSpPr>
          <p:cNvPr id="8" name="标题 1"/>
          <p:cNvSpPr txBox="1">
            <a:spLocks/>
          </p:cNvSpPr>
          <p:nvPr/>
        </p:nvSpPr>
        <p:spPr>
          <a:xfrm>
            <a:off x="1528001" y="0"/>
            <a:ext cx="10515600" cy="91814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rgbClr val="FFFFFF"/>
                </a:solidFill>
                <a:latin typeface="黑体" panose="02010609060101010101" pitchFamily="49" charset="-122"/>
                <a:ea typeface="黑体" panose="02010609060101010101" pitchFamily="49" charset="-122"/>
                <a:cs typeface="+mj-cs"/>
              </a:defRPr>
            </a:lvl1pPr>
          </a:lstStyle>
          <a:p>
            <a:r>
              <a:rPr lang="zh-CN" altLang="en-US"/>
              <a:t>单击此处编辑母版标题样式</a:t>
            </a:r>
          </a:p>
        </p:txBody>
      </p:sp>
    </p:spTree>
    <p:extLst>
      <p:ext uri="{BB962C8B-B14F-4D97-AF65-F5344CB8AC3E}">
        <p14:creationId xmlns:p14="http://schemas.microsoft.com/office/powerpoint/2010/main" val="3596192471"/>
      </p:ext>
    </p:extLst>
  </p:cSld>
  <p:clrMapOvr>
    <a:masterClrMapping/>
  </p:clrMapOvr>
  <p:transition>
    <p:random/>
  </p:transition>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4" Type="http://schemas.openxmlformats.org/officeDocument/2006/relationships/image" Target="../media/image1.tiff"/></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 Id="rId9" Type="http://schemas.openxmlformats.org/officeDocument/2006/relationships/slideLayout" Target="../slideLayouts/slideLayout21.xml"/><Relationship Id="rId10" Type="http://schemas.openxmlformats.org/officeDocument/2006/relationships/slideLayout" Target="../slideLayouts/slideLayout22.xml"/><Relationship Id="rId11" Type="http://schemas.openxmlformats.org/officeDocument/2006/relationships/slideLayout" Target="../slideLayouts/slideLayout23.xml"/><Relationship Id="rId12" Type="http://schemas.openxmlformats.org/officeDocument/2006/relationships/slideLayout" Target="../slideLayouts/slideLayout24.xml"/><Relationship Id="rId13" Type="http://schemas.openxmlformats.org/officeDocument/2006/relationships/slideLayout" Target="../slideLayouts/slideLayout25.xml"/><Relationship Id="rId14" Type="http://schemas.openxmlformats.org/officeDocument/2006/relationships/slideLayout" Target="../slideLayouts/slideLayout26.xml"/><Relationship Id="rId15" Type="http://schemas.openxmlformats.org/officeDocument/2006/relationships/slideLayout" Target="../slideLayouts/slideLayout27.xml"/><Relationship Id="rId16" Type="http://schemas.openxmlformats.org/officeDocument/2006/relationships/theme" Target="../theme/theme2.xml"/><Relationship Id="rId17"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矩形 7"/>
          <p:cNvSpPr/>
          <p:nvPr/>
        </p:nvSpPr>
        <p:spPr>
          <a:xfrm rot="16200000">
            <a:off x="6178415" y="-5048568"/>
            <a:ext cx="954000" cy="11052000"/>
          </a:xfrm>
          <a:prstGeom prst="rect">
            <a:avLst/>
          </a:prstGeom>
          <a:gradFill flip="none" rotWithShape="1">
            <a:gsLst>
              <a:gs pos="0">
                <a:srgbClr val="28284E"/>
              </a:gs>
              <a:gs pos="85000">
                <a:srgbClr val="317CC1"/>
              </a:gs>
              <a:gs pos="100000">
                <a:schemeClr val="accent1">
                  <a:lumMod val="30000"/>
                  <a:lumOff val="7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占位符 1"/>
          <p:cNvSpPr>
            <a:spLocks noGrp="1"/>
          </p:cNvSpPr>
          <p:nvPr>
            <p:ph type="title"/>
          </p:nvPr>
        </p:nvSpPr>
        <p:spPr>
          <a:xfrm>
            <a:off x="1402907" y="-9841"/>
            <a:ext cx="10515600" cy="918148"/>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838200" y="1113692"/>
            <a:ext cx="10515600" cy="5063271"/>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C789100-9E48-4B53-B7BB-0674BCB8EF41}" type="datetimeFigureOut">
              <a:rPr lang="zh-CN" altLang="en-US" smtClean="0"/>
              <a:pPr/>
              <a:t>2025/3/31</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D5AE774-6095-44AF-A5F0-8C419E083BCC}" type="slidenum">
              <a:rPr lang="zh-CN" altLang="en-US" smtClean="0"/>
              <a:t>‹#›</a:t>
            </a:fld>
            <a:endParaRPr lang="zh-CN" altLang="en-US"/>
          </a:p>
        </p:txBody>
      </p:sp>
    </p:spTree>
    <p:extLst>
      <p:ext uri="{BB962C8B-B14F-4D97-AF65-F5344CB8AC3E}">
        <p14:creationId xmlns:p14="http://schemas.microsoft.com/office/powerpoint/2010/main" val="2132050777"/>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Lst>
  <p:transition>
    <p:random/>
  </p:transition>
  <p:txStyles>
    <p:titleStyle>
      <a:lvl1pPr algn="l" defTabSz="914400" rtl="0" eaLnBrk="1" latinLnBrk="0" hangingPunct="1">
        <a:lnSpc>
          <a:spcPct val="90000"/>
        </a:lnSpc>
        <a:spcBef>
          <a:spcPct val="0"/>
        </a:spcBef>
        <a:buNone/>
        <a:defRPr sz="4400" b="1" kern="1200">
          <a:solidFill>
            <a:srgbClr val="FFFFFF"/>
          </a:solidFill>
          <a:latin typeface="黑体" panose="02010609060101010101" pitchFamily="49" charset="-122"/>
          <a:ea typeface="黑体" panose="02010609060101010101" pitchFamily="49"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0">
          <a:blip r:embed="rId17"/>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Rot="1" noChangeArrowheads="1"/>
          </p:cNvSpPr>
          <p:nvPr>
            <p:ph type="title"/>
          </p:nvPr>
        </p:nvSpPr>
        <p:spPr bwMode="auto">
          <a:xfrm>
            <a:off x="1775884" y="1"/>
            <a:ext cx="10081683" cy="9810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64870" name="Rectangle 6"/>
          <p:cNvSpPr>
            <a:spLocks noChangeArrowheads="1"/>
          </p:cNvSpPr>
          <p:nvPr/>
        </p:nvSpPr>
        <p:spPr bwMode="auto">
          <a:xfrm>
            <a:off x="3522133" y="6524625"/>
            <a:ext cx="2540000" cy="457200"/>
          </a:xfrm>
          <a:prstGeom prst="rect">
            <a:avLst/>
          </a:prstGeom>
          <a:noFill/>
          <a:ln w="9525">
            <a:noFill/>
            <a:miter lim="800000"/>
            <a:headEnd/>
            <a:tailEnd/>
          </a:ln>
        </p:spPr>
        <p:txBody>
          <a:bodyPr/>
          <a:lstStyle>
            <a:lvl1pPr eaLnBrk="0" hangingPunct="0">
              <a:defRPr sz="4400">
                <a:solidFill>
                  <a:schemeClr val="tx2"/>
                </a:solidFill>
                <a:latin typeface="Arial" panose="020B0604020202020204" pitchFamily="34" charset="0"/>
                <a:ea typeface="宋体" panose="02010600030101010101" pitchFamily="2" charset="-122"/>
              </a:defRPr>
            </a:lvl1pPr>
            <a:lvl2pPr marL="742950" indent="-285750" eaLnBrk="0" hangingPunct="0">
              <a:defRPr sz="4400">
                <a:solidFill>
                  <a:schemeClr val="tx2"/>
                </a:solidFill>
                <a:latin typeface="Arial" panose="020B0604020202020204" pitchFamily="34" charset="0"/>
                <a:ea typeface="宋体" panose="02010600030101010101" pitchFamily="2" charset="-122"/>
              </a:defRPr>
            </a:lvl2pPr>
            <a:lvl3pPr marL="1143000" indent="-228600" eaLnBrk="0" hangingPunct="0">
              <a:defRPr sz="4400">
                <a:solidFill>
                  <a:schemeClr val="tx2"/>
                </a:solidFill>
                <a:latin typeface="Arial" panose="020B0604020202020204" pitchFamily="34" charset="0"/>
                <a:ea typeface="宋体" panose="02010600030101010101" pitchFamily="2" charset="-122"/>
              </a:defRPr>
            </a:lvl3pPr>
            <a:lvl4pPr marL="1600200" indent="-228600" eaLnBrk="0" hangingPunct="0">
              <a:defRPr sz="4400">
                <a:solidFill>
                  <a:schemeClr val="tx2"/>
                </a:solidFill>
                <a:latin typeface="Arial" panose="020B0604020202020204" pitchFamily="34" charset="0"/>
                <a:ea typeface="宋体" panose="02010600030101010101" pitchFamily="2" charset="-122"/>
              </a:defRPr>
            </a:lvl4pPr>
            <a:lvl5pPr marL="2057400" indent="-228600" eaLnBrk="0" hangingPunct="0">
              <a:defRPr sz="4400">
                <a:solidFill>
                  <a:schemeClr val="tx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algn="r" eaLnBrk="1" fontAlgn="base" hangingPunct="1">
              <a:spcBef>
                <a:spcPct val="50000"/>
              </a:spcBef>
              <a:spcAft>
                <a:spcPct val="0"/>
              </a:spcAft>
              <a:defRPr/>
            </a:pPr>
            <a:fld id="{FFF4EA94-0EC2-49B3-88FF-867E2558455A}" type="slidenum">
              <a:rPr lang="en-US" altLang="zh-CN" sz="1400" smtClean="0">
                <a:solidFill>
                  <a:srgbClr val="000000"/>
                </a:solidFill>
              </a:rPr>
              <a:pPr algn="r" eaLnBrk="1" fontAlgn="base" hangingPunct="1">
                <a:spcBef>
                  <a:spcPct val="50000"/>
                </a:spcBef>
                <a:spcAft>
                  <a:spcPct val="0"/>
                </a:spcAft>
                <a:defRPr/>
              </a:pPr>
              <a:t>‹#›</a:t>
            </a:fld>
            <a:endParaRPr lang="en-US" altLang="zh-CN" sz="1400" dirty="0">
              <a:solidFill>
                <a:srgbClr val="000000"/>
              </a:solidFill>
            </a:endParaRPr>
          </a:p>
        </p:txBody>
      </p:sp>
    </p:spTree>
    <p:extLst>
      <p:ext uri="{BB962C8B-B14F-4D97-AF65-F5344CB8AC3E}">
        <p14:creationId xmlns:p14="http://schemas.microsoft.com/office/powerpoint/2010/main" val="3640273397"/>
      </p:ext>
    </p:extLst>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 id="2147483698" r:id="rId13"/>
    <p:sldLayoutId id="2147483699" r:id="rId14"/>
    <p:sldLayoutId id="2147483700" r:id="rId15"/>
  </p:sldLayoutIdLst>
  <p:transition spd="slow">
    <p:pull dir="ru"/>
  </p:transition>
  <p:txStyles>
    <p:titleStyle>
      <a:lvl1pPr algn="l" rtl="0" eaLnBrk="1" fontAlgn="base" hangingPunct="1">
        <a:spcBef>
          <a:spcPct val="0"/>
        </a:spcBef>
        <a:spcAft>
          <a:spcPct val="0"/>
        </a:spcAft>
        <a:defRPr sz="4400">
          <a:solidFill>
            <a:srgbClr val="FF3300"/>
          </a:solidFill>
          <a:latin typeface="+mj-lt"/>
          <a:ea typeface="+mj-ea"/>
          <a:cs typeface="+mj-cs"/>
        </a:defRPr>
      </a:lvl1pPr>
      <a:lvl2pPr algn="l" rtl="0" eaLnBrk="1" fontAlgn="base" hangingPunct="1">
        <a:spcBef>
          <a:spcPct val="0"/>
        </a:spcBef>
        <a:spcAft>
          <a:spcPct val="0"/>
        </a:spcAft>
        <a:defRPr sz="4400">
          <a:solidFill>
            <a:srgbClr val="FF3300"/>
          </a:solidFill>
          <a:latin typeface="Arial" pitchFamily="34" charset="0"/>
          <a:ea typeface="华文行楷" pitchFamily="2" charset="-122"/>
        </a:defRPr>
      </a:lvl2pPr>
      <a:lvl3pPr algn="l" rtl="0" eaLnBrk="1" fontAlgn="base" hangingPunct="1">
        <a:spcBef>
          <a:spcPct val="0"/>
        </a:spcBef>
        <a:spcAft>
          <a:spcPct val="0"/>
        </a:spcAft>
        <a:defRPr sz="4400">
          <a:solidFill>
            <a:srgbClr val="FF3300"/>
          </a:solidFill>
          <a:latin typeface="Arial" pitchFamily="34" charset="0"/>
          <a:ea typeface="华文行楷" pitchFamily="2" charset="-122"/>
        </a:defRPr>
      </a:lvl3pPr>
      <a:lvl4pPr algn="l" rtl="0" eaLnBrk="1" fontAlgn="base" hangingPunct="1">
        <a:spcBef>
          <a:spcPct val="0"/>
        </a:spcBef>
        <a:spcAft>
          <a:spcPct val="0"/>
        </a:spcAft>
        <a:defRPr sz="4400">
          <a:solidFill>
            <a:srgbClr val="FF3300"/>
          </a:solidFill>
          <a:latin typeface="Arial" pitchFamily="34" charset="0"/>
          <a:ea typeface="华文行楷" pitchFamily="2" charset="-122"/>
        </a:defRPr>
      </a:lvl4pPr>
      <a:lvl5pPr algn="l" rtl="0" eaLnBrk="1" fontAlgn="base" hangingPunct="1">
        <a:spcBef>
          <a:spcPct val="0"/>
        </a:spcBef>
        <a:spcAft>
          <a:spcPct val="0"/>
        </a:spcAft>
        <a:defRPr sz="4400">
          <a:solidFill>
            <a:srgbClr val="FF3300"/>
          </a:solidFill>
          <a:latin typeface="Arial" pitchFamily="34" charset="0"/>
          <a:ea typeface="华文行楷" pitchFamily="2" charset="-122"/>
        </a:defRPr>
      </a:lvl5pPr>
      <a:lvl6pPr marL="457200" algn="l" rtl="0" eaLnBrk="1" fontAlgn="base" hangingPunct="1">
        <a:spcBef>
          <a:spcPct val="0"/>
        </a:spcBef>
        <a:spcAft>
          <a:spcPct val="0"/>
        </a:spcAft>
        <a:defRPr sz="4400">
          <a:solidFill>
            <a:srgbClr val="FF3300"/>
          </a:solidFill>
          <a:latin typeface="Arial" pitchFamily="34" charset="0"/>
          <a:ea typeface="华文行楷" pitchFamily="2" charset="-122"/>
        </a:defRPr>
      </a:lvl6pPr>
      <a:lvl7pPr marL="914400" algn="l" rtl="0" eaLnBrk="1" fontAlgn="base" hangingPunct="1">
        <a:spcBef>
          <a:spcPct val="0"/>
        </a:spcBef>
        <a:spcAft>
          <a:spcPct val="0"/>
        </a:spcAft>
        <a:defRPr sz="4400">
          <a:solidFill>
            <a:srgbClr val="FF3300"/>
          </a:solidFill>
          <a:latin typeface="Arial" pitchFamily="34" charset="0"/>
          <a:ea typeface="华文行楷" pitchFamily="2" charset="-122"/>
        </a:defRPr>
      </a:lvl7pPr>
      <a:lvl8pPr marL="1371600" algn="l" rtl="0" eaLnBrk="1" fontAlgn="base" hangingPunct="1">
        <a:spcBef>
          <a:spcPct val="0"/>
        </a:spcBef>
        <a:spcAft>
          <a:spcPct val="0"/>
        </a:spcAft>
        <a:defRPr sz="4400">
          <a:solidFill>
            <a:srgbClr val="FF3300"/>
          </a:solidFill>
          <a:latin typeface="Arial" pitchFamily="34" charset="0"/>
          <a:ea typeface="华文行楷" pitchFamily="2" charset="-122"/>
        </a:defRPr>
      </a:lvl8pPr>
      <a:lvl9pPr marL="1828800" algn="l" rtl="0" eaLnBrk="1" fontAlgn="base" hangingPunct="1">
        <a:spcBef>
          <a:spcPct val="0"/>
        </a:spcBef>
        <a:spcAft>
          <a:spcPct val="0"/>
        </a:spcAft>
        <a:defRPr sz="4400">
          <a:solidFill>
            <a:srgbClr val="FF3300"/>
          </a:solidFill>
          <a:latin typeface="Arial" pitchFamily="34" charset="0"/>
          <a:ea typeface="华文行楷" pitchFamily="2" charset="-122"/>
        </a:defRPr>
      </a:lvl9pPr>
    </p:titleStyle>
    <p:bodyStyle>
      <a:lvl1pPr marL="342900" indent="-342900" algn="l" rtl="0" eaLnBrk="1" fontAlgn="base" hangingPunct="1">
        <a:spcBef>
          <a:spcPct val="20000"/>
        </a:spcBef>
        <a:spcAft>
          <a:spcPct val="0"/>
        </a:spcAft>
        <a:buClr>
          <a:schemeClr val="tx2"/>
        </a:buClr>
        <a:buFont typeface="Wingdings" panose="05000000000000000000" pitchFamily="2" charset="2"/>
        <a:buChar char="q"/>
        <a:defRPr sz="3200">
          <a:solidFill>
            <a:schemeClr val="tx1"/>
          </a:solidFill>
          <a:latin typeface="+mn-lt"/>
          <a:ea typeface="+mn-ea"/>
          <a:cs typeface="+mn-cs"/>
        </a:defRPr>
      </a:lvl1pPr>
      <a:lvl2pPr marL="742950" indent="-285750" algn="l" rtl="0" eaLnBrk="1" fontAlgn="base" hangingPunct="1">
        <a:spcBef>
          <a:spcPct val="20000"/>
        </a:spcBef>
        <a:spcAft>
          <a:spcPct val="0"/>
        </a:spcAft>
        <a:buClr>
          <a:schemeClr val="tx2"/>
        </a:buClr>
        <a:buSzPct val="85000"/>
        <a:buFont typeface="Wingdings" panose="05000000000000000000" pitchFamily="2" charset="2"/>
        <a:buChar char="Ø"/>
        <a:defRPr sz="2800">
          <a:solidFill>
            <a:schemeClr val="tx1"/>
          </a:solidFill>
          <a:latin typeface="+mn-lt"/>
          <a:ea typeface="+mn-ea"/>
        </a:defRPr>
      </a:lvl2pPr>
      <a:lvl3pPr marL="1143000" indent="-228600" algn="l" rtl="0" eaLnBrk="1" fontAlgn="base" hangingPunct="1">
        <a:spcBef>
          <a:spcPct val="20000"/>
        </a:spcBef>
        <a:spcAft>
          <a:spcPct val="0"/>
        </a:spcAft>
        <a:buClr>
          <a:schemeClr val="hlink"/>
        </a:buClr>
        <a:buSzPct val="95000"/>
        <a:buFont typeface="Wingdings 2" panose="05020102010507070707" pitchFamily="18" charset="2"/>
        <a:buChar char="¡"/>
        <a:defRPr sz="2400">
          <a:solidFill>
            <a:schemeClr val="tx1"/>
          </a:solidFill>
          <a:latin typeface="+mn-lt"/>
          <a:ea typeface="+mn-ea"/>
        </a:defRPr>
      </a:lvl3pPr>
      <a:lvl4pPr marL="1600200" indent="-228600" algn="l" rtl="0" eaLnBrk="1" fontAlgn="base" hangingPunct="1">
        <a:spcBef>
          <a:spcPct val="20000"/>
        </a:spcBef>
        <a:spcAft>
          <a:spcPct val="0"/>
        </a:spcAft>
        <a:buClr>
          <a:schemeClr val="tx2"/>
        </a:buClr>
        <a:buSzPct val="90000"/>
        <a:buFont typeface="Wingdings" panose="05000000000000000000" pitchFamily="2" charset="2"/>
        <a:buChar char="Ø"/>
        <a:defRPr sz="2000">
          <a:solidFill>
            <a:schemeClr val="tx1"/>
          </a:solidFill>
          <a:latin typeface="+mn-lt"/>
          <a:ea typeface="+mn-ea"/>
        </a:defRPr>
      </a:lvl4pPr>
      <a:lvl5pPr marL="2057400" indent="-228600" algn="l" rtl="0" eaLnBrk="1" fontAlgn="base" hangingPunct="1">
        <a:spcBef>
          <a:spcPct val="20000"/>
        </a:spcBef>
        <a:spcAft>
          <a:spcPct val="0"/>
        </a:spcAft>
        <a:buClr>
          <a:schemeClr val="hlink"/>
        </a:buClr>
        <a:buFont typeface="Wingdings 2" panose="05020102010507070707" pitchFamily="18" charset="2"/>
        <a:buChar char="¡"/>
        <a:defRPr sz="2000">
          <a:solidFill>
            <a:schemeClr val="tx1"/>
          </a:solidFill>
          <a:latin typeface="+mn-lt"/>
          <a:ea typeface="+mn-ea"/>
        </a:defRPr>
      </a:lvl5pPr>
      <a:lvl6pPr marL="2514600" indent="-228600" algn="l" rtl="0" eaLnBrk="1" fontAlgn="base" hangingPunct="1">
        <a:spcBef>
          <a:spcPct val="20000"/>
        </a:spcBef>
        <a:spcAft>
          <a:spcPct val="0"/>
        </a:spcAft>
        <a:buClr>
          <a:schemeClr val="hlink"/>
        </a:buClr>
        <a:buFont typeface="Wingdings 2" pitchFamily="18" charset="2"/>
        <a:buChar char="¡"/>
        <a:defRPr sz="2000">
          <a:solidFill>
            <a:schemeClr val="tx1"/>
          </a:solidFill>
          <a:latin typeface="+mn-lt"/>
          <a:ea typeface="+mn-ea"/>
        </a:defRPr>
      </a:lvl6pPr>
      <a:lvl7pPr marL="2971800" indent="-228600" algn="l" rtl="0" eaLnBrk="1" fontAlgn="base" hangingPunct="1">
        <a:spcBef>
          <a:spcPct val="20000"/>
        </a:spcBef>
        <a:spcAft>
          <a:spcPct val="0"/>
        </a:spcAft>
        <a:buClr>
          <a:schemeClr val="hlink"/>
        </a:buClr>
        <a:buFont typeface="Wingdings 2" pitchFamily="18" charset="2"/>
        <a:buChar char="¡"/>
        <a:defRPr sz="2000">
          <a:solidFill>
            <a:schemeClr val="tx1"/>
          </a:solidFill>
          <a:latin typeface="+mn-lt"/>
          <a:ea typeface="+mn-ea"/>
        </a:defRPr>
      </a:lvl7pPr>
      <a:lvl8pPr marL="3429000" indent="-228600" algn="l" rtl="0" eaLnBrk="1" fontAlgn="base" hangingPunct="1">
        <a:spcBef>
          <a:spcPct val="20000"/>
        </a:spcBef>
        <a:spcAft>
          <a:spcPct val="0"/>
        </a:spcAft>
        <a:buClr>
          <a:schemeClr val="hlink"/>
        </a:buClr>
        <a:buFont typeface="Wingdings 2" pitchFamily="18" charset="2"/>
        <a:buChar char="¡"/>
        <a:defRPr sz="2000">
          <a:solidFill>
            <a:schemeClr val="tx1"/>
          </a:solidFill>
          <a:latin typeface="+mn-lt"/>
          <a:ea typeface="+mn-ea"/>
        </a:defRPr>
      </a:lvl8pPr>
      <a:lvl9pPr marL="3886200" indent="-228600" algn="l" rtl="0" eaLnBrk="1" fontAlgn="base" hangingPunct="1">
        <a:spcBef>
          <a:spcPct val="20000"/>
        </a:spcBef>
        <a:spcAft>
          <a:spcPct val="0"/>
        </a:spcAft>
        <a:buClr>
          <a:schemeClr val="hlink"/>
        </a:buClr>
        <a:buFont typeface="Wingdings 2" pitchFamily="18" charset="2"/>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5.png"/><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jpeg"/><Relationship Id="rId6" Type="http://schemas.openxmlformats.org/officeDocument/2006/relationships/image" Target="../media/image9.jpeg"/><Relationship Id="rId7" Type="http://schemas.openxmlformats.org/officeDocument/2006/relationships/image" Target="../media/image10.png"/><Relationship Id="rId8" Type="http://schemas.openxmlformats.org/officeDocument/2006/relationships/image" Target="../media/image11.png"/><Relationship Id="rId9" Type="http://schemas.openxmlformats.org/officeDocument/2006/relationships/image" Target="../media/image12.png"/><Relationship Id="rId10" Type="http://schemas.openxmlformats.org/officeDocument/2006/relationships/image" Target="../media/image13.png"/><Relationship Id="rId11" Type="http://schemas.openxmlformats.org/officeDocument/2006/relationships/image" Target="../media/image14.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65.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66.png"/><Relationship Id="rId3" Type="http://schemas.openxmlformats.org/officeDocument/2006/relationships/image" Target="../media/image67.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68.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69.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70.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71.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72.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oleObject" Target="../embeddings/oleObject4.bin"/><Relationship Id="rId3" Type="http://schemas.openxmlformats.org/officeDocument/2006/relationships/image" Target="../media/image73.wmf"/></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74.png"/><Relationship Id="rId3" Type="http://schemas.openxmlformats.org/officeDocument/2006/relationships/image" Target="../media/image75.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76.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77.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1.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78.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oleObject" Target="../embeddings/oleObject5.bin"/><Relationship Id="rId3" Type="http://schemas.openxmlformats.org/officeDocument/2006/relationships/image" Target="../media/image79.wmf"/><Relationship Id="rId4" Type="http://schemas.openxmlformats.org/officeDocument/2006/relationships/oleObject" Target="../embeddings/oleObject6.bin"/><Relationship Id="rId5" Type="http://schemas.openxmlformats.org/officeDocument/2006/relationships/image" Target="../media/image80.wmf"/><Relationship Id="rId6" Type="http://schemas.openxmlformats.org/officeDocument/2006/relationships/oleObject" Target="../embeddings/oleObject7.bin"/><Relationship Id="rId7" Type="http://schemas.openxmlformats.org/officeDocument/2006/relationships/image" Target="../media/image81.wmf"/></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82.png"/><Relationship Id="rId3" Type="http://schemas.openxmlformats.org/officeDocument/2006/relationships/image" Target="../media/image83.png"/><Relationship Id="rId4" Type="http://schemas.openxmlformats.org/officeDocument/2006/relationships/image" Target="../media/image84.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85.png"/><Relationship Id="rId3" Type="http://schemas.openxmlformats.org/officeDocument/2006/relationships/image" Target="../media/image86.png"/><Relationship Id="rId4" Type="http://schemas.openxmlformats.org/officeDocument/2006/relationships/image" Target="../media/image87.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88.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hyperlink" Target="http://en.wikipedia.org/wiki/IBM" TargetMode="External"/><Relationship Id="rId3" Type="http://schemas.openxmlformats.org/officeDocument/2006/relationships/image" Target="../media/image15.png"/><Relationship Id="rId4" Type="http://schemas.openxmlformats.org/officeDocument/2006/relationships/image" Target="../media/image16.jpe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89.wmf"/></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90.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91.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hyperlink" Target="http://www.tpc.org/" TargetMode="Externa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oleObject" Target="../embeddings/oleObject8.bin"/><Relationship Id="rId3" Type="http://schemas.openxmlformats.org/officeDocument/2006/relationships/image" Target="../media/image92.emf"/></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93.tmp"/></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slide" Target="slide118.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94.wmf"/></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 Id="rId3" Type="http://schemas.openxmlformats.org/officeDocument/2006/relationships/image" Target="../media/image17.png"/><Relationship Id="rId4" Type="http://schemas.openxmlformats.org/officeDocument/2006/relationships/image" Target="../media/image18.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19.jpeg"/><Relationship Id="rId3" Type="http://schemas.openxmlformats.org/officeDocument/2006/relationships/image" Target="../media/image20.jpe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2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2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2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24.png"/><Relationship Id="rId3" Type="http://schemas.openxmlformats.org/officeDocument/2006/relationships/hyperlink" Target="http://www.sichinamag.com/word/37505.aspx" TargetMode="External"/><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hyperlink" Target="http://www.sichinamag.com/Article/html/2007-09/2007919032802.htm"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26.tmp"/></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27.wm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28.jpeg"/><Relationship Id="rId3" Type="http://schemas.openxmlformats.org/officeDocument/2006/relationships/image" Target="../media/image29.jpe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oleObject" Target="../embeddings/oleObject1.bin"/><Relationship Id="rId3" Type="http://schemas.openxmlformats.org/officeDocument/2006/relationships/image" Target="../media/image30.emf"/><Relationship Id="rId4" Type="http://schemas.openxmlformats.org/officeDocument/2006/relationships/oleObject" Target="../embeddings/oleObject2.bin"/><Relationship Id="rId5" Type="http://schemas.openxmlformats.org/officeDocument/2006/relationships/image" Target="../media/image31.em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hyperlink" Target="ftp://download.intel.com/pressroom/images/centrino_dieshot.zip" TargetMode="External"/><Relationship Id="rId3" Type="http://schemas.openxmlformats.org/officeDocument/2006/relationships/image" Target="../media/image32.jpeg"/><Relationship Id="rId4" Type="http://schemas.openxmlformats.org/officeDocument/2006/relationships/image" Target="../media/image33.jpe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34.w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 Id="rId3" Type="http://schemas.openxmlformats.org/officeDocument/2006/relationships/oleObject" Target="../embeddings/oleObject3.bin"/><Relationship Id="rId4" Type="http://schemas.openxmlformats.org/officeDocument/2006/relationships/image" Target="../media/image35.emf"/></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36.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 Id="rId3" Type="http://schemas.openxmlformats.org/officeDocument/2006/relationships/image" Target="../media/image37.png"/><Relationship Id="rId4" Type="http://schemas.openxmlformats.org/officeDocument/2006/relationships/image" Target="../media/image38.png"/><Relationship Id="rId5" Type="http://schemas.openxmlformats.org/officeDocument/2006/relationships/image" Target="../media/image39.png"/><Relationship Id="rId6" Type="http://schemas.openxmlformats.org/officeDocument/2006/relationships/image" Target="../media/image40.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 Id="rId3" Type="http://schemas.openxmlformats.org/officeDocument/2006/relationships/image" Target="../media/image41.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42.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43.jpe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hyperlink" Target="http://en.wikipedia.org/wiki/Institute_of_Electrical_and_Electronics_Engineers" TargetMode="Externa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xml"/><Relationship Id="rId3" Type="http://schemas.openxmlformats.org/officeDocument/2006/relationships/hyperlink" Target="http://en.wikipedia.org/wiki/Brian_Randell" TargetMode="External"/><Relationship Id="rId4" Type="http://schemas.openxmlformats.org/officeDocument/2006/relationships/hyperlink" Target="http://www.cert.org/research/isw/isw2000/papers/56.pdf" TargetMode="External"/><Relationship Id="rId5" Type="http://schemas.openxmlformats.org/officeDocument/2006/relationships/image" Target="../media/image44.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hyperlink" Target="http://en.wikipedia.org/wiki/Availability" TargetMode="External"/><Relationship Id="rId3" Type="http://schemas.openxmlformats.org/officeDocument/2006/relationships/hyperlink" Target="http://en.wikipedia.org/wiki/Reliability_engineering" TargetMode="External"/><Relationship Id="rId4" Type="http://schemas.openxmlformats.org/officeDocument/2006/relationships/hyperlink" Target="http://en.wikipedia.org/wiki/Safety" TargetMode="External"/><Relationship Id="rId5" Type="http://schemas.openxmlformats.org/officeDocument/2006/relationships/hyperlink" Target="http://en.wikipedia.org/wiki/Integrity" TargetMode="External"/><Relationship Id="rId6" Type="http://schemas.openxmlformats.org/officeDocument/2006/relationships/hyperlink" Target="http://en.wikipedia.org/wiki/Maintainability" TargetMode="External"/><Relationship Id="rId7" Type="http://schemas.openxmlformats.org/officeDocument/2006/relationships/hyperlink" Target="http://en.wikipedia.org/wiki/Confidentiality"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45.jpeg"/><Relationship Id="rId3" Type="http://schemas.openxmlformats.org/officeDocument/2006/relationships/image" Target="../media/image46.jpeg"/><Relationship Id="rId4" Type="http://schemas.openxmlformats.org/officeDocument/2006/relationships/image" Target="../media/image47.jpe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48.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xml"/><Relationship Id="rId3" Type="http://schemas.openxmlformats.org/officeDocument/2006/relationships/image" Target="../media/image49.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50.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51.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52.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53.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54.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8.xml"/><Relationship Id="rId3" Type="http://schemas.openxmlformats.org/officeDocument/2006/relationships/image" Target="../media/image5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56.png"/><Relationship Id="rId3" Type="http://schemas.openxmlformats.org/officeDocument/2006/relationships/image" Target="../media/image57.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58.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9.xml"/><Relationship Id="rId3" Type="http://schemas.openxmlformats.org/officeDocument/2006/relationships/image" Target="../media/image59.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59.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59.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60.png"/><Relationship Id="rId3" Type="http://schemas.openxmlformats.org/officeDocument/2006/relationships/image" Target="../media/image61.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62.png"/><Relationship Id="rId3" Type="http://schemas.openxmlformats.org/officeDocument/2006/relationships/image" Target="../media/image63.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6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标题 1"/>
          <p:cNvSpPr>
            <a:spLocks noGrp="1"/>
          </p:cNvSpPr>
          <p:nvPr>
            <p:ph type="ctrTitle" idx="4294967295"/>
          </p:nvPr>
        </p:nvSpPr>
        <p:spPr>
          <a:xfrm>
            <a:off x="3647728" y="1844824"/>
            <a:ext cx="5904656" cy="2171576"/>
          </a:xfrm>
        </p:spPr>
        <p:txBody>
          <a:bodyPr/>
          <a:lstStyle/>
          <a:p>
            <a:r>
              <a:rPr lang="en-US" altLang="zh-CN" dirty="0">
                <a:solidFill>
                  <a:srgbClr val="7030A0"/>
                </a:solidFill>
                <a:latin typeface="Arial"/>
              </a:rPr>
              <a:t>Chapter 1-2</a:t>
            </a:r>
            <a:br>
              <a:rPr lang="en-US" altLang="zh-CN" dirty="0">
                <a:solidFill>
                  <a:srgbClr val="7030A0"/>
                </a:solidFill>
              </a:rPr>
            </a:br>
            <a:br>
              <a:rPr lang="en-US" altLang="zh-CN" dirty="0">
                <a:solidFill>
                  <a:srgbClr val="7030A0"/>
                </a:solidFill>
              </a:rPr>
            </a:br>
            <a:r>
              <a:rPr lang="en-US" altLang="zh-CN" dirty="0">
                <a:solidFill>
                  <a:srgbClr val="7030A0"/>
                </a:solidFill>
                <a:latin typeface="Arial"/>
              </a:rPr>
              <a:t>Fundamentals of Quantitative Design and Analysis</a:t>
            </a:r>
            <a:endParaRPr lang="zh-CN" altLang="en-US" dirty="0">
              <a:solidFill>
                <a:srgbClr val="7030A0"/>
              </a:solidFill>
            </a:endParaRPr>
          </a:p>
        </p:txBody>
      </p:sp>
    </p:spTree>
  </p:cSld>
  <p:clrMapOvr>
    <a:masterClrMapping/>
  </p:clrMapOvr>
  <p:transition>
    <p:random/>
  </p:transition>
</p:sld>
</file>

<file path=ppt/slides/slide10.xml><?xml version="1.0" encoding="utf-8"?>
<p:sld xmlns:a="http://schemas.openxmlformats.org/drawingml/2006/main" xmlns:r="http://schemas.openxmlformats.org/officeDocument/2006/relationships" xmlns:p="http://schemas.openxmlformats.org/presentationml/2006/main" showMasterPhAnim="0">
  <p:cSld>
    <p:bg>
      <p:bgPr>
        <a:solidFill>
          <a:srgbClr val="FFFFFF"/>
        </a:solidFill>
        <a:effectLst/>
      </p:bgPr>
    </p:bg>
    <p:spTree>
      <p:nvGrpSpPr>
        <p:cNvPr id="1" name=""/>
        <p:cNvGrpSpPr/>
        <p:nvPr/>
      </p:nvGrpSpPr>
      <p:grpSpPr>
        <a:xfrm>
          <a:off x="0" y="0"/>
          <a:ext cx="0" cy="0"/>
          <a:chOff x="0" y="0"/>
          <a:chExt cx="0" cy="0"/>
        </a:xfrm>
      </p:grpSpPr>
      <p:sp>
        <p:nvSpPr>
          <p:cNvPr id="41986" name="Rectangle 2"/>
          <p:cNvSpPr>
            <a:spLocks noGrp="1" noRot="1" noChangeArrowheads="1"/>
          </p:cNvSpPr>
          <p:nvPr>
            <p:ph type="title"/>
          </p:nvPr>
        </p:nvSpPr>
        <p:spPr>
          <a:xfrm>
            <a:off x="1809721" y="1"/>
            <a:ext cx="8621713" cy="936625"/>
          </a:xfrm>
        </p:spPr>
        <p:txBody>
          <a:bodyPr/>
          <a:lstStyle/>
          <a:p>
            <a:pPr eaLnBrk="1" hangingPunct="1"/>
            <a:r>
              <a:rPr lang="en-US" altLang="zh-CN" dirty="0">
                <a:solidFill>
                  <a:srgbClr val="FF0000"/>
                </a:solidFill>
                <a:latin typeface="Arial"/>
              </a:rPr>
              <a:t>Embedded systems</a:t>
            </a:r>
            <a:endParaRPr lang="zh-CN" altLang="zh-CN" dirty="0">
              <a:solidFill>
                <a:srgbClr val="FF0000"/>
              </a:solidFill>
            </a:endParaRPr>
          </a:p>
        </p:txBody>
      </p:sp>
      <p:pic>
        <p:nvPicPr>
          <p:cNvPr id="44065" name="Picture 33" descr="png4"/>
          <p:cNvPicPr>
            <a:picLocks noGrp="1" noChangeAspect="1" noChangeArrowheads="1"/>
          </p:cNvPicPr>
          <p:nvPr>
            <p:ph idx="1"/>
          </p:nvPr>
        </p:nvPicPr>
        <p:blipFill>
          <a:blip r:embed="rId2"/>
          <a:stretch>
            <a:fillRect/>
          </a:stretch>
        </p:blipFill>
        <p:spPr>
          <a:xfrm>
            <a:off x="5072063" y="2042319"/>
            <a:ext cx="2047875" cy="2962275"/>
          </a:xfrm>
          <a:noFill/>
        </p:spPr>
      </p:pic>
      <p:grpSp>
        <p:nvGrpSpPr>
          <p:cNvPr id="2" name="Group 3"/>
          <p:cNvGrpSpPr>
            <a:grpSpLocks/>
          </p:cNvGrpSpPr>
          <p:nvPr/>
        </p:nvGrpSpPr>
        <p:grpSpPr bwMode="auto">
          <a:xfrm>
            <a:off x="3019426" y="1493839"/>
            <a:ext cx="6399213" cy="4351337"/>
            <a:chOff x="942" y="941"/>
            <a:chExt cx="4031" cy="2741"/>
          </a:xfrm>
        </p:grpSpPr>
        <p:sp>
          <p:nvSpPr>
            <p:cNvPr id="42009" name="Line 4"/>
            <p:cNvSpPr>
              <a:spLocks noChangeShapeType="1"/>
            </p:cNvSpPr>
            <p:nvPr/>
          </p:nvSpPr>
          <p:spPr bwMode="auto">
            <a:xfrm flipV="1">
              <a:off x="3095" y="1175"/>
              <a:ext cx="1491" cy="1045"/>
            </a:xfrm>
            <a:prstGeom prst="line">
              <a:avLst/>
            </a:prstGeom>
            <a:noFill/>
            <a:ln w="101600" cap="rnd">
              <a:solidFill>
                <a:srgbClr val="6CD369">
                  <a:alpha val="50195"/>
                </a:srgbClr>
              </a:solidFill>
              <a:prstDash val="sysDot"/>
              <a:round/>
              <a:headEnd/>
              <a:tailEnd/>
            </a:ln>
          </p:spPr>
          <p:txBody>
            <a:bodyPr/>
            <a:lstStyle/>
            <a:p>
              <a:endParaRPr lang="zh-CN" altLang="en-US"/>
            </a:p>
          </p:txBody>
        </p:sp>
        <p:sp>
          <p:nvSpPr>
            <p:cNvPr id="42010" name="Line 5"/>
            <p:cNvSpPr>
              <a:spLocks noChangeShapeType="1"/>
            </p:cNvSpPr>
            <p:nvPr/>
          </p:nvSpPr>
          <p:spPr bwMode="auto">
            <a:xfrm flipV="1">
              <a:off x="3191" y="2070"/>
              <a:ext cx="1782" cy="246"/>
            </a:xfrm>
            <a:prstGeom prst="line">
              <a:avLst/>
            </a:prstGeom>
            <a:noFill/>
            <a:ln w="101600" cap="rnd">
              <a:solidFill>
                <a:srgbClr val="6CD369">
                  <a:alpha val="50195"/>
                </a:srgbClr>
              </a:solidFill>
              <a:prstDash val="sysDot"/>
              <a:round/>
              <a:headEnd/>
              <a:tailEnd/>
            </a:ln>
          </p:spPr>
          <p:txBody>
            <a:bodyPr/>
            <a:lstStyle/>
            <a:p>
              <a:endParaRPr lang="zh-CN" altLang="en-US"/>
            </a:p>
          </p:txBody>
        </p:sp>
        <p:sp>
          <p:nvSpPr>
            <p:cNvPr id="42011" name="Line 6"/>
            <p:cNvSpPr>
              <a:spLocks noChangeShapeType="1"/>
            </p:cNvSpPr>
            <p:nvPr/>
          </p:nvSpPr>
          <p:spPr bwMode="auto">
            <a:xfrm flipV="1">
              <a:off x="3191" y="941"/>
              <a:ext cx="70" cy="1375"/>
            </a:xfrm>
            <a:prstGeom prst="line">
              <a:avLst/>
            </a:prstGeom>
            <a:noFill/>
            <a:ln w="101600" cap="rnd">
              <a:solidFill>
                <a:srgbClr val="6CD369">
                  <a:alpha val="50195"/>
                </a:srgbClr>
              </a:solidFill>
              <a:prstDash val="sysDot"/>
              <a:round/>
              <a:headEnd/>
              <a:tailEnd/>
            </a:ln>
          </p:spPr>
          <p:txBody>
            <a:bodyPr/>
            <a:lstStyle/>
            <a:p>
              <a:endParaRPr lang="zh-CN" altLang="en-US"/>
            </a:p>
          </p:txBody>
        </p:sp>
        <p:sp>
          <p:nvSpPr>
            <p:cNvPr id="42012" name="Line 7"/>
            <p:cNvSpPr>
              <a:spLocks noChangeShapeType="1"/>
            </p:cNvSpPr>
            <p:nvPr/>
          </p:nvSpPr>
          <p:spPr bwMode="auto">
            <a:xfrm flipH="1" flipV="1">
              <a:off x="2201" y="1072"/>
              <a:ext cx="990" cy="1244"/>
            </a:xfrm>
            <a:prstGeom prst="line">
              <a:avLst/>
            </a:prstGeom>
            <a:noFill/>
            <a:ln w="101600" cap="rnd">
              <a:solidFill>
                <a:srgbClr val="6CD369">
                  <a:alpha val="50195"/>
                </a:srgbClr>
              </a:solidFill>
              <a:prstDash val="sysDot"/>
              <a:round/>
              <a:headEnd/>
              <a:tailEnd/>
            </a:ln>
          </p:spPr>
          <p:txBody>
            <a:bodyPr/>
            <a:lstStyle/>
            <a:p>
              <a:endParaRPr lang="zh-CN" altLang="en-US"/>
            </a:p>
          </p:txBody>
        </p:sp>
        <p:sp>
          <p:nvSpPr>
            <p:cNvPr id="42013" name="Line 8"/>
            <p:cNvSpPr>
              <a:spLocks noChangeShapeType="1"/>
            </p:cNvSpPr>
            <p:nvPr/>
          </p:nvSpPr>
          <p:spPr bwMode="auto">
            <a:xfrm flipH="1" flipV="1">
              <a:off x="1196" y="1685"/>
              <a:ext cx="1995" cy="631"/>
            </a:xfrm>
            <a:prstGeom prst="line">
              <a:avLst/>
            </a:prstGeom>
            <a:noFill/>
            <a:ln w="101600" cap="rnd">
              <a:solidFill>
                <a:srgbClr val="6CD369">
                  <a:alpha val="50195"/>
                </a:srgbClr>
              </a:solidFill>
              <a:prstDash val="sysDot"/>
              <a:round/>
              <a:headEnd/>
              <a:tailEnd/>
            </a:ln>
          </p:spPr>
          <p:txBody>
            <a:bodyPr/>
            <a:lstStyle/>
            <a:p>
              <a:endParaRPr lang="zh-CN" altLang="en-US"/>
            </a:p>
          </p:txBody>
        </p:sp>
        <p:sp>
          <p:nvSpPr>
            <p:cNvPr id="42014" name="Line 9"/>
            <p:cNvSpPr>
              <a:spLocks noChangeShapeType="1"/>
            </p:cNvSpPr>
            <p:nvPr/>
          </p:nvSpPr>
          <p:spPr bwMode="auto">
            <a:xfrm flipH="1">
              <a:off x="942" y="2316"/>
              <a:ext cx="2249" cy="1067"/>
            </a:xfrm>
            <a:prstGeom prst="line">
              <a:avLst/>
            </a:prstGeom>
            <a:noFill/>
            <a:ln w="101600" cap="rnd">
              <a:solidFill>
                <a:srgbClr val="6CD369">
                  <a:alpha val="50195"/>
                </a:srgbClr>
              </a:solidFill>
              <a:prstDash val="sysDot"/>
              <a:round/>
              <a:headEnd/>
              <a:tailEnd/>
            </a:ln>
          </p:spPr>
          <p:txBody>
            <a:bodyPr/>
            <a:lstStyle/>
            <a:p>
              <a:endParaRPr lang="zh-CN" altLang="en-US"/>
            </a:p>
          </p:txBody>
        </p:sp>
        <p:sp>
          <p:nvSpPr>
            <p:cNvPr id="42015" name="Line 10"/>
            <p:cNvSpPr>
              <a:spLocks noChangeShapeType="1"/>
            </p:cNvSpPr>
            <p:nvPr/>
          </p:nvSpPr>
          <p:spPr bwMode="auto">
            <a:xfrm flipH="1">
              <a:off x="2723" y="2316"/>
              <a:ext cx="468" cy="1366"/>
            </a:xfrm>
            <a:prstGeom prst="line">
              <a:avLst/>
            </a:prstGeom>
            <a:noFill/>
            <a:ln w="101600" cap="rnd">
              <a:solidFill>
                <a:srgbClr val="6CD369">
                  <a:alpha val="50195"/>
                </a:srgbClr>
              </a:solidFill>
              <a:prstDash val="sysDot"/>
              <a:round/>
              <a:headEnd/>
              <a:tailEnd/>
            </a:ln>
          </p:spPr>
          <p:txBody>
            <a:bodyPr/>
            <a:lstStyle/>
            <a:p>
              <a:endParaRPr lang="zh-CN" altLang="en-US"/>
            </a:p>
          </p:txBody>
        </p:sp>
        <p:sp>
          <p:nvSpPr>
            <p:cNvPr id="42016" name="Line 11"/>
            <p:cNvSpPr>
              <a:spLocks noChangeShapeType="1"/>
            </p:cNvSpPr>
            <p:nvPr/>
          </p:nvSpPr>
          <p:spPr bwMode="auto">
            <a:xfrm>
              <a:off x="3191" y="2316"/>
              <a:ext cx="477" cy="1174"/>
            </a:xfrm>
            <a:prstGeom prst="line">
              <a:avLst/>
            </a:prstGeom>
            <a:noFill/>
            <a:ln w="101600" cap="rnd">
              <a:solidFill>
                <a:srgbClr val="6CD369">
                  <a:alpha val="50195"/>
                </a:srgbClr>
              </a:solidFill>
              <a:prstDash val="sysDot"/>
              <a:round/>
              <a:headEnd/>
              <a:tailEnd/>
            </a:ln>
          </p:spPr>
          <p:txBody>
            <a:bodyPr/>
            <a:lstStyle/>
            <a:p>
              <a:endParaRPr lang="zh-CN" altLang="en-US"/>
            </a:p>
          </p:txBody>
        </p:sp>
        <p:sp>
          <p:nvSpPr>
            <p:cNvPr id="42017" name="Line 12"/>
            <p:cNvSpPr>
              <a:spLocks noChangeShapeType="1"/>
            </p:cNvSpPr>
            <p:nvPr/>
          </p:nvSpPr>
          <p:spPr bwMode="auto">
            <a:xfrm>
              <a:off x="3191" y="2316"/>
              <a:ext cx="1429" cy="867"/>
            </a:xfrm>
            <a:prstGeom prst="line">
              <a:avLst/>
            </a:prstGeom>
            <a:noFill/>
            <a:ln w="101600" cap="rnd">
              <a:solidFill>
                <a:srgbClr val="6CD369">
                  <a:alpha val="50195"/>
                </a:srgbClr>
              </a:solidFill>
              <a:prstDash val="sysDot"/>
              <a:round/>
              <a:headEnd/>
              <a:tailEnd/>
            </a:ln>
          </p:spPr>
          <p:txBody>
            <a:bodyPr/>
            <a:lstStyle/>
            <a:p>
              <a:endParaRPr lang="zh-CN" altLang="en-US"/>
            </a:p>
          </p:txBody>
        </p:sp>
      </p:grpSp>
      <p:pic>
        <p:nvPicPr>
          <p:cNvPr id="44045" name="Picture 13" descr="gr_kr150"/>
          <p:cNvPicPr>
            <a:picLocks noChangeAspect="1" noChangeArrowheads="1"/>
          </p:cNvPicPr>
          <p:nvPr/>
        </p:nvPicPr>
        <p:blipFill>
          <a:blip r:embed="rId3"/>
          <a:srcRect/>
          <a:stretch>
            <a:fillRect/>
          </a:stretch>
        </p:blipFill>
        <p:spPr bwMode="auto">
          <a:xfrm>
            <a:off x="7123113" y="5408613"/>
            <a:ext cx="993775" cy="1273175"/>
          </a:xfrm>
          <a:prstGeom prst="rect">
            <a:avLst/>
          </a:prstGeom>
          <a:noFill/>
          <a:ln w="9525">
            <a:noFill/>
            <a:miter lim="800000"/>
            <a:headEnd/>
            <a:tailEnd/>
          </a:ln>
        </p:spPr>
      </p:pic>
      <p:pic>
        <p:nvPicPr>
          <p:cNvPr id="44046" name="Picture 14" descr="tv"/>
          <p:cNvPicPr>
            <a:picLocks noChangeAspect="1" noChangeArrowheads="1"/>
          </p:cNvPicPr>
          <p:nvPr/>
        </p:nvPicPr>
        <p:blipFill>
          <a:blip r:embed="rId4"/>
          <a:srcRect/>
          <a:stretch>
            <a:fillRect/>
          </a:stretch>
        </p:blipFill>
        <p:spPr bwMode="auto">
          <a:xfrm>
            <a:off x="2428875" y="2141539"/>
            <a:ext cx="1703388" cy="1366837"/>
          </a:xfrm>
          <a:prstGeom prst="rect">
            <a:avLst/>
          </a:prstGeom>
          <a:noFill/>
          <a:ln w="9525">
            <a:noFill/>
            <a:miter lim="800000"/>
            <a:headEnd/>
            <a:tailEnd/>
          </a:ln>
        </p:spPr>
      </p:pic>
      <p:pic>
        <p:nvPicPr>
          <p:cNvPr id="44047" name="Picture 15" descr="STB Front"/>
          <p:cNvPicPr>
            <a:picLocks noChangeAspect="1" noChangeArrowheads="1"/>
          </p:cNvPicPr>
          <p:nvPr/>
        </p:nvPicPr>
        <p:blipFill>
          <a:blip r:embed="rId5"/>
          <a:srcRect/>
          <a:stretch>
            <a:fillRect/>
          </a:stretch>
        </p:blipFill>
        <p:spPr bwMode="auto">
          <a:xfrm>
            <a:off x="2428875" y="1751013"/>
            <a:ext cx="1676400" cy="309562"/>
          </a:xfrm>
          <a:prstGeom prst="rect">
            <a:avLst/>
          </a:prstGeom>
          <a:noFill/>
          <a:ln w="9525">
            <a:noFill/>
            <a:miter lim="800000"/>
            <a:headEnd/>
            <a:tailEnd/>
          </a:ln>
        </p:spPr>
      </p:pic>
      <p:pic>
        <p:nvPicPr>
          <p:cNvPr id="44048" name="Picture 16" descr="STB Front"/>
          <p:cNvPicPr>
            <a:picLocks noChangeAspect="1" noChangeArrowheads="1"/>
          </p:cNvPicPr>
          <p:nvPr/>
        </p:nvPicPr>
        <p:blipFill>
          <a:blip r:embed="rId6"/>
          <a:srcRect/>
          <a:stretch>
            <a:fillRect/>
          </a:stretch>
        </p:blipFill>
        <p:spPr bwMode="auto">
          <a:xfrm>
            <a:off x="8089900" y="1741489"/>
            <a:ext cx="2209800" cy="407987"/>
          </a:xfrm>
          <a:prstGeom prst="rect">
            <a:avLst/>
          </a:prstGeom>
          <a:noFill/>
          <a:ln w="9525">
            <a:noFill/>
            <a:miter lim="800000"/>
            <a:headEnd/>
            <a:tailEnd/>
          </a:ln>
        </p:spPr>
      </p:pic>
      <p:pic>
        <p:nvPicPr>
          <p:cNvPr id="44049" name="Picture 17" descr="png6"/>
          <p:cNvPicPr>
            <a:picLocks noChangeAspect="1" noChangeArrowheads="1"/>
          </p:cNvPicPr>
          <p:nvPr/>
        </p:nvPicPr>
        <p:blipFill>
          <a:blip r:embed="rId7"/>
          <a:srcRect/>
          <a:stretch>
            <a:fillRect/>
          </a:stretch>
        </p:blipFill>
        <p:spPr bwMode="auto">
          <a:xfrm>
            <a:off x="7939088" y="2184401"/>
            <a:ext cx="2476500" cy="1819275"/>
          </a:xfrm>
          <a:prstGeom prst="rect">
            <a:avLst/>
          </a:prstGeom>
          <a:noFill/>
          <a:ln w="9525">
            <a:noFill/>
            <a:miter lim="800000"/>
            <a:headEnd/>
            <a:tailEnd/>
          </a:ln>
        </p:spPr>
      </p:pic>
      <p:pic>
        <p:nvPicPr>
          <p:cNvPr id="44050" name="Picture 18" descr="png1"/>
          <p:cNvPicPr>
            <a:picLocks noChangeAspect="1" noChangeArrowheads="1"/>
          </p:cNvPicPr>
          <p:nvPr/>
        </p:nvPicPr>
        <p:blipFill>
          <a:blip r:embed="rId8"/>
          <a:srcRect/>
          <a:stretch>
            <a:fillRect/>
          </a:stretch>
        </p:blipFill>
        <p:spPr bwMode="auto">
          <a:xfrm>
            <a:off x="1952625" y="3857626"/>
            <a:ext cx="2528888" cy="2557463"/>
          </a:xfrm>
          <a:prstGeom prst="rect">
            <a:avLst/>
          </a:prstGeom>
          <a:noFill/>
          <a:ln w="9525">
            <a:noFill/>
            <a:miter lim="800000"/>
            <a:headEnd/>
            <a:tailEnd/>
          </a:ln>
        </p:spPr>
      </p:pic>
      <p:pic>
        <p:nvPicPr>
          <p:cNvPr id="44051" name="Picture 19" descr="png2"/>
          <p:cNvPicPr>
            <a:picLocks noChangeAspect="1" noChangeArrowheads="1"/>
          </p:cNvPicPr>
          <p:nvPr/>
        </p:nvPicPr>
        <p:blipFill>
          <a:blip r:embed="rId9"/>
          <a:srcRect/>
          <a:stretch>
            <a:fillRect/>
          </a:stretch>
        </p:blipFill>
        <p:spPr bwMode="auto">
          <a:xfrm>
            <a:off x="4125914" y="798514"/>
            <a:ext cx="1876425" cy="1990725"/>
          </a:xfrm>
          <a:prstGeom prst="rect">
            <a:avLst/>
          </a:prstGeom>
          <a:noFill/>
          <a:ln w="9525">
            <a:noFill/>
            <a:miter lim="800000"/>
            <a:headEnd/>
            <a:tailEnd/>
          </a:ln>
        </p:spPr>
      </p:pic>
      <p:pic>
        <p:nvPicPr>
          <p:cNvPr id="44052" name="Picture 20" descr="png3"/>
          <p:cNvPicPr>
            <a:picLocks noChangeAspect="1" noChangeArrowheads="1"/>
          </p:cNvPicPr>
          <p:nvPr/>
        </p:nvPicPr>
        <p:blipFill>
          <a:blip r:embed="rId10"/>
          <a:srcRect/>
          <a:stretch>
            <a:fillRect/>
          </a:stretch>
        </p:blipFill>
        <p:spPr bwMode="auto">
          <a:xfrm>
            <a:off x="5665789" y="800101"/>
            <a:ext cx="2238375" cy="1590675"/>
          </a:xfrm>
          <a:prstGeom prst="rect">
            <a:avLst/>
          </a:prstGeom>
          <a:noFill/>
          <a:ln w="9525">
            <a:noFill/>
            <a:miter lim="800000"/>
            <a:headEnd/>
            <a:tailEnd/>
          </a:ln>
        </p:spPr>
      </p:pic>
      <p:pic>
        <p:nvPicPr>
          <p:cNvPr id="44053" name="Picture 21" descr="png5"/>
          <p:cNvPicPr>
            <a:picLocks noChangeAspect="1" noChangeArrowheads="1"/>
          </p:cNvPicPr>
          <p:nvPr/>
        </p:nvPicPr>
        <p:blipFill>
          <a:blip r:embed="rId11"/>
          <a:srcRect/>
          <a:stretch>
            <a:fillRect/>
          </a:stretch>
        </p:blipFill>
        <p:spPr bwMode="auto">
          <a:xfrm>
            <a:off x="4081463" y="5016500"/>
            <a:ext cx="3009900" cy="1714500"/>
          </a:xfrm>
          <a:prstGeom prst="rect">
            <a:avLst/>
          </a:prstGeom>
          <a:noFill/>
          <a:ln w="9525">
            <a:noFill/>
            <a:miter lim="800000"/>
            <a:headEnd/>
            <a:tailEnd/>
          </a:ln>
        </p:spPr>
      </p:pic>
      <p:sp>
        <p:nvSpPr>
          <p:cNvPr id="44054" name="Text Box 22"/>
          <p:cNvSpPr txBox="1">
            <a:spLocks noChangeArrowheads="1"/>
          </p:cNvSpPr>
          <p:nvPr/>
        </p:nvSpPr>
        <p:spPr bwMode="auto">
          <a:xfrm>
            <a:off x="6148388" y="708026"/>
            <a:ext cx="1492250" cy="366713"/>
          </a:xfrm>
          <a:prstGeom prst="rect">
            <a:avLst/>
          </a:prstGeom>
          <a:noFill/>
          <a:ln w="12700" algn="ctr">
            <a:noFill/>
            <a:miter lim="800000"/>
            <a:headEnd type="none" w="sm" len="sm"/>
            <a:tailEnd type="none" w="sm" len="sm"/>
          </a:ln>
          <a:effectLst/>
        </p:spPr>
        <p:txBody>
          <a:bodyPr wrap="none">
            <a:spAutoFit/>
          </a:bodyPr>
          <a:lstStyle/>
          <a:p>
            <a:pPr algn="l">
              <a:defRPr/>
            </a:pPr>
            <a:r>
              <a:rPr lang="en-US" altLang="zh-CN" b="1">
                <a:solidFill>
                  <a:schemeClr val="tx2"/>
                </a:solidFill>
                <a:effectLst>
                  <a:outerShdw blurRad="38100" dist="38100" dir="2700000" algn="tl">
                    <a:srgbClr val="C0C0C0"/>
                  </a:outerShdw>
                </a:effectLst>
                <a:latin typeface="Arial"/>
              </a:rPr>
              <a:t>Thin Clients</a:t>
            </a:r>
          </a:p>
        </p:txBody>
      </p:sp>
      <p:sp>
        <p:nvSpPr>
          <p:cNvPr id="44055" name="Text Box 23"/>
          <p:cNvSpPr txBox="1">
            <a:spLocks noChangeArrowheads="1"/>
          </p:cNvSpPr>
          <p:nvPr/>
        </p:nvSpPr>
        <p:spPr bwMode="auto">
          <a:xfrm>
            <a:off x="8162925" y="2357438"/>
            <a:ext cx="2012950" cy="366712"/>
          </a:xfrm>
          <a:prstGeom prst="rect">
            <a:avLst/>
          </a:prstGeom>
          <a:noFill/>
          <a:ln w="12700" algn="ctr">
            <a:noFill/>
            <a:miter lim="800000"/>
            <a:headEnd type="none" w="sm" len="sm"/>
            <a:tailEnd type="none" w="sm" len="sm"/>
          </a:ln>
          <a:effectLst/>
        </p:spPr>
        <p:txBody>
          <a:bodyPr wrap="none">
            <a:spAutoFit/>
          </a:bodyPr>
          <a:lstStyle/>
          <a:p>
            <a:pPr algn="l">
              <a:defRPr/>
            </a:pPr>
            <a:r>
              <a:rPr lang="en-US" altLang="zh-CN" b="1">
                <a:solidFill>
                  <a:schemeClr val="tx2"/>
                </a:solidFill>
                <a:effectLst>
                  <a:outerShdw blurRad="38100" dist="38100" dir="2700000" algn="tl">
                    <a:srgbClr val="C0C0C0"/>
                  </a:outerShdw>
                </a:effectLst>
                <a:latin typeface="Arial"/>
              </a:rPr>
              <a:t>Network Devices</a:t>
            </a:r>
          </a:p>
        </p:txBody>
      </p:sp>
      <p:sp>
        <p:nvSpPr>
          <p:cNvPr id="44056" name="Text Box 24"/>
          <p:cNvSpPr txBox="1">
            <a:spLocks noChangeArrowheads="1"/>
          </p:cNvSpPr>
          <p:nvPr/>
        </p:nvSpPr>
        <p:spPr bwMode="auto">
          <a:xfrm>
            <a:off x="4105276" y="4687888"/>
            <a:ext cx="2511425" cy="641350"/>
          </a:xfrm>
          <a:prstGeom prst="rect">
            <a:avLst/>
          </a:prstGeom>
          <a:noFill/>
          <a:ln w="12700" algn="ctr">
            <a:noFill/>
            <a:miter lim="800000"/>
            <a:headEnd type="none" w="sm" len="sm"/>
            <a:tailEnd type="none" w="sm" len="sm"/>
          </a:ln>
          <a:effectLst/>
        </p:spPr>
        <p:txBody>
          <a:bodyPr>
            <a:spAutoFit/>
          </a:bodyPr>
          <a:lstStyle/>
          <a:p>
            <a:pPr>
              <a:defRPr/>
            </a:pPr>
            <a:r>
              <a:rPr lang="en-US" altLang="zh-CN" b="1">
                <a:solidFill>
                  <a:schemeClr val="tx2"/>
                </a:solidFill>
                <a:effectLst>
                  <a:outerShdw blurRad="38100" dist="38100" dir="2700000" algn="tl">
                    <a:srgbClr val="C0C0C0"/>
                  </a:outerShdw>
                </a:effectLst>
                <a:latin typeface="Arial"/>
              </a:rPr>
              <a:t>Office </a:t>
            </a:r>
            <a:br>
              <a:rPr lang="en-US" altLang="zh-CN" b="1">
                <a:solidFill>
                  <a:schemeClr val="tx2"/>
                </a:solidFill>
                <a:effectLst>
                  <a:outerShdw blurRad="38100" dist="38100" dir="2700000" algn="tl">
                    <a:srgbClr val="C0C0C0"/>
                  </a:outerShdw>
                </a:effectLst>
              </a:rPr>
            </a:br>
            <a:r>
              <a:rPr lang="en-US" altLang="zh-CN" b="1">
                <a:solidFill>
                  <a:schemeClr val="tx2"/>
                </a:solidFill>
                <a:effectLst>
                  <a:outerShdw blurRad="38100" dist="38100" dir="2700000" algn="tl">
                    <a:srgbClr val="C0C0C0"/>
                  </a:outerShdw>
                </a:effectLst>
                <a:latin typeface="Arial"/>
              </a:rPr>
              <a:t>Automation</a:t>
            </a:r>
          </a:p>
        </p:txBody>
      </p:sp>
      <p:sp>
        <p:nvSpPr>
          <p:cNvPr id="44057" name="Text Box 25"/>
          <p:cNvSpPr txBox="1">
            <a:spLocks noChangeArrowheads="1"/>
          </p:cNvSpPr>
          <p:nvPr/>
        </p:nvSpPr>
        <p:spPr bwMode="auto">
          <a:xfrm>
            <a:off x="2524125" y="3719513"/>
            <a:ext cx="1365250" cy="366712"/>
          </a:xfrm>
          <a:prstGeom prst="rect">
            <a:avLst/>
          </a:prstGeom>
          <a:noFill/>
          <a:ln w="12700" algn="ctr">
            <a:noFill/>
            <a:miter lim="800000"/>
            <a:headEnd type="none" w="sm" len="sm"/>
            <a:tailEnd type="none" w="sm" len="sm"/>
          </a:ln>
          <a:effectLst/>
        </p:spPr>
        <p:txBody>
          <a:bodyPr wrap="none">
            <a:spAutoFit/>
          </a:bodyPr>
          <a:lstStyle/>
          <a:p>
            <a:pPr algn="l">
              <a:defRPr/>
            </a:pPr>
            <a:r>
              <a:rPr lang="en-US" altLang="zh-CN" b="1">
                <a:solidFill>
                  <a:schemeClr val="tx2"/>
                </a:solidFill>
                <a:effectLst>
                  <a:outerShdw blurRad="38100" dist="38100" dir="2700000" algn="tl">
                    <a:srgbClr val="C0C0C0"/>
                  </a:outerShdw>
                </a:effectLst>
                <a:latin typeface="Arial"/>
              </a:rPr>
              <a:t>Kiosk/ATM</a:t>
            </a:r>
          </a:p>
        </p:txBody>
      </p:sp>
      <p:sp>
        <p:nvSpPr>
          <p:cNvPr id="44058" name="Text Box 26"/>
          <p:cNvSpPr txBox="1">
            <a:spLocks noChangeArrowheads="1"/>
          </p:cNvSpPr>
          <p:nvPr/>
        </p:nvSpPr>
        <p:spPr bwMode="auto">
          <a:xfrm>
            <a:off x="7947025" y="3925888"/>
            <a:ext cx="1936750" cy="366712"/>
          </a:xfrm>
          <a:prstGeom prst="rect">
            <a:avLst/>
          </a:prstGeom>
          <a:noFill/>
          <a:ln w="12700" algn="ctr">
            <a:noFill/>
            <a:miter lim="800000"/>
            <a:headEnd type="none" w="sm" len="sm"/>
            <a:tailEnd type="none" w="sm" len="sm"/>
          </a:ln>
          <a:effectLst/>
        </p:spPr>
        <p:txBody>
          <a:bodyPr wrap="none">
            <a:spAutoFit/>
          </a:bodyPr>
          <a:lstStyle/>
          <a:p>
            <a:pPr algn="l">
              <a:defRPr/>
            </a:pPr>
            <a:r>
              <a:rPr lang="en-US" altLang="zh-CN" b="1">
                <a:solidFill>
                  <a:schemeClr val="tx2"/>
                </a:solidFill>
                <a:effectLst>
                  <a:outerShdw blurRad="38100" dist="38100" dir="2700000" algn="tl">
                    <a:srgbClr val="C0C0C0"/>
                  </a:outerShdw>
                </a:effectLst>
                <a:latin typeface="Arial"/>
              </a:rPr>
              <a:t>Game Platforms</a:t>
            </a:r>
          </a:p>
        </p:txBody>
      </p:sp>
      <p:sp>
        <p:nvSpPr>
          <p:cNvPr id="44059" name="Text Box 27"/>
          <p:cNvSpPr txBox="1">
            <a:spLocks noChangeArrowheads="1"/>
          </p:cNvSpPr>
          <p:nvPr/>
        </p:nvSpPr>
        <p:spPr bwMode="auto">
          <a:xfrm>
            <a:off x="6957220" y="4930775"/>
            <a:ext cx="1454150" cy="641350"/>
          </a:xfrm>
          <a:prstGeom prst="rect">
            <a:avLst/>
          </a:prstGeom>
          <a:noFill/>
          <a:ln w="12700" algn="ctr">
            <a:noFill/>
            <a:miter lim="800000"/>
            <a:headEnd type="none" w="sm" len="sm"/>
            <a:tailEnd type="none" w="sm" len="sm"/>
          </a:ln>
          <a:effectLst/>
        </p:spPr>
        <p:txBody>
          <a:bodyPr wrap="none">
            <a:spAutoFit/>
          </a:bodyPr>
          <a:lstStyle/>
          <a:p>
            <a:pPr>
              <a:defRPr/>
            </a:pPr>
            <a:r>
              <a:rPr lang="en-US" altLang="zh-CN" b="1" dirty="0">
                <a:solidFill>
                  <a:schemeClr val="tx2"/>
                </a:solidFill>
                <a:effectLst>
                  <a:outerShdw blurRad="38100" dist="38100" dir="2700000" algn="tl">
                    <a:srgbClr val="C0C0C0"/>
                  </a:outerShdw>
                </a:effectLst>
                <a:latin typeface="Arial"/>
              </a:rPr>
              <a:t>Industrial</a:t>
            </a:r>
            <a:br>
              <a:rPr lang="en-US" altLang="zh-CN" b="1" dirty="0">
                <a:solidFill>
                  <a:schemeClr val="tx2"/>
                </a:solidFill>
                <a:effectLst>
                  <a:outerShdw blurRad="38100" dist="38100" dir="2700000" algn="tl">
                    <a:srgbClr val="C0C0C0"/>
                  </a:outerShdw>
                </a:effectLst>
              </a:rPr>
            </a:br>
            <a:r>
              <a:rPr lang="en-US" altLang="zh-CN" b="1" dirty="0">
                <a:solidFill>
                  <a:schemeClr val="tx2"/>
                </a:solidFill>
                <a:effectLst>
                  <a:outerShdw blurRad="38100" dist="38100" dir="2700000" algn="tl">
                    <a:srgbClr val="C0C0C0"/>
                  </a:outerShdw>
                </a:effectLst>
                <a:latin typeface="Arial"/>
              </a:rPr>
              <a:t>Automation</a:t>
            </a:r>
          </a:p>
        </p:txBody>
      </p:sp>
      <p:sp>
        <p:nvSpPr>
          <p:cNvPr id="42003" name="AutoShape 28"/>
          <p:cNvSpPr>
            <a:spLocks noChangeArrowheads="1"/>
          </p:cNvSpPr>
          <p:nvPr/>
        </p:nvSpPr>
        <p:spPr bwMode="auto">
          <a:xfrm flipH="1">
            <a:off x="9848850" y="4513263"/>
            <a:ext cx="254000" cy="138112"/>
          </a:xfrm>
          <a:prstGeom prst="rtTriangle">
            <a:avLst/>
          </a:prstGeom>
          <a:solidFill>
            <a:schemeClr val="bg1"/>
          </a:solidFill>
          <a:ln w="9525">
            <a:noFill/>
            <a:miter lim="800000"/>
            <a:headEnd/>
            <a:tailEnd/>
          </a:ln>
        </p:spPr>
        <p:txBody>
          <a:bodyPr wrap="none" anchor="ctr"/>
          <a:lstStyle/>
          <a:p>
            <a:endParaRPr lang="zh-CN" altLang="en-US"/>
          </a:p>
        </p:txBody>
      </p:sp>
      <p:sp>
        <p:nvSpPr>
          <p:cNvPr id="44061" name="Text Box 29"/>
          <p:cNvSpPr txBox="1">
            <a:spLocks noChangeArrowheads="1"/>
          </p:cNvSpPr>
          <p:nvPr/>
        </p:nvSpPr>
        <p:spPr bwMode="auto">
          <a:xfrm>
            <a:off x="4332288" y="698501"/>
            <a:ext cx="1352550" cy="366713"/>
          </a:xfrm>
          <a:prstGeom prst="rect">
            <a:avLst/>
          </a:prstGeom>
          <a:noFill/>
          <a:ln w="12700" algn="ctr">
            <a:noFill/>
            <a:miter lim="800000"/>
            <a:headEnd type="none" w="sm" len="sm"/>
            <a:tailEnd type="none" w="sm" len="sm"/>
          </a:ln>
          <a:effectLst/>
        </p:spPr>
        <p:txBody>
          <a:bodyPr wrap="none">
            <a:spAutoFit/>
          </a:bodyPr>
          <a:lstStyle/>
          <a:p>
            <a:pPr algn="l">
              <a:defRPr/>
            </a:pPr>
            <a:r>
              <a:rPr lang="en-US" altLang="zh-CN" b="1">
                <a:solidFill>
                  <a:schemeClr val="tx2"/>
                </a:solidFill>
                <a:effectLst>
                  <a:outerShdw blurRad="38100" dist="38100" dir="2700000" algn="tl">
                    <a:srgbClr val="C0C0C0"/>
                  </a:outerShdw>
                </a:effectLst>
                <a:latin typeface="Arial"/>
              </a:rPr>
              <a:t>Retail POS</a:t>
            </a:r>
          </a:p>
        </p:txBody>
      </p:sp>
      <p:sp>
        <p:nvSpPr>
          <p:cNvPr id="44062" name="Text Box 30"/>
          <p:cNvSpPr txBox="1">
            <a:spLocks noChangeArrowheads="1"/>
          </p:cNvSpPr>
          <p:nvPr/>
        </p:nvSpPr>
        <p:spPr bwMode="auto">
          <a:xfrm>
            <a:off x="2403475" y="1377951"/>
            <a:ext cx="1543050" cy="366713"/>
          </a:xfrm>
          <a:prstGeom prst="rect">
            <a:avLst/>
          </a:prstGeom>
          <a:noFill/>
          <a:ln w="12700">
            <a:noFill/>
            <a:miter lim="800000"/>
            <a:headEnd type="none" w="sm" len="sm"/>
            <a:tailEnd type="none" w="sm" len="sm"/>
          </a:ln>
          <a:effectLst/>
        </p:spPr>
        <p:txBody>
          <a:bodyPr wrap="none">
            <a:spAutoFit/>
          </a:bodyPr>
          <a:lstStyle/>
          <a:p>
            <a:pPr algn="l">
              <a:defRPr/>
            </a:pPr>
            <a:r>
              <a:rPr lang="en-US" altLang="zh-CN" b="1">
                <a:solidFill>
                  <a:schemeClr val="tx2"/>
                </a:solidFill>
                <a:effectLst>
                  <a:outerShdw blurRad="38100" dist="38100" dir="2700000" algn="tl">
                    <a:srgbClr val="C0C0C0"/>
                  </a:outerShdw>
                </a:effectLst>
                <a:latin typeface="Arial"/>
              </a:rPr>
              <a:t>Set-Top-Box</a:t>
            </a:r>
          </a:p>
        </p:txBody>
      </p:sp>
      <p:sp>
        <p:nvSpPr>
          <p:cNvPr id="44063" name="Text Box 31"/>
          <p:cNvSpPr txBox="1">
            <a:spLocks noChangeArrowheads="1"/>
          </p:cNvSpPr>
          <p:nvPr/>
        </p:nvSpPr>
        <p:spPr bwMode="auto">
          <a:xfrm>
            <a:off x="7908925" y="1355726"/>
            <a:ext cx="2482850" cy="366713"/>
          </a:xfrm>
          <a:prstGeom prst="rect">
            <a:avLst/>
          </a:prstGeom>
          <a:noFill/>
          <a:ln w="12700" algn="ctr">
            <a:noFill/>
            <a:miter lim="800000"/>
            <a:headEnd type="none" w="sm" len="sm"/>
            <a:tailEnd type="none" w="sm" len="sm"/>
          </a:ln>
          <a:effectLst/>
        </p:spPr>
        <p:txBody>
          <a:bodyPr wrap="none">
            <a:spAutoFit/>
          </a:bodyPr>
          <a:lstStyle/>
          <a:p>
            <a:pPr algn="l">
              <a:defRPr/>
            </a:pPr>
            <a:r>
              <a:rPr lang="en-US" altLang="zh-CN" b="1">
                <a:solidFill>
                  <a:schemeClr val="tx2"/>
                </a:solidFill>
                <a:effectLst>
                  <a:outerShdw blurRad="38100" dist="38100" dir="2700000" algn="tl">
                    <a:srgbClr val="C0C0C0"/>
                  </a:outerShdw>
                </a:effectLst>
                <a:latin typeface="Arial"/>
              </a:rPr>
              <a:t>Gateway/Media Store</a:t>
            </a:r>
          </a:p>
        </p:txBody>
      </p:sp>
      <p:sp>
        <p:nvSpPr>
          <p:cNvPr id="42007" name="Rectangle 32"/>
          <p:cNvSpPr>
            <a:spLocks noChangeArrowheads="1"/>
          </p:cNvSpPr>
          <p:nvPr/>
        </p:nvSpPr>
        <p:spPr bwMode="auto">
          <a:xfrm>
            <a:off x="4876800" y="3200400"/>
            <a:ext cx="2743200" cy="762000"/>
          </a:xfrm>
          <a:prstGeom prst="rect">
            <a:avLst/>
          </a:prstGeom>
          <a:solidFill>
            <a:srgbClr val="FF0000"/>
          </a:solidFill>
          <a:ln w="9525">
            <a:solidFill>
              <a:schemeClr val="tx1"/>
            </a:solidFill>
            <a:miter lim="800000"/>
            <a:headEnd/>
            <a:tailEnd/>
          </a:ln>
        </p:spPr>
        <p:txBody>
          <a:bodyPr wrap="none" anchor="ctr"/>
          <a:lstStyle/>
          <a:p>
            <a:pPr eaLnBrk="0" hangingPunct="0"/>
            <a:r>
              <a:rPr lang="en-US" altLang="zh-TW" sz="2000">
                <a:latin typeface="Arial" pitchFamily="34"/>
              </a:rPr>
              <a:t>Intel® Architecture</a:t>
            </a:r>
          </a:p>
          <a:p>
            <a:pPr eaLnBrk="0" hangingPunct="0"/>
            <a:r>
              <a:rPr lang="en-US" altLang="zh-TW" sz="2000">
                <a:latin typeface="Arial" pitchFamily="34"/>
              </a:rPr>
              <a:t>Intel® XScale™</a:t>
            </a:r>
            <a:endParaRPr lang="en-US" altLang="zh-CN" sz="2000">
              <a:latin typeface="Helvetica" pitchFamily="34"/>
            </a:endParaRPr>
          </a:p>
        </p:txBody>
      </p:sp>
    </p:spTree>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nodeType="afterEffect">
                                  <p:stCondLst>
                                    <p:cond delay="0"/>
                                  </p:stCondLst>
                                  <p:childTnLst>
                                    <p:set>
                                      <p:cBhvr>
                                        <p:cTn id="9" dur="1" fill="hold">
                                          <p:stCondLst>
                                            <p:cond delay="499"/>
                                          </p:stCondLst>
                                        </p:cTn>
                                        <p:tgtEl>
                                          <p:spTgt spid="44047"/>
                                        </p:tgtEl>
                                        <p:attrNameLst>
                                          <p:attrName>style.visibility</p:attrName>
                                        </p:attrNameLst>
                                      </p:cBhvr>
                                      <p:to>
                                        <p:strVal val="visible"/>
                                      </p:to>
                                    </p:set>
                                  </p:childTnLst>
                                </p:cTn>
                              </p:par>
                            </p:childTnLst>
                          </p:cTn>
                        </p:par>
                        <p:par>
                          <p:cTn id="10" fill="hold">
                            <p:stCondLst>
                              <p:cond delay="1000"/>
                            </p:stCondLst>
                            <p:childTnLst>
                              <p:par>
                                <p:cTn id="11" presetID="1" presetClass="entr" presetSubtype="0" fill="hold" grpId="0" nodeType="afterEffect">
                                  <p:stCondLst>
                                    <p:cond delay="0"/>
                                  </p:stCondLst>
                                  <p:childTnLst>
                                    <p:set>
                                      <p:cBhvr>
                                        <p:cTn id="12" dur="1" fill="hold">
                                          <p:stCondLst>
                                            <p:cond delay="499"/>
                                          </p:stCondLst>
                                        </p:cTn>
                                        <p:tgtEl>
                                          <p:spTgt spid="44062"/>
                                        </p:tgtEl>
                                        <p:attrNameLst>
                                          <p:attrName>style.visibility</p:attrName>
                                        </p:attrNameLst>
                                      </p:cBhvr>
                                      <p:to>
                                        <p:strVal val="visible"/>
                                      </p:to>
                                    </p:set>
                                  </p:childTnLst>
                                </p:cTn>
                              </p:par>
                            </p:childTnLst>
                          </p:cTn>
                        </p:par>
                        <p:par>
                          <p:cTn id="13" fill="hold">
                            <p:stCondLst>
                              <p:cond delay="1500"/>
                            </p:stCondLst>
                            <p:childTnLst>
                              <p:par>
                                <p:cTn id="14" presetID="1" presetClass="entr" presetSubtype="0" fill="hold" grpId="0" nodeType="afterEffect">
                                  <p:stCondLst>
                                    <p:cond delay="0"/>
                                  </p:stCondLst>
                                  <p:childTnLst>
                                    <p:set>
                                      <p:cBhvr>
                                        <p:cTn id="15" dur="1" fill="hold">
                                          <p:stCondLst>
                                            <p:cond delay="499"/>
                                          </p:stCondLst>
                                        </p:cTn>
                                        <p:tgtEl>
                                          <p:spTgt spid="44061"/>
                                        </p:tgtEl>
                                        <p:attrNameLst>
                                          <p:attrName>style.visibility</p:attrName>
                                        </p:attrNameLst>
                                      </p:cBhvr>
                                      <p:to>
                                        <p:strVal val="visible"/>
                                      </p:to>
                                    </p:set>
                                  </p:childTnLst>
                                </p:cTn>
                              </p:par>
                            </p:childTnLst>
                          </p:cTn>
                        </p:par>
                        <p:par>
                          <p:cTn id="16" fill="hold">
                            <p:stCondLst>
                              <p:cond delay="2000"/>
                            </p:stCondLst>
                            <p:childTnLst>
                              <p:par>
                                <p:cTn id="17" presetID="1" presetClass="entr" presetSubtype="0" fill="hold" grpId="0" nodeType="afterEffect">
                                  <p:stCondLst>
                                    <p:cond delay="0"/>
                                  </p:stCondLst>
                                  <p:childTnLst>
                                    <p:set>
                                      <p:cBhvr>
                                        <p:cTn id="18" dur="1" fill="hold">
                                          <p:stCondLst>
                                            <p:cond delay="499"/>
                                          </p:stCondLst>
                                        </p:cTn>
                                        <p:tgtEl>
                                          <p:spTgt spid="44054"/>
                                        </p:tgtEl>
                                        <p:attrNameLst>
                                          <p:attrName>style.visibility</p:attrName>
                                        </p:attrNameLst>
                                      </p:cBhvr>
                                      <p:to>
                                        <p:strVal val="visible"/>
                                      </p:to>
                                    </p:set>
                                  </p:childTnLst>
                                </p:cTn>
                              </p:par>
                            </p:childTnLst>
                          </p:cTn>
                        </p:par>
                        <p:par>
                          <p:cTn id="19" fill="hold">
                            <p:stCondLst>
                              <p:cond delay="2500"/>
                            </p:stCondLst>
                            <p:childTnLst>
                              <p:par>
                                <p:cTn id="20" presetID="1" presetClass="entr" presetSubtype="0" fill="hold" grpId="0" nodeType="afterEffect">
                                  <p:stCondLst>
                                    <p:cond delay="0"/>
                                  </p:stCondLst>
                                  <p:childTnLst>
                                    <p:set>
                                      <p:cBhvr>
                                        <p:cTn id="21" dur="1" fill="hold">
                                          <p:stCondLst>
                                            <p:cond delay="499"/>
                                          </p:stCondLst>
                                        </p:cTn>
                                        <p:tgtEl>
                                          <p:spTgt spid="44063"/>
                                        </p:tgtEl>
                                        <p:attrNameLst>
                                          <p:attrName>style.visibility</p:attrName>
                                        </p:attrNameLst>
                                      </p:cBhvr>
                                      <p:to>
                                        <p:strVal val="visible"/>
                                      </p:to>
                                    </p:set>
                                  </p:childTnLst>
                                </p:cTn>
                              </p:par>
                            </p:childTnLst>
                          </p:cTn>
                        </p:par>
                        <p:par>
                          <p:cTn id="22" fill="hold">
                            <p:stCondLst>
                              <p:cond delay="3000"/>
                            </p:stCondLst>
                            <p:childTnLst>
                              <p:par>
                                <p:cTn id="23" presetID="1" presetClass="entr" presetSubtype="0" fill="hold" grpId="0" nodeType="afterEffect">
                                  <p:stCondLst>
                                    <p:cond delay="0"/>
                                  </p:stCondLst>
                                  <p:childTnLst>
                                    <p:set>
                                      <p:cBhvr>
                                        <p:cTn id="24" dur="1" fill="hold">
                                          <p:stCondLst>
                                            <p:cond delay="499"/>
                                          </p:stCondLst>
                                        </p:cTn>
                                        <p:tgtEl>
                                          <p:spTgt spid="44055"/>
                                        </p:tgtEl>
                                        <p:attrNameLst>
                                          <p:attrName>style.visibility</p:attrName>
                                        </p:attrNameLst>
                                      </p:cBhvr>
                                      <p:to>
                                        <p:strVal val="visible"/>
                                      </p:to>
                                    </p:set>
                                  </p:childTnLst>
                                </p:cTn>
                              </p:par>
                            </p:childTnLst>
                          </p:cTn>
                        </p:par>
                        <p:par>
                          <p:cTn id="25" fill="hold">
                            <p:stCondLst>
                              <p:cond delay="3500"/>
                            </p:stCondLst>
                            <p:childTnLst>
                              <p:par>
                                <p:cTn id="26" presetID="1" presetClass="entr" presetSubtype="0" fill="hold" grpId="0" nodeType="afterEffect">
                                  <p:stCondLst>
                                    <p:cond delay="0"/>
                                  </p:stCondLst>
                                  <p:childTnLst>
                                    <p:set>
                                      <p:cBhvr>
                                        <p:cTn id="27" dur="1" fill="hold">
                                          <p:stCondLst>
                                            <p:cond delay="499"/>
                                          </p:stCondLst>
                                        </p:cTn>
                                        <p:tgtEl>
                                          <p:spTgt spid="44058"/>
                                        </p:tgtEl>
                                        <p:attrNameLst>
                                          <p:attrName>style.visibility</p:attrName>
                                        </p:attrNameLst>
                                      </p:cBhvr>
                                      <p:to>
                                        <p:strVal val="visible"/>
                                      </p:to>
                                    </p:set>
                                  </p:childTnLst>
                                </p:cTn>
                              </p:par>
                            </p:childTnLst>
                          </p:cTn>
                        </p:par>
                        <p:par>
                          <p:cTn id="28" fill="hold">
                            <p:stCondLst>
                              <p:cond delay="4000"/>
                            </p:stCondLst>
                            <p:childTnLst>
                              <p:par>
                                <p:cTn id="29" presetID="1" presetClass="entr" presetSubtype="0" fill="hold" grpId="0" nodeType="afterEffect">
                                  <p:stCondLst>
                                    <p:cond delay="0"/>
                                  </p:stCondLst>
                                  <p:childTnLst>
                                    <p:set>
                                      <p:cBhvr>
                                        <p:cTn id="30" dur="1" fill="hold">
                                          <p:stCondLst>
                                            <p:cond delay="499"/>
                                          </p:stCondLst>
                                        </p:cTn>
                                        <p:tgtEl>
                                          <p:spTgt spid="44059"/>
                                        </p:tgtEl>
                                        <p:attrNameLst>
                                          <p:attrName>style.visibility</p:attrName>
                                        </p:attrNameLst>
                                      </p:cBhvr>
                                      <p:to>
                                        <p:strVal val="visible"/>
                                      </p:to>
                                    </p:set>
                                  </p:childTnLst>
                                </p:cTn>
                              </p:par>
                            </p:childTnLst>
                          </p:cTn>
                        </p:par>
                        <p:par>
                          <p:cTn id="31" fill="hold">
                            <p:stCondLst>
                              <p:cond delay="4500"/>
                            </p:stCondLst>
                            <p:childTnLst>
                              <p:par>
                                <p:cTn id="32" presetID="1" presetClass="entr" presetSubtype="0" fill="hold" grpId="0" nodeType="afterEffect">
                                  <p:stCondLst>
                                    <p:cond delay="0"/>
                                  </p:stCondLst>
                                  <p:childTnLst>
                                    <p:set>
                                      <p:cBhvr>
                                        <p:cTn id="33" dur="1" fill="hold">
                                          <p:stCondLst>
                                            <p:cond delay="499"/>
                                          </p:stCondLst>
                                        </p:cTn>
                                        <p:tgtEl>
                                          <p:spTgt spid="44056"/>
                                        </p:tgtEl>
                                        <p:attrNameLst>
                                          <p:attrName>style.visibility</p:attrName>
                                        </p:attrNameLst>
                                      </p:cBhvr>
                                      <p:to>
                                        <p:strVal val="visible"/>
                                      </p:to>
                                    </p:set>
                                  </p:childTnLst>
                                </p:cTn>
                              </p:par>
                            </p:childTnLst>
                          </p:cTn>
                        </p:par>
                        <p:par>
                          <p:cTn id="34" fill="hold">
                            <p:stCondLst>
                              <p:cond delay="5000"/>
                            </p:stCondLst>
                            <p:childTnLst>
                              <p:par>
                                <p:cTn id="35" presetID="1" presetClass="entr" presetSubtype="0" fill="hold" grpId="0" nodeType="afterEffect">
                                  <p:stCondLst>
                                    <p:cond delay="0"/>
                                  </p:stCondLst>
                                  <p:childTnLst>
                                    <p:set>
                                      <p:cBhvr>
                                        <p:cTn id="36" dur="1" fill="hold">
                                          <p:stCondLst>
                                            <p:cond delay="499"/>
                                          </p:stCondLst>
                                        </p:cTn>
                                        <p:tgtEl>
                                          <p:spTgt spid="44057"/>
                                        </p:tgtEl>
                                        <p:attrNameLst>
                                          <p:attrName>style.visibility</p:attrName>
                                        </p:attrNameLst>
                                      </p:cBhvr>
                                      <p:to>
                                        <p:strVal val="visible"/>
                                      </p:to>
                                    </p:set>
                                  </p:childTnLst>
                                </p:cTn>
                              </p:par>
                            </p:childTnLst>
                          </p:cTn>
                        </p:par>
                        <p:par>
                          <p:cTn id="37" fill="hold">
                            <p:stCondLst>
                              <p:cond delay="5500"/>
                            </p:stCondLst>
                            <p:childTnLst>
                              <p:par>
                                <p:cTn id="38" presetID="1" presetClass="entr" presetSubtype="0" fill="hold" nodeType="afterEffect">
                                  <p:stCondLst>
                                    <p:cond delay="0"/>
                                  </p:stCondLst>
                                  <p:childTnLst>
                                    <p:set>
                                      <p:cBhvr>
                                        <p:cTn id="39" dur="1" fill="hold">
                                          <p:stCondLst>
                                            <p:cond delay="499"/>
                                          </p:stCondLst>
                                        </p:cTn>
                                        <p:tgtEl>
                                          <p:spTgt spid="44046"/>
                                        </p:tgtEl>
                                        <p:attrNameLst>
                                          <p:attrName>style.visibility</p:attrName>
                                        </p:attrNameLst>
                                      </p:cBhvr>
                                      <p:to>
                                        <p:strVal val="visible"/>
                                      </p:to>
                                    </p:set>
                                  </p:childTnLst>
                                </p:cTn>
                              </p:par>
                            </p:childTnLst>
                          </p:cTn>
                        </p:par>
                        <p:par>
                          <p:cTn id="40" fill="hold">
                            <p:stCondLst>
                              <p:cond delay="6000"/>
                            </p:stCondLst>
                            <p:childTnLst>
                              <p:par>
                                <p:cTn id="41" presetID="1" presetClass="entr" presetSubtype="0" fill="hold" nodeType="afterEffect">
                                  <p:stCondLst>
                                    <p:cond delay="0"/>
                                  </p:stCondLst>
                                  <p:childTnLst>
                                    <p:set>
                                      <p:cBhvr>
                                        <p:cTn id="42" dur="1" fill="hold">
                                          <p:stCondLst>
                                            <p:cond delay="499"/>
                                          </p:stCondLst>
                                        </p:cTn>
                                        <p:tgtEl>
                                          <p:spTgt spid="44051"/>
                                        </p:tgtEl>
                                        <p:attrNameLst>
                                          <p:attrName>style.visibility</p:attrName>
                                        </p:attrNameLst>
                                      </p:cBhvr>
                                      <p:to>
                                        <p:strVal val="visible"/>
                                      </p:to>
                                    </p:set>
                                  </p:childTnLst>
                                </p:cTn>
                              </p:par>
                            </p:childTnLst>
                          </p:cTn>
                        </p:par>
                        <p:par>
                          <p:cTn id="43" fill="hold">
                            <p:stCondLst>
                              <p:cond delay="6500"/>
                            </p:stCondLst>
                            <p:childTnLst>
                              <p:par>
                                <p:cTn id="44" presetID="1" presetClass="entr" presetSubtype="0" fill="hold" nodeType="afterEffect">
                                  <p:stCondLst>
                                    <p:cond delay="0"/>
                                  </p:stCondLst>
                                  <p:childTnLst>
                                    <p:set>
                                      <p:cBhvr>
                                        <p:cTn id="45" dur="1" fill="hold">
                                          <p:stCondLst>
                                            <p:cond delay="499"/>
                                          </p:stCondLst>
                                        </p:cTn>
                                        <p:tgtEl>
                                          <p:spTgt spid="44052"/>
                                        </p:tgtEl>
                                        <p:attrNameLst>
                                          <p:attrName>style.visibility</p:attrName>
                                        </p:attrNameLst>
                                      </p:cBhvr>
                                      <p:to>
                                        <p:strVal val="visible"/>
                                      </p:to>
                                    </p:set>
                                  </p:childTnLst>
                                </p:cTn>
                              </p:par>
                            </p:childTnLst>
                          </p:cTn>
                        </p:par>
                        <p:par>
                          <p:cTn id="46" fill="hold">
                            <p:stCondLst>
                              <p:cond delay="7000"/>
                            </p:stCondLst>
                            <p:childTnLst>
                              <p:par>
                                <p:cTn id="47" presetID="1" presetClass="entr" presetSubtype="0" fill="hold" nodeType="afterEffect">
                                  <p:stCondLst>
                                    <p:cond delay="0"/>
                                  </p:stCondLst>
                                  <p:childTnLst>
                                    <p:set>
                                      <p:cBhvr>
                                        <p:cTn id="48" dur="1" fill="hold">
                                          <p:stCondLst>
                                            <p:cond delay="499"/>
                                          </p:stCondLst>
                                        </p:cTn>
                                        <p:tgtEl>
                                          <p:spTgt spid="44048"/>
                                        </p:tgtEl>
                                        <p:attrNameLst>
                                          <p:attrName>style.visibility</p:attrName>
                                        </p:attrNameLst>
                                      </p:cBhvr>
                                      <p:to>
                                        <p:strVal val="visible"/>
                                      </p:to>
                                    </p:set>
                                  </p:childTnLst>
                                </p:cTn>
                              </p:par>
                            </p:childTnLst>
                          </p:cTn>
                        </p:par>
                        <p:par>
                          <p:cTn id="49" fill="hold">
                            <p:stCondLst>
                              <p:cond delay="7500"/>
                            </p:stCondLst>
                            <p:childTnLst>
                              <p:par>
                                <p:cTn id="50" presetID="1" presetClass="entr" presetSubtype="0" fill="hold" nodeType="afterEffect">
                                  <p:stCondLst>
                                    <p:cond delay="0"/>
                                  </p:stCondLst>
                                  <p:childTnLst>
                                    <p:set>
                                      <p:cBhvr>
                                        <p:cTn id="51" dur="1" fill="hold">
                                          <p:stCondLst>
                                            <p:cond delay="499"/>
                                          </p:stCondLst>
                                        </p:cTn>
                                        <p:tgtEl>
                                          <p:spTgt spid="44049"/>
                                        </p:tgtEl>
                                        <p:attrNameLst>
                                          <p:attrName>style.visibility</p:attrName>
                                        </p:attrNameLst>
                                      </p:cBhvr>
                                      <p:to>
                                        <p:strVal val="visible"/>
                                      </p:to>
                                    </p:set>
                                  </p:childTnLst>
                                </p:cTn>
                              </p:par>
                            </p:childTnLst>
                          </p:cTn>
                        </p:par>
                        <p:par>
                          <p:cTn id="52" fill="hold">
                            <p:stCondLst>
                              <p:cond delay="8000"/>
                            </p:stCondLst>
                            <p:childTnLst>
                              <p:par>
                                <p:cTn id="53" presetID="1" presetClass="entr" presetSubtype="0" fill="hold" nodeType="afterEffect">
                                  <p:stCondLst>
                                    <p:cond delay="0"/>
                                  </p:stCondLst>
                                  <p:childTnLst>
                                    <p:set>
                                      <p:cBhvr>
                                        <p:cTn id="54" dur="1" fill="hold">
                                          <p:stCondLst>
                                            <p:cond delay="499"/>
                                          </p:stCondLst>
                                        </p:cTn>
                                        <p:tgtEl>
                                          <p:spTgt spid="44065"/>
                                        </p:tgtEl>
                                        <p:attrNameLst>
                                          <p:attrName>style.visibility</p:attrName>
                                        </p:attrNameLst>
                                      </p:cBhvr>
                                      <p:to>
                                        <p:strVal val="visible"/>
                                      </p:to>
                                    </p:set>
                                  </p:childTnLst>
                                </p:cTn>
                              </p:par>
                            </p:childTnLst>
                          </p:cTn>
                        </p:par>
                        <p:par>
                          <p:cTn id="55" fill="hold">
                            <p:stCondLst>
                              <p:cond delay="8500"/>
                            </p:stCondLst>
                            <p:childTnLst>
                              <p:par>
                                <p:cTn id="56" presetID="1" presetClass="entr" presetSubtype="0" fill="hold" nodeType="afterEffect">
                                  <p:stCondLst>
                                    <p:cond delay="0"/>
                                  </p:stCondLst>
                                  <p:childTnLst>
                                    <p:set>
                                      <p:cBhvr>
                                        <p:cTn id="57" dur="1" fill="hold">
                                          <p:stCondLst>
                                            <p:cond delay="499"/>
                                          </p:stCondLst>
                                        </p:cTn>
                                        <p:tgtEl>
                                          <p:spTgt spid="44045"/>
                                        </p:tgtEl>
                                        <p:attrNameLst>
                                          <p:attrName>style.visibility</p:attrName>
                                        </p:attrNameLst>
                                      </p:cBhvr>
                                      <p:to>
                                        <p:strVal val="visible"/>
                                      </p:to>
                                    </p:set>
                                  </p:childTnLst>
                                </p:cTn>
                              </p:par>
                            </p:childTnLst>
                          </p:cTn>
                        </p:par>
                        <p:par>
                          <p:cTn id="58" fill="hold">
                            <p:stCondLst>
                              <p:cond delay="9000"/>
                            </p:stCondLst>
                            <p:childTnLst>
                              <p:par>
                                <p:cTn id="59" presetID="1" presetClass="entr" presetSubtype="0" fill="hold" nodeType="afterEffect">
                                  <p:stCondLst>
                                    <p:cond delay="0"/>
                                  </p:stCondLst>
                                  <p:childTnLst>
                                    <p:set>
                                      <p:cBhvr>
                                        <p:cTn id="60" dur="1" fill="hold">
                                          <p:stCondLst>
                                            <p:cond delay="499"/>
                                          </p:stCondLst>
                                        </p:cTn>
                                        <p:tgtEl>
                                          <p:spTgt spid="44053"/>
                                        </p:tgtEl>
                                        <p:attrNameLst>
                                          <p:attrName>style.visibility</p:attrName>
                                        </p:attrNameLst>
                                      </p:cBhvr>
                                      <p:to>
                                        <p:strVal val="visible"/>
                                      </p:to>
                                    </p:set>
                                  </p:childTnLst>
                                </p:cTn>
                              </p:par>
                            </p:childTnLst>
                          </p:cTn>
                        </p:par>
                        <p:par>
                          <p:cTn id="61" fill="hold">
                            <p:stCondLst>
                              <p:cond delay="9500"/>
                            </p:stCondLst>
                            <p:childTnLst>
                              <p:par>
                                <p:cTn id="62" presetID="1" presetClass="entr" presetSubtype="0" fill="hold" nodeType="afterEffect">
                                  <p:stCondLst>
                                    <p:cond delay="0"/>
                                  </p:stCondLst>
                                  <p:childTnLst>
                                    <p:set>
                                      <p:cBhvr>
                                        <p:cTn id="63" dur="1" fill="hold">
                                          <p:stCondLst>
                                            <p:cond delay="499"/>
                                          </p:stCondLst>
                                        </p:cTn>
                                        <p:tgtEl>
                                          <p:spTgt spid="440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054" grpId="0" autoUpdateAnimBg="0"/>
      <p:bldP spid="44055" grpId="0" autoUpdateAnimBg="0"/>
      <p:bldP spid="44056" grpId="0" autoUpdateAnimBg="0"/>
      <p:bldP spid="44057" grpId="0" autoUpdateAnimBg="0"/>
      <p:bldP spid="44058" grpId="0" autoUpdateAnimBg="0"/>
      <p:bldP spid="44059" grpId="0" autoUpdateAnimBg="0"/>
      <p:bldP spid="44061" grpId="0" autoUpdateAnimBg="0"/>
      <p:bldP spid="44062" grpId="0" autoUpdateAnimBg="0"/>
      <p:bldP spid="44063" grpId="0" autoUpdateAnimBg="0"/>
    </p:bldLst>
  </p:timing>
</p:sld>
</file>

<file path=ppt/slides/slide10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6562" name="Rectangle 2"/>
          <p:cNvSpPr>
            <a:spLocks noGrp="1" noRot="1" noChangeArrowheads="1"/>
          </p:cNvSpPr>
          <p:nvPr>
            <p:ph type="title"/>
          </p:nvPr>
        </p:nvSpPr>
        <p:spPr>
          <a:xfrm>
            <a:off x="1952625" y="1"/>
            <a:ext cx="8256589" cy="836613"/>
          </a:xfrm>
        </p:spPr>
        <p:txBody>
          <a:bodyPr/>
          <a:lstStyle/>
          <a:p>
            <a:pPr eaLnBrk="1" hangingPunct="1"/>
            <a:r>
              <a:rPr lang="en-US" altLang="zh-CN" dirty="0">
                <a:solidFill>
                  <a:srgbClr val="FF0000"/>
                </a:solidFill>
                <a:latin typeface="Arial"/>
              </a:rPr>
              <a:t>Another Solution</a:t>
            </a:r>
            <a:endParaRPr lang="en-US" altLang="zh-CN" b="1" dirty="0">
              <a:solidFill>
                <a:srgbClr val="FF0000"/>
              </a:solidFill>
              <a:latin typeface="Arial Narrow" pitchFamily="34" charset="0"/>
            </a:endParaRPr>
          </a:p>
        </p:txBody>
      </p:sp>
      <p:sp>
        <p:nvSpPr>
          <p:cNvPr id="66563" name="Rectangle 3"/>
          <p:cNvSpPr>
            <a:spLocks noGrp="1" noRot="1" noChangeArrowheads="1"/>
          </p:cNvSpPr>
          <p:nvPr>
            <p:ph idx="1"/>
          </p:nvPr>
        </p:nvSpPr>
        <p:spPr>
          <a:xfrm>
            <a:off x="1952625" y="1214438"/>
            <a:ext cx="8382000" cy="4114800"/>
          </a:xfrm>
        </p:spPr>
        <p:txBody>
          <a:bodyPr>
            <a:normAutofit fontScale="92500" lnSpcReduction="10000"/>
          </a:bodyPr>
          <a:lstStyle/>
          <a:p>
            <a:pPr eaLnBrk="1" hangingPunct="1">
              <a:lnSpc>
                <a:spcPct val="90000"/>
              </a:lnSpc>
            </a:pPr>
            <a:r>
              <a:rPr lang="en-US" altLang="zh-CN" sz="2400">
                <a:latin typeface="Arial" pitchFamily="66" charset="0"/>
              </a:rPr>
              <a:t>Normalize run time of each program to a reference</a:t>
            </a:r>
            <a:endParaRPr lang="en-US" altLang="zh-CN">
              <a:latin typeface="Arial Narrow" pitchFamily="34" charset="0"/>
            </a:endParaRPr>
          </a:p>
          <a:p>
            <a:pPr eaLnBrk="1" hangingPunct="1">
              <a:lnSpc>
                <a:spcPct val="90000"/>
              </a:lnSpc>
            </a:pPr>
            <a:endParaRPr lang="en-US" altLang="zh-CN"/>
          </a:p>
          <a:p>
            <a:pPr eaLnBrk="1" hangingPunct="1">
              <a:lnSpc>
                <a:spcPct val="90000"/>
              </a:lnSpc>
            </a:pPr>
            <a:endParaRPr lang="en-US" altLang="zh-CN"/>
          </a:p>
          <a:p>
            <a:pPr eaLnBrk="1" hangingPunct="1">
              <a:lnSpc>
                <a:spcPct val="90000"/>
              </a:lnSpc>
            </a:pPr>
            <a:endParaRPr lang="en-US" altLang="zh-CN"/>
          </a:p>
          <a:p>
            <a:pPr eaLnBrk="1" hangingPunct="1">
              <a:lnSpc>
                <a:spcPct val="90000"/>
              </a:lnSpc>
            </a:pPr>
            <a:endParaRPr lang="en-US" altLang="zh-CN"/>
          </a:p>
          <a:p>
            <a:pPr eaLnBrk="1" hangingPunct="1">
              <a:lnSpc>
                <a:spcPct val="90000"/>
              </a:lnSpc>
            </a:pPr>
            <a:endParaRPr lang="en-US" altLang="zh-CN"/>
          </a:p>
          <a:p>
            <a:pPr eaLnBrk="1" hangingPunct="1">
              <a:lnSpc>
                <a:spcPct val="90000"/>
              </a:lnSpc>
            </a:pPr>
            <a:endParaRPr lang="en-US" altLang="zh-CN" sz="2400">
              <a:latin typeface="Comic Sans MS" pitchFamily="66" charset="0"/>
            </a:endParaRPr>
          </a:p>
          <a:p>
            <a:pPr eaLnBrk="1" hangingPunct="1">
              <a:lnSpc>
                <a:spcPct val="90000"/>
              </a:lnSpc>
            </a:pPr>
            <a:r>
              <a:rPr lang="en-US" altLang="zh-CN" sz="2400">
                <a:latin typeface="Arial" pitchFamily="66" charset="0"/>
              </a:rPr>
              <a:t>So when we normalize A to B, and average, it looks like A &amp; B are the same.</a:t>
            </a:r>
          </a:p>
          <a:p>
            <a:pPr eaLnBrk="1" hangingPunct="1">
              <a:lnSpc>
                <a:spcPct val="90000"/>
              </a:lnSpc>
            </a:pPr>
            <a:r>
              <a:rPr lang="en-US" altLang="zh-CN" sz="2400">
                <a:latin typeface="Arial" pitchFamily="66" charset="0"/>
              </a:rPr>
              <a:t>But when we normalize B to A, it looks like B is 33% better!</a:t>
            </a:r>
            <a:endParaRPr lang="en-US" altLang="zh-CN"/>
          </a:p>
        </p:txBody>
      </p:sp>
      <p:pic>
        <p:nvPicPr>
          <p:cNvPr id="66564" name="Picture 4"/>
          <p:cNvPicPr>
            <a:picLocks noChangeAspect="1" noChangeArrowheads="1"/>
          </p:cNvPicPr>
          <p:nvPr/>
        </p:nvPicPr>
        <p:blipFill>
          <a:blip r:embed="rId2"/>
          <a:srcRect/>
          <a:stretch>
            <a:fillRect/>
          </a:stretch>
        </p:blipFill>
        <p:spPr bwMode="auto">
          <a:xfrm>
            <a:off x="2782888" y="1628775"/>
            <a:ext cx="6838950" cy="2590800"/>
          </a:xfrm>
          <a:prstGeom prst="rect">
            <a:avLst/>
          </a:prstGeom>
          <a:noFill/>
          <a:ln w="9525">
            <a:noFill/>
            <a:miter lim="800000"/>
            <a:headEnd/>
            <a:tailEnd/>
          </a:ln>
        </p:spPr>
      </p:pic>
    </p:spTree>
  </p:cSld>
  <p:clrMapOvr>
    <a:masterClrMapping/>
  </p:clrMapOvr>
  <p:transition spd="slow">
    <p:pull dir="ru"/>
  </p:transition>
</p:sld>
</file>

<file path=ppt/slides/slide10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7586" name="Rectangle 2"/>
          <p:cNvSpPr>
            <a:spLocks noGrp="1" noRot="1" noChangeArrowheads="1"/>
          </p:cNvSpPr>
          <p:nvPr>
            <p:ph type="title"/>
          </p:nvPr>
        </p:nvSpPr>
        <p:spPr>
          <a:xfrm>
            <a:off x="1991544" y="173832"/>
            <a:ext cx="6880225" cy="654050"/>
          </a:xfrm>
        </p:spPr>
        <p:txBody>
          <a:bodyPr>
            <a:normAutofit fontScale="90000"/>
          </a:bodyPr>
          <a:lstStyle/>
          <a:p>
            <a:pPr eaLnBrk="1" hangingPunct="1"/>
            <a:r>
              <a:rPr lang="en-US" altLang="zh-CN" dirty="0">
                <a:solidFill>
                  <a:srgbClr val="FF0000"/>
                </a:solidFill>
                <a:latin typeface="Arial"/>
              </a:rPr>
              <a:t>Example</a:t>
            </a:r>
          </a:p>
        </p:txBody>
      </p:sp>
      <p:sp>
        <p:nvSpPr>
          <p:cNvPr id="67587" name="Rectangle 5"/>
          <p:cNvSpPr>
            <a:spLocks noGrp="1" noChangeArrowheads="1"/>
          </p:cNvSpPr>
          <p:nvPr>
            <p:ph idx="1"/>
          </p:nvPr>
        </p:nvSpPr>
        <p:spPr>
          <a:xfrm>
            <a:off x="1847851" y="3573463"/>
            <a:ext cx="5121275" cy="2698750"/>
          </a:xfrm>
        </p:spPr>
        <p:txBody>
          <a:bodyPr/>
          <a:lstStyle/>
          <a:p>
            <a:pPr algn="just">
              <a:lnSpc>
                <a:spcPct val="90000"/>
              </a:lnSpc>
              <a:buClr>
                <a:schemeClr val="folHlink"/>
              </a:buClr>
              <a:buSzPct val="90000"/>
              <a:buFont typeface="Monotype Sorts" pitchFamily="2" charset="2"/>
              <a:buNone/>
            </a:pPr>
            <a:r>
              <a:rPr lang="en-US" altLang="zh-CN" sz="2800" b="1" dirty="0">
                <a:solidFill>
                  <a:srgbClr val="FFFFFF"/>
                </a:solidFill>
                <a:latin typeface="Arial"/>
              </a:rPr>
              <a:t>33744            </a:t>
            </a:r>
            <a:r>
              <a:rPr lang="en-US" altLang="zh-CN" sz="2000" b="1" dirty="0">
                <a:latin typeface="Arial"/>
              </a:rPr>
              <a:t>1             </a:t>
            </a:r>
          </a:p>
          <a:p>
            <a:pPr algn="just">
              <a:lnSpc>
                <a:spcPct val="80000"/>
              </a:lnSpc>
              <a:spcBef>
                <a:spcPct val="0"/>
              </a:spcBef>
              <a:buClr>
                <a:schemeClr val="folHlink"/>
              </a:buClr>
              <a:buSzPct val="90000"/>
              <a:buFont typeface="Monotype Sorts" pitchFamily="2" charset="2"/>
              <a:buNone/>
            </a:pPr>
            <a:r>
              <a:rPr lang="en-US" altLang="zh-CN" sz="2000" b="1" dirty="0">
                <a:latin typeface="Arial"/>
              </a:rPr>
              <a:t>W(B)</a:t>
            </a:r>
            <a:r>
              <a:rPr lang="en-US" altLang="zh-CN" sz="2000" b="1" baseline="-25000" dirty="0">
                <a:latin typeface="Arial"/>
              </a:rPr>
              <a:t>1</a:t>
            </a:r>
            <a:r>
              <a:rPr lang="en-US" altLang="zh-CN" sz="2000" b="1" dirty="0">
                <a:latin typeface="Arial"/>
              </a:rPr>
              <a:t>= </a:t>
            </a:r>
            <a:r>
              <a:rPr lang="en-US" altLang="zh-CN" sz="2000" b="1" dirty="0">
                <a:latin typeface="Arial"/>
                <a:sym typeface="Symbol" pitchFamily="18" charset="2"/>
              </a:rPr>
              <a:t></a:t>
            </a:r>
            <a:r>
              <a:rPr lang="en-US" altLang="zh-CN" sz="2000" b="1" dirty="0">
                <a:latin typeface="Arial"/>
              </a:rPr>
              <a:t> = 0.909</a:t>
            </a:r>
          </a:p>
          <a:p>
            <a:pPr algn="just">
              <a:lnSpc>
                <a:spcPct val="90000"/>
              </a:lnSpc>
              <a:spcBef>
                <a:spcPct val="0"/>
              </a:spcBef>
              <a:spcAft>
                <a:spcPct val="10000"/>
              </a:spcAft>
              <a:buClr>
                <a:schemeClr val="folHlink"/>
              </a:buClr>
              <a:buSzPct val="90000"/>
              <a:buFont typeface="Monotype Sorts" pitchFamily="2" charset="2"/>
              <a:buNone/>
            </a:pPr>
            <a:r>
              <a:rPr lang="en-US" altLang="zh-CN" sz="2000" b="1" dirty="0">
                <a:latin typeface="Arial"/>
              </a:rPr>
              <a:t>                  10×(1/10</a:t>
            </a:r>
            <a:r>
              <a:rPr lang="zh-CN" altLang="en-US" sz="2000" b="1" dirty="0">
                <a:latin typeface="Arial"/>
              </a:rPr>
              <a:t>＋</a:t>
            </a:r>
            <a:r>
              <a:rPr lang="en-US" altLang="zh-CN" sz="2000" b="1" dirty="0">
                <a:latin typeface="Arial"/>
              </a:rPr>
              <a:t>1/100)</a:t>
            </a:r>
          </a:p>
          <a:p>
            <a:pPr algn="just">
              <a:lnSpc>
                <a:spcPct val="90000"/>
              </a:lnSpc>
              <a:spcBef>
                <a:spcPct val="30000"/>
              </a:spcBef>
              <a:buClr>
                <a:schemeClr val="folHlink"/>
              </a:buClr>
              <a:buSzPct val="90000"/>
              <a:buFont typeface="Monotype Sorts" pitchFamily="2" charset="2"/>
              <a:buNone/>
            </a:pPr>
            <a:r>
              <a:rPr lang="en-US" altLang="zh-CN" sz="2000" b="1" dirty="0">
                <a:latin typeface="Arial"/>
              </a:rPr>
              <a:t>                            1</a:t>
            </a:r>
          </a:p>
          <a:p>
            <a:pPr algn="just">
              <a:lnSpc>
                <a:spcPct val="80000"/>
              </a:lnSpc>
              <a:spcBef>
                <a:spcPct val="0"/>
              </a:spcBef>
              <a:buClr>
                <a:schemeClr val="folHlink"/>
              </a:buClr>
              <a:buSzPct val="90000"/>
              <a:buFont typeface="Monotype Sorts" pitchFamily="2" charset="2"/>
              <a:buNone/>
            </a:pPr>
            <a:r>
              <a:rPr lang="en-US" altLang="zh-CN" sz="2000" b="1" dirty="0">
                <a:latin typeface="Arial"/>
              </a:rPr>
              <a:t>W(B)2= </a:t>
            </a:r>
            <a:r>
              <a:rPr lang="en-US" altLang="zh-CN" sz="2000" b="1" dirty="0">
                <a:latin typeface="Arial"/>
                <a:sym typeface="Symbol" pitchFamily="18" charset="2"/>
              </a:rPr>
              <a:t></a:t>
            </a:r>
            <a:r>
              <a:rPr lang="en-US" altLang="zh-CN" sz="2000" b="1" dirty="0">
                <a:latin typeface="Arial"/>
              </a:rPr>
              <a:t> = 0.091</a:t>
            </a:r>
          </a:p>
          <a:p>
            <a:pPr algn="just">
              <a:lnSpc>
                <a:spcPct val="90000"/>
              </a:lnSpc>
              <a:spcBef>
                <a:spcPct val="0"/>
              </a:spcBef>
              <a:buClr>
                <a:schemeClr val="folHlink"/>
              </a:buClr>
              <a:buSzPct val="90000"/>
              <a:buFont typeface="Monotype Sorts" pitchFamily="2" charset="2"/>
              <a:buNone/>
            </a:pPr>
            <a:r>
              <a:rPr lang="en-US" altLang="zh-CN" sz="2000" b="1" dirty="0">
                <a:latin typeface="Arial"/>
              </a:rPr>
              <a:t>                 100×(1/10</a:t>
            </a:r>
            <a:r>
              <a:rPr lang="zh-CN" altLang="en-US" sz="2000" b="1" dirty="0">
                <a:latin typeface="Arial"/>
              </a:rPr>
              <a:t>＋</a:t>
            </a:r>
            <a:r>
              <a:rPr lang="en-US" altLang="zh-CN" sz="2000" b="1" dirty="0">
                <a:latin typeface="Arial"/>
              </a:rPr>
              <a:t>1/100)</a:t>
            </a:r>
            <a:endParaRPr lang="en-US" altLang="zh-CN" sz="2400" b="1" dirty="0">
              <a:latin typeface="Helvetica" pitchFamily="34" charset="0"/>
            </a:endParaRPr>
          </a:p>
        </p:txBody>
      </p:sp>
      <p:pic>
        <p:nvPicPr>
          <p:cNvPr id="67588" name="Picture 3"/>
          <p:cNvPicPr>
            <a:picLocks noChangeAspect="1" noChangeArrowheads="1"/>
          </p:cNvPicPr>
          <p:nvPr/>
        </p:nvPicPr>
        <p:blipFill>
          <a:blip r:embed="rId2"/>
          <a:srcRect/>
          <a:stretch>
            <a:fillRect/>
          </a:stretch>
        </p:blipFill>
        <p:spPr bwMode="auto">
          <a:xfrm>
            <a:off x="1847851" y="969963"/>
            <a:ext cx="8534400" cy="2895600"/>
          </a:xfrm>
          <a:prstGeom prst="rect">
            <a:avLst/>
          </a:prstGeom>
          <a:noFill/>
          <a:ln w="9525">
            <a:noFill/>
            <a:miter lim="800000"/>
            <a:headEnd/>
            <a:tailEnd/>
          </a:ln>
        </p:spPr>
      </p:pic>
      <p:pic>
        <p:nvPicPr>
          <p:cNvPr id="67589" name="Picture 4"/>
          <p:cNvPicPr>
            <a:picLocks noChangeAspect="1" noChangeArrowheads="1"/>
          </p:cNvPicPr>
          <p:nvPr/>
        </p:nvPicPr>
        <p:blipFill>
          <a:blip r:embed="rId3"/>
          <a:srcRect/>
          <a:stretch>
            <a:fillRect/>
          </a:stretch>
        </p:blipFill>
        <p:spPr bwMode="auto">
          <a:xfrm>
            <a:off x="6810375" y="4357688"/>
            <a:ext cx="3429000" cy="1422400"/>
          </a:xfrm>
          <a:prstGeom prst="rect">
            <a:avLst/>
          </a:prstGeom>
          <a:noFill/>
          <a:ln w="9525">
            <a:noFill/>
            <a:miter lim="800000"/>
            <a:headEnd type="none" w="sm" len="sm"/>
            <a:tailEnd type="none" w="sm" len="sm"/>
          </a:ln>
        </p:spPr>
      </p:pic>
      <p:sp>
        <p:nvSpPr>
          <p:cNvPr id="67590" name="TextBox 7"/>
          <p:cNvSpPr txBox="1">
            <a:spLocks noChangeArrowheads="1"/>
          </p:cNvSpPr>
          <p:nvPr/>
        </p:nvSpPr>
        <p:spPr bwMode="auto">
          <a:xfrm>
            <a:off x="6738938" y="3857626"/>
            <a:ext cx="3929062" cy="461963"/>
          </a:xfrm>
          <a:prstGeom prst="rect">
            <a:avLst/>
          </a:prstGeom>
          <a:noFill/>
          <a:ln w="9525">
            <a:noFill/>
            <a:miter lim="800000"/>
            <a:headEnd/>
            <a:tailEnd/>
          </a:ln>
        </p:spPr>
        <p:txBody>
          <a:bodyPr>
            <a:spAutoFit/>
          </a:bodyPr>
          <a:lstStyle/>
          <a:p>
            <a:r>
              <a:rPr lang="en-US" altLang="zh-CN" sz="2400">
                <a:latin typeface="Arial"/>
              </a:rPr>
              <a:t>Equal-time weighting </a:t>
            </a:r>
            <a:endParaRPr lang="zh-CN" altLang="en-US" sz="2400"/>
          </a:p>
        </p:txBody>
      </p:sp>
    </p:spTree>
  </p:cSld>
  <p:clrMapOvr>
    <a:masterClrMapping/>
  </p:clrMapOvr>
  <p:transition spd="slow">
    <p:pull dir="ru"/>
  </p:transition>
</p:sld>
</file>

<file path=ppt/slides/slide10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8610" name="Rectangle 2"/>
          <p:cNvSpPr>
            <a:spLocks noGrp="1" noRot="1" noChangeArrowheads="1"/>
          </p:cNvSpPr>
          <p:nvPr>
            <p:ph type="title"/>
          </p:nvPr>
        </p:nvSpPr>
        <p:spPr>
          <a:xfrm>
            <a:off x="1919536" y="37578"/>
            <a:ext cx="6880225" cy="928688"/>
          </a:xfrm>
        </p:spPr>
        <p:txBody>
          <a:bodyPr/>
          <a:lstStyle/>
          <a:p>
            <a:pPr eaLnBrk="1" hangingPunct="1"/>
            <a:r>
              <a:rPr lang="en-US" altLang="zh-CN" dirty="0">
                <a:solidFill>
                  <a:srgbClr val="FF0000"/>
                </a:solidFill>
                <a:latin typeface="Arial"/>
              </a:rPr>
              <a:t>Geometric Mean</a:t>
            </a:r>
            <a:endParaRPr lang="en-US" altLang="zh-CN" b="1" dirty="0">
              <a:solidFill>
                <a:srgbClr val="FF0000"/>
              </a:solidFill>
              <a:latin typeface="Arial Narrow" pitchFamily="34" charset="0"/>
            </a:endParaRPr>
          </a:p>
        </p:txBody>
      </p:sp>
      <p:sp>
        <p:nvSpPr>
          <p:cNvPr id="68611" name="Rectangle 3"/>
          <p:cNvSpPr>
            <a:spLocks noGrp="1" noRot="1" noChangeArrowheads="1"/>
          </p:cNvSpPr>
          <p:nvPr>
            <p:ph idx="1"/>
          </p:nvPr>
        </p:nvSpPr>
        <p:spPr>
          <a:xfrm>
            <a:off x="2095500" y="1285875"/>
            <a:ext cx="8825036" cy="4114800"/>
          </a:xfrm>
        </p:spPr>
        <p:txBody>
          <a:bodyPr/>
          <a:lstStyle/>
          <a:p>
            <a:pPr eaLnBrk="1" hangingPunct="1"/>
            <a:r>
              <a:rPr lang="en-US" altLang="zh-CN" sz="2800" dirty="0">
                <a:latin typeface="Arial" pitchFamily="66" charset="0"/>
              </a:rPr>
              <a:t>Used for relative rate or performance numbers</a:t>
            </a:r>
          </a:p>
          <a:p>
            <a:pPr eaLnBrk="1" hangingPunct="1"/>
            <a:endParaRPr lang="en-US" altLang="zh-CN" sz="2800" dirty="0">
              <a:latin typeface="Comic Sans MS" pitchFamily="66" charset="0"/>
            </a:endParaRPr>
          </a:p>
          <a:p>
            <a:pPr eaLnBrk="1" hangingPunct="1"/>
            <a:endParaRPr lang="en-US" altLang="zh-CN" sz="2800" dirty="0">
              <a:latin typeface="Comic Sans MS" pitchFamily="66" charset="0"/>
            </a:endParaRPr>
          </a:p>
          <a:p>
            <a:pPr eaLnBrk="1" hangingPunct="1"/>
            <a:endParaRPr lang="en-US" altLang="zh-CN" sz="2800" dirty="0">
              <a:latin typeface="Comic Sans MS" pitchFamily="66" charset="0"/>
            </a:endParaRPr>
          </a:p>
          <a:p>
            <a:pPr eaLnBrk="1" hangingPunct="1"/>
            <a:r>
              <a:rPr lang="en-US" altLang="zh-CN" sz="2800" dirty="0">
                <a:latin typeface="Arial" pitchFamily="66" charset="0"/>
              </a:rPr>
              <a:t>Geometric mean’s nice property</a:t>
            </a:r>
          </a:p>
          <a:p>
            <a:pPr lvl="1" eaLnBrk="1" hangingPunct="1"/>
            <a:r>
              <a:rPr lang="en-US" altLang="zh-CN" u="sng" dirty="0">
                <a:latin typeface="Arial"/>
              </a:rPr>
              <a:t>Geometric mean(Xi)</a:t>
            </a:r>
            <a:r>
              <a:rPr lang="en-US" altLang="zh-CN" dirty="0">
                <a:latin typeface="Arial"/>
              </a:rPr>
              <a:t>                                </a:t>
            </a:r>
            <a:r>
              <a:rPr lang="en-US" altLang="zh-CN" u="sng" dirty="0">
                <a:latin typeface="Arial"/>
              </a:rPr>
              <a:t>Xi   </a:t>
            </a:r>
            <a:r>
              <a:rPr lang="en-US" altLang="zh-CN" dirty="0">
                <a:latin typeface="Arial"/>
              </a:rPr>
              <a:t>         </a:t>
            </a:r>
          </a:p>
          <a:p>
            <a:pPr lvl="1" eaLnBrk="1" hangingPunct="1">
              <a:spcBef>
                <a:spcPct val="0"/>
              </a:spcBef>
              <a:buFont typeface="Wingdings" pitchFamily="2" charset="2"/>
              <a:buNone/>
            </a:pPr>
            <a:r>
              <a:rPr lang="en-US" altLang="zh-CN" dirty="0">
                <a:latin typeface="Arial"/>
              </a:rPr>
              <a:t>   Geometric mean(Yi)                                Yi</a:t>
            </a:r>
          </a:p>
        </p:txBody>
      </p:sp>
      <p:pic>
        <p:nvPicPr>
          <p:cNvPr id="68612" name="Picture 5"/>
          <p:cNvPicPr>
            <a:picLocks noChangeAspect="1" noChangeArrowheads="1"/>
          </p:cNvPicPr>
          <p:nvPr/>
        </p:nvPicPr>
        <p:blipFill>
          <a:blip r:embed="rId2"/>
          <a:srcRect/>
          <a:stretch>
            <a:fillRect/>
          </a:stretch>
        </p:blipFill>
        <p:spPr bwMode="auto">
          <a:xfrm>
            <a:off x="3287688" y="2023574"/>
            <a:ext cx="6096000" cy="1214437"/>
          </a:xfrm>
          <a:prstGeom prst="rect">
            <a:avLst/>
          </a:prstGeom>
          <a:noFill/>
          <a:ln w="9525">
            <a:noFill/>
            <a:miter lim="800000"/>
            <a:headEnd/>
            <a:tailEnd/>
          </a:ln>
        </p:spPr>
      </p:pic>
      <p:sp>
        <p:nvSpPr>
          <p:cNvPr id="8" name="TextBox 7"/>
          <p:cNvSpPr txBox="1"/>
          <p:nvPr/>
        </p:nvSpPr>
        <p:spPr>
          <a:xfrm>
            <a:off x="6196753" y="4095752"/>
            <a:ext cx="3790950" cy="523875"/>
          </a:xfrm>
          <a:prstGeom prst="rect">
            <a:avLst/>
          </a:prstGeom>
          <a:noFill/>
        </p:spPr>
        <p:txBody>
          <a:bodyPr wrap="none">
            <a:spAutoFit/>
          </a:bodyPr>
          <a:lstStyle/>
          <a:p>
            <a:pPr>
              <a:defRPr/>
            </a:pPr>
            <a:r>
              <a:rPr lang="en-US" altLang="zh-CN" sz="2800" dirty="0">
                <a:solidFill>
                  <a:schemeClr val="tx1">
                    <a:lumMod val="75000"/>
                    <a:lumOff val="25000"/>
                  </a:schemeClr>
                </a:solidFill>
                <a:latin typeface="Arial"/>
              </a:rPr>
              <a:t>=Geometric mean(    ) </a:t>
            </a:r>
            <a:endParaRPr lang="zh-CN" altLang="en-US" dirty="0">
              <a:solidFill>
                <a:schemeClr val="tx1">
                  <a:lumMod val="75000"/>
                  <a:lumOff val="25000"/>
                </a:schemeClr>
              </a:solidFill>
            </a:endParaRPr>
          </a:p>
        </p:txBody>
      </p:sp>
    </p:spTree>
  </p:cSld>
  <p:clrMapOvr>
    <a:masterClrMapping/>
  </p:clrMapOvr>
  <p:transition spd="slow">
    <p:pull dir="ru"/>
  </p:transition>
</p:sld>
</file>

<file path=ppt/slides/slide10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9634" name="Rectangle 2"/>
          <p:cNvSpPr>
            <a:spLocks noGrp="1" noRot="1" noChangeArrowheads="1"/>
          </p:cNvSpPr>
          <p:nvPr>
            <p:ph type="title"/>
          </p:nvPr>
        </p:nvSpPr>
        <p:spPr>
          <a:xfrm>
            <a:off x="2057400" y="116632"/>
            <a:ext cx="6881812" cy="719138"/>
          </a:xfrm>
        </p:spPr>
        <p:txBody>
          <a:bodyPr/>
          <a:lstStyle/>
          <a:p>
            <a:pPr eaLnBrk="1" hangingPunct="1"/>
            <a:r>
              <a:rPr lang="en-US" altLang="zh-CN" dirty="0">
                <a:solidFill>
                  <a:srgbClr val="FF0000"/>
                </a:solidFill>
                <a:latin typeface="Arial"/>
              </a:rPr>
              <a:t>Using Geometric Mean</a:t>
            </a:r>
            <a:endParaRPr lang="en-US" altLang="zh-CN" b="1" dirty="0">
              <a:solidFill>
                <a:srgbClr val="FF0000"/>
              </a:solidFill>
              <a:latin typeface="Arial Narrow" pitchFamily="34" charset="0"/>
            </a:endParaRPr>
          </a:p>
        </p:txBody>
      </p:sp>
      <p:sp>
        <p:nvSpPr>
          <p:cNvPr id="69635" name="Rectangle 3"/>
          <p:cNvSpPr>
            <a:spLocks noGrp="1" noRot="1" noChangeArrowheads="1"/>
          </p:cNvSpPr>
          <p:nvPr>
            <p:ph idx="1"/>
          </p:nvPr>
        </p:nvSpPr>
        <p:spPr>
          <a:xfrm>
            <a:off x="2057400" y="3429000"/>
            <a:ext cx="8610600" cy="2736850"/>
          </a:xfrm>
        </p:spPr>
        <p:txBody>
          <a:bodyPr/>
          <a:lstStyle/>
          <a:p>
            <a:pPr eaLnBrk="1" hangingPunct="1"/>
            <a:r>
              <a:rPr lang="en-US" altLang="zh-CN" sz="2800">
                <a:latin typeface="Arial" pitchFamily="66" charset="0"/>
              </a:rPr>
              <a:t>Drawback:</a:t>
            </a:r>
          </a:p>
          <a:p>
            <a:pPr lvl="1" eaLnBrk="1" hangingPunct="1"/>
            <a:r>
              <a:rPr lang="en-US" altLang="zh-CN" sz="2400">
                <a:latin typeface="Arial" pitchFamily="66" charset="0"/>
              </a:rPr>
              <a:t>Geometric mean does </a:t>
            </a:r>
            <a:r>
              <a:rPr lang="en-US" altLang="zh-CN" sz="2400">
                <a:solidFill>
                  <a:schemeClr val="tx2"/>
                </a:solidFill>
                <a:latin typeface="Arial" pitchFamily="66" charset="0"/>
              </a:rPr>
              <a:t>NOT</a:t>
            </a:r>
            <a:r>
              <a:rPr lang="en-US" altLang="zh-CN" sz="2400">
                <a:latin typeface="Arial" pitchFamily="66" charset="0"/>
              </a:rPr>
              <a:t> predict run time</a:t>
            </a:r>
          </a:p>
          <a:p>
            <a:pPr eaLnBrk="1" hangingPunct="1"/>
            <a:r>
              <a:rPr lang="en-US" altLang="zh-CN" sz="2800">
                <a:latin typeface="Arial" pitchFamily="66" charset="0"/>
              </a:rPr>
              <a:t>Normalizes.</a:t>
            </a:r>
          </a:p>
          <a:p>
            <a:pPr lvl="1" eaLnBrk="1" hangingPunct="1"/>
            <a:r>
              <a:rPr lang="en-US" altLang="zh-CN" sz="2400">
                <a:latin typeface="Arial" pitchFamily="66" charset="0"/>
              </a:rPr>
              <a:t>Each application now counts equally.</a:t>
            </a:r>
          </a:p>
          <a:p>
            <a:pPr lvl="1" eaLnBrk="1" hangingPunct="1"/>
            <a:r>
              <a:rPr lang="en-US" altLang="zh-CN" sz="2400">
                <a:solidFill>
                  <a:schemeClr val="tx2"/>
                </a:solidFill>
                <a:latin typeface="Arial" pitchFamily="66" charset="0"/>
              </a:rPr>
              <a:t>Advantage:</a:t>
            </a:r>
            <a:r>
              <a:rPr lang="en-US" altLang="zh-CN" sz="2400">
                <a:solidFill>
                  <a:srgbClr val="0000FF"/>
                </a:solidFill>
                <a:latin typeface="Arial" pitchFamily="66" charset="0"/>
              </a:rPr>
              <a:t> Irrelevance of the reference computer</a:t>
            </a:r>
            <a:r>
              <a:rPr lang="en-US" altLang="zh-CN" sz="2400">
                <a:latin typeface="Arial" pitchFamily="66" charset="0"/>
              </a:rPr>
              <a:t> in relative performance</a:t>
            </a:r>
          </a:p>
          <a:p>
            <a:pPr eaLnBrk="1" hangingPunct="1"/>
            <a:endParaRPr lang="en-US" altLang="zh-CN"/>
          </a:p>
        </p:txBody>
      </p:sp>
      <p:pic>
        <p:nvPicPr>
          <p:cNvPr id="69636" name="Picture 4"/>
          <p:cNvPicPr>
            <a:picLocks noChangeAspect="1" noChangeArrowheads="1"/>
          </p:cNvPicPr>
          <p:nvPr/>
        </p:nvPicPr>
        <p:blipFill>
          <a:blip r:embed="rId2"/>
          <a:srcRect/>
          <a:stretch>
            <a:fillRect/>
          </a:stretch>
        </p:blipFill>
        <p:spPr bwMode="auto">
          <a:xfrm>
            <a:off x="2667000" y="1143000"/>
            <a:ext cx="6838950" cy="2133600"/>
          </a:xfrm>
          <a:prstGeom prst="rect">
            <a:avLst/>
          </a:prstGeom>
          <a:noFill/>
          <a:ln w="9525">
            <a:noFill/>
            <a:miter lim="800000"/>
            <a:headEnd/>
            <a:tailEnd/>
          </a:ln>
        </p:spPr>
      </p:pic>
    </p:spTree>
  </p:cSld>
  <p:clrMapOvr>
    <a:masterClrMapping/>
  </p:clrMapOvr>
  <p:transition spd="slow">
    <p:pull dir="ru"/>
  </p:transition>
</p:sld>
</file>

<file path=ppt/slides/slide10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0658" name="Rectangle 2"/>
          <p:cNvSpPr>
            <a:spLocks noGrp="1" noRot="1" noChangeArrowheads="1"/>
          </p:cNvSpPr>
          <p:nvPr>
            <p:ph type="title"/>
          </p:nvPr>
        </p:nvSpPr>
        <p:spPr>
          <a:xfrm>
            <a:off x="2855914" y="1"/>
            <a:ext cx="7812087" cy="981075"/>
          </a:xfrm>
        </p:spPr>
        <p:txBody>
          <a:bodyPr/>
          <a:lstStyle/>
          <a:p>
            <a:pPr eaLnBrk="1" hangingPunct="1"/>
            <a:r>
              <a:rPr lang="en-US" altLang="zh-CN" sz="3600">
                <a:latin typeface="Arial"/>
              </a:rPr>
              <a:t>Summary of </a:t>
            </a:r>
            <a:r>
              <a:rPr lang="en-US" altLang="zh-CN" sz="3200">
                <a:latin typeface="Arial"/>
              </a:rPr>
              <a:t>comparing performance</a:t>
            </a:r>
          </a:p>
        </p:txBody>
      </p:sp>
      <p:sp>
        <p:nvSpPr>
          <p:cNvPr id="70659" name="Rectangle 3"/>
          <p:cNvSpPr>
            <a:spLocks noGrp="1" noRot="1" noChangeArrowheads="1"/>
          </p:cNvSpPr>
          <p:nvPr>
            <p:ph idx="1"/>
          </p:nvPr>
        </p:nvSpPr>
        <p:spPr>
          <a:xfrm>
            <a:off x="1631504" y="1196752"/>
            <a:ext cx="9361040" cy="5184576"/>
          </a:xfrm>
        </p:spPr>
        <p:txBody>
          <a:bodyPr>
            <a:normAutofit/>
          </a:bodyPr>
          <a:lstStyle/>
          <a:p>
            <a:pPr eaLnBrk="1" hangingPunct="1">
              <a:lnSpc>
                <a:spcPct val="80000"/>
              </a:lnSpc>
            </a:pPr>
            <a:r>
              <a:rPr lang="en-US" altLang="zh-CN" sz="2400" b="1" dirty="0">
                <a:latin typeface="Arial" pitchFamily="66" charset="0"/>
              </a:rPr>
              <a:t>Total execution time or arithmetic mean</a:t>
            </a:r>
          </a:p>
          <a:p>
            <a:pPr lvl="1" eaLnBrk="1" hangingPunct="1">
              <a:lnSpc>
                <a:spcPct val="80000"/>
              </a:lnSpc>
            </a:pPr>
            <a:r>
              <a:rPr lang="en-US" altLang="zh-CN" sz="2000" b="1" dirty="0">
                <a:solidFill>
                  <a:srgbClr val="FF0000"/>
                </a:solidFill>
                <a:latin typeface="Arial" pitchFamily="66" charset="0"/>
              </a:rPr>
              <a:t>consistent</a:t>
            </a:r>
            <a:r>
              <a:rPr lang="en-US" altLang="zh-CN" sz="2000" b="1" dirty="0">
                <a:latin typeface="Arial" pitchFamily="66" charset="0"/>
              </a:rPr>
              <a:t> result</a:t>
            </a:r>
          </a:p>
          <a:p>
            <a:pPr lvl="1" eaLnBrk="1" hangingPunct="1">
              <a:lnSpc>
                <a:spcPct val="80000"/>
              </a:lnSpc>
            </a:pPr>
            <a:r>
              <a:rPr lang="en-US" altLang="zh-CN" sz="2000" b="1" dirty="0">
                <a:latin typeface="Arial" pitchFamily="66" charset="0"/>
              </a:rPr>
              <a:t>programs in the workload are </a:t>
            </a:r>
            <a:r>
              <a:rPr lang="en-US" altLang="zh-CN" sz="2000" b="1" dirty="0">
                <a:solidFill>
                  <a:srgbClr val="0000FF"/>
                </a:solidFill>
                <a:latin typeface="Arial" pitchFamily="66" charset="0"/>
              </a:rPr>
              <a:t>NOT</a:t>
            </a:r>
            <a:r>
              <a:rPr lang="en-US" altLang="zh-CN" sz="2000" b="1" dirty="0">
                <a:latin typeface="Arial" pitchFamily="66" charset="0"/>
              </a:rPr>
              <a:t> always run an equal number of times</a:t>
            </a:r>
            <a:endParaRPr lang="en-US" altLang="zh-CN" sz="2400" dirty="0">
              <a:latin typeface="Comic Sans MS" pitchFamily="66" charset="0"/>
            </a:endParaRPr>
          </a:p>
          <a:p>
            <a:pPr eaLnBrk="1" hangingPunct="1">
              <a:lnSpc>
                <a:spcPct val="80000"/>
              </a:lnSpc>
            </a:pPr>
            <a:r>
              <a:rPr lang="en-US" altLang="zh-CN" sz="2400" b="1" dirty="0">
                <a:latin typeface="Arial" pitchFamily="66" charset="0"/>
              </a:rPr>
              <a:t>Weighted arithmetic mean</a:t>
            </a:r>
            <a:endParaRPr lang="en-US" altLang="zh-CN" sz="2800" b="1" dirty="0">
              <a:latin typeface="Comic Sans MS" pitchFamily="66" charset="0"/>
            </a:endParaRPr>
          </a:p>
          <a:p>
            <a:pPr lvl="1" eaLnBrk="1" hangingPunct="1">
              <a:lnSpc>
                <a:spcPct val="80000"/>
              </a:lnSpc>
            </a:pPr>
            <a:r>
              <a:rPr lang="en-US" altLang="zh-CN" sz="2000" b="1" dirty="0">
                <a:latin typeface="Arial" pitchFamily="66" charset="0"/>
              </a:rPr>
              <a:t>take into account the frequency of use in the workload</a:t>
            </a:r>
          </a:p>
          <a:p>
            <a:pPr lvl="1" eaLnBrk="1" hangingPunct="1">
              <a:lnSpc>
                <a:spcPct val="80000"/>
              </a:lnSpc>
            </a:pPr>
            <a:r>
              <a:rPr lang="en-US" altLang="zh-CN" sz="2000" b="1" dirty="0">
                <a:latin typeface="Arial" pitchFamily="66" charset="0"/>
              </a:rPr>
              <a:t>solution </a:t>
            </a:r>
            <a:r>
              <a:rPr lang="en-US" altLang="zh-CN" sz="2000" b="1" dirty="0">
                <a:solidFill>
                  <a:srgbClr val="0000FF"/>
                </a:solidFill>
                <a:latin typeface="Arial" pitchFamily="66" charset="0"/>
              </a:rPr>
              <a:t>depends on which machine is the reference</a:t>
            </a:r>
            <a:r>
              <a:rPr lang="en-US" altLang="zh-CN" sz="2400" b="1" dirty="0">
                <a:solidFill>
                  <a:srgbClr val="0000FF"/>
                </a:solidFill>
                <a:latin typeface="Arial" pitchFamily="66" charset="0"/>
              </a:rPr>
              <a:t>.</a:t>
            </a:r>
          </a:p>
          <a:p>
            <a:pPr eaLnBrk="1" hangingPunct="1">
              <a:lnSpc>
                <a:spcPct val="90000"/>
              </a:lnSpc>
            </a:pPr>
            <a:r>
              <a:rPr lang="en-US" altLang="zh-CN" sz="2800" b="1" dirty="0">
                <a:latin typeface="Arial" pitchFamily="66" charset="0"/>
              </a:rPr>
              <a:t>Normalized Geometric Mean---</a:t>
            </a:r>
            <a:r>
              <a:rPr lang="en-US" altLang="zh-CN" sz="2800" b="1" dirty="0">
                <a:solidFill>
                  <a:srgbClr val="FF0000"/>
                </a:solidFill>
                <a:latin typeface="Arial" pitchFamily="66" charset="0"/>
              </a:rPr>
              <a:t>SPEC Ratio</a:t>
            </a:r>
          </a:p>
          <a:p>
            <a:pPr lvl="1" eaLnBrk="1" hangingPunct="1">
              <a:lnSpc>
                <a:spcPct val="90000"/>
              </a:lnSpc>
            </a:pPr>
            <a:r>
              <a:rPr lang="en-US" altLang="zh-CN" sz="2000" b="1" dirty="0">
                <a:solidFill>
                  <a:srgbClr val="FF0000"/>
                </a:solidFill>
                <a:latin typeface="Arial" pitchFamily="66" charset="0"/>
              </a:rPr>
              <a:t>consistent</a:t>
            </a:r>
            <a:r>
              <a:rPr lang="en-US" altLang="zh-CN" sz="2000" b="1" dirty="0">
                <a:latin typeface="Arial" pitchFamily="66" charset="0"/>
              </a:rPr>
              <a:t> result, no matter which machine is the reference.</a:t>
            </a:r>
          </a:p>
          <a:p>
            <a:pPr lvl="1" eaLnBrk="1" hangingPunct="1">
              <a:lnSpc>
                <a:spcPct val="90000"/>
              </a:lnSpc>
            </a:pPr>
            <a:r>
              <a:rPr lang="en-US" altLang="zh-CN" sz="2000" b="1" dirty="0">
                <a:latin typeface="Arial" pitchFamily="66" charset="0"/>
              </a:rPr>
              <a:t>Geometric mean does </a:t>
            </a:r>
            <a:r>
              <a:rPr lang="en-US" altLang="zh-CN" sz="2000" b="1" dirty="0">
                <a:solidFill>
                  <a:srgbClr val="0000FF"/>
                </a:solidFill>
                <a:latin typeface="Arial" pitchFamily="66" charset="0"/>
              </a:rPr>
              <a:t>NOT predict run time</a:t>
            </a:r>
          </a:p>
          <a:p>
            <a:pPr eaLnBrk="1" hangingPunct="1">
              <a:lnSpc>
                <a:spcPct val="90000"/>
              </a:lnSpc>
            </a:pPr>
            <a:r>
              <a:rPr lang="en-US" altLang="zh-CN" sz="2800" dirty="0">
                <a:latin typeface="Arial"/>
              </a:rPr>
              <a:t>Ideal solution : </a:t>
            </a:r>
            <a:r>
              <a:rPr lang="en-US" altLang="zh-CN" sz="2800" dirty="0">
                <a:solidFill>
                  <a:srgbClr val="0000FF"/>
                </a:solidFill>
                <a:latin typeface="Arial" pitchFamily="66" charset="0"/>
              </a:rPr>
              <a:t>Measure a real workload and weight the programs according to their frequency of execution.</a:t>
            </a:r>
            <a:r>
              <a:rPr lang="en-US" altLang="zh-CN" sz="2800" dirty="0">
                <a:solidFill>
                  <a:srgbClr val="0000FF"/>
                </a:solidFill>
                <a:latin typeface="Arial"/>
              </a:rPr>
              <a:t> </a:t>
            </a:r>
          </a:p>
          <a:p>
            <a:pPr eaLnBrk="1" hangingPunct="1">
              <a:lnSpc>
                <a:spcPct val="90000"/>
              </a:lnSpc>
            </a:pPr>
            <a:r>
              <a:rPr lang="en-US" altLang="zh-CN" sz="2400" b="1" dirty="0">
                <a:solidFill>
                  <a:srgbClr val="FD0128"/>
                </a:solidFill>
                <a:latin typeface="Arial"/>
              </a:rPr>
              <a:t>What really matters is how YOUR application performs</a:t>
            </a:r>
            <a:endParaRPr lang="en-US" altLang="zh-CN" dirty="0">
              <a:solidFill>
                <a:srgbClr val="000000"/>
              </a:solidFill>
            </a:endParaRPr>
          </a:p>
          <a:p>
            <a:pPr eaLnBrk="1" hangingPunct="1">
              <a:lnSpc>
                <a:spcPct val="90000"/>
              </a:lnSpc>
            </a:pPr>
            <a:endParaRPr lang="en-US" altLang="zh-CN" sz="2800" dirty="0"/>
          </a:p>
        </p:txBody>
      </p:sp>
    </p:spTree>
  </p:cSld>
  <p:clrMapOvr>
    <a:masterClrMapping/>
  </p:clrMapOvr>
  <p:transition spd="slow">
    <p:pull dir="ru"/>
  </p:transition>
</p:sld>
</file>

<file path=ppt/slides/slide10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1682" name="Rectangle 2"/>
          <p:cNvSpPr>
            <a:spLocks noGrp="1" noRot="1" noChangeArrowheads="1"/>
          </p:cNvSpPr>
          <p:nvPr>
            <p:ph type="title"/>
          </p:nvPr>
        </p:nvSpPr>
        <p:spPr>
          <a:xfrm>
            <a:off x="2070251" y="188640"/>
            <a:ext cx="7613650" cy="685800"/>
          </a:xfrm>
        </p:spPr>
        <p:txBody>
          <a:bodyPr/>
          <a:lstStyle/>
          <a:p>
            <a:pPr eaLnBrk="1" hangingPunct="1"/>
            <a:r>
              <a:rPr lang="en-US" altLang="zh-CN" sz="3600" dirty="0">
                <a:solidFill>
                  <a:srgbClr val="FF0000"/>
                </a:solidFill>
                <a:latin typeface="Arial"/>
              </a:rPr>
              <a:t>New SPEC Performance Numbers</a:t>
            </a:r>
            <a:endParaRPr lang="en-US" altLang="zh-CN" sz="3600" dirty="0">
              <a:solidFill>
                <a:srgbClr val="FF0000"/>
              </a:solidFill>
              <a:latin typeface="Arial Narrow" pitchFamily="34" charset="0"/>
            </a:endParaRPr>
          </a:p>
        </p:txBody>
      </p:sp>
      <p:sp>
        <p:nvSpPr>
          <p:cNvPr id="71683" name="Rectangle 3"/>
          <p:cNvSpPr>
            <a:spLocks noGrp="1" noRot="1" noChangeArrowheads="1"/>
          </p:cNvSpPr>
          <p:nvPr>
            <p:ph idx="1"/>
          </p:nvPr>
        </p:nvSpPr>
        <p:spPr>
          <a:xfrm>
            <a:off x="1457477" y="1268760"/>
            <a:ext cx="8839200" cy="4800600"/>
          </a:xfrm>
        </p:spPr>
        <p:txBody>
          <a:bodyPr/>
          <a:lstStyle/>
          <a:p>
            <a:pPr eaLnBrk="1" hangingPunct="1"/>
            <a:r>
              <a:rPr lang="en-US" altLang="zh-CN" sz="2800" dirty="0">
                <a:solidFill>
                  <a:srgbClr val="000000"/>
                </a:solidFill>
                <a:latin typeface="Arial" pitchFamily="66" charset="0"/>
              </a:rPr>
              <a:t>Geometric Mean of 12 (</a:t>
            </a:r>
            <a:r>
              <a:rPr lang="en-US" altLang="zh-CN" sz="2800" dirty="0" err="1">
                <a:solidFill>
                  <a:srgbClr val="000000"/>
                </a:solidFill>
                <a:latin typeface="Arial" pitchFamily="66" charset="0"/>
              </a:rPr>
              <a:t>SpecInt</a:t>
            </a:r>
            <a:r>
              <a:rPr lang="en-US" altLang="zh-CN" sz="2800" dirty="0">
                <a:solidFill>
                  <a:srgbClr val="000000"/>
                </a:solidFill>
                <a:latin typeface="Arial" pitchFamily="66" charset="0"/>
              </a:rPr>
              <a:t>) and 14 (</a:t>
            </a:r>
            <a:r>
              <a:rPr lang="en-US" altLang="zh-CN" sz="2800" dirty="0" err="1">
                <a:solidFill>
                  <a:srgbClr val="000000"/>
                </a:solidFill>
                <a:latin typeface="Arial" pitchFamily="66" charset="0"/>
              </a:rPr>
              <a:t>SpecFP</a:t>
            </a:r>
            <a:r>
              <a:rPr lang="en-US" altLang="zh-CN" sz="2800" dirty="0">
                <a:solidFill>
                  <a:srgbClr val="000000"/>
                </a:solidFill>
                <a:latin typeface="Arial" pitchFamily="66" charset="0"/>
              </a:rPr>
              <a:t>) Benchmarks</a:t>
            </a:r>
          </a:p>
          <a:p>
            <a:pPr lvl="1" eaLnBrk="1" hangingPunct="1"/>
            <a:r>
              <a:rPr lang="en-US" altLang="zh-CN" sz="2400" dirty="0">
                <a:solidFill>
                  <a:srgbClr val="000000"/>
                </a:solidFill>
                <a:latin typeface="Arial" pitchFamily="66" charset="0"/>
              </a:rPr>
              <a:t>Performance measured against SPARC 10/40</a:t>
            </a:r>
          </a:p>
          <a:p>
            <a:pPr eaLnBrk="1" hangingPunct="1"/>
            <a:r>
              <a:rPr lang="en-US" altLang="zh-CN" sz="2800" dirty="0">
                <a:solidFill>
                  <a:srgbClr val="000000"/>
                </a:solidFill>
                <a:latin typeface="Arial" pitchFamily="66" charset="0"/>
              </a:rPr>
              <a:t>2000 Performance Numbers (Microprocessor Report, Dec. 2000)</a:t>
            </a:r>
          </a:p>
          <a:p>
            <a:pPr eaLnBrk="1" hangingPunct="1"/>
            <a:endParaRPr lang="en-US" altLang="zh-CN" dirty="0"/>
          </a:p>
        </p:txBody>
      </p:sp>
      <p:pic>
        <p:nvPicPr>
          <p:cNvPr id="71684" name="Picture 4"/>
          <p:cNvPicPr>
            <a:picLocks noChangeAspect="1" noChangeArrowheads="1"/>
          </p:cNvPicPr>
          <p:nvPr/>
        </p:nvPicPr>
        <p:blipFill>
          <a:blip r:embed="rId2"/>
          <a:srcRect/>
          <a:stretch>
            <a:fillRect/>
          </a:stretch>
        </p:blipFill>
        <p:spPr bwMode="auto">
          <a:xfrm>
            <a:off x="1805139" y="3669060"/>
            <a:ext cx="8143875" cy="1876425"/>
          </a:xfrm>
          <a:prstGeom prst="rect">
            <a:avLst/>
          </a:prstGeom>
          <a:noFill/>
          <a:ln w="9525">
            <a:noFill/>
            <a:miter lim="800000"/>
            <a:headEnd/>
            <a:tailEnd/>
          </a:ln>
        </p:spPr>
      </p:pic>
    </p:spTree>
  </p:cSld>
  <p:clrMapOvr>
    <a:masterClrMapping/>
  </p:clrMapOvr>
  <p:transition spd="slow">
    <p:pull dir="ru"/>
  </p:transition>
</p:sld>
</file>

<file path=ppt/slides/slide10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2706" name="Rectangle 2"/>
          <p:cNvSpPr>
            <a:spLocks noGrp="1" noRot="1" noChangeArrowheads="1"/>
          </p:cNvSpPr>
          <p:nvPr>
            <p:ph type="title"/>
          </p:nvPr>
        </p:nvSpPr>
        <p:spPr>
          <a:xfrm>
            <a:off x="2082800" y="0"/>
            <a:ext cx="7542213" cy="1066800"/>
          </a:xfrm>
        </p:spPr>
        <p:txBody>
          <a:bodyPr/>
          <a:lstStyle/>
          <a:p>
            <a:pPr eaLnBrk="1" hangingPunct="1"/>
            <a:r>
              <a:rPr lang="en-US" altLang="zh-CN" sz="3600" dirty="0">
                <a:solidFill>
                  <a:srgbClr val="FF0000"/>
                </a:solidFill>
                <a:latin typeface="Arial"/>
              </a:rPr>
              <a:t>New SPEC Performance Numbers</a:t>
            </a:r>
          </a:p>
        </p:txBody>
      </p:sp>
      <p:sp>
        <p:nvSpPr>
          <p:cNvPr id="72707" name="Rectangle 3"/>
          <p:cNvSpPr>
            <a:spLocks noGrp="1" noRot="1" noChangeArrowheads="1"/>
          </p:cNvSpPr>
          <p:nvPr>
            <p:ph idx="1"/>
          </p:nvPr>
        </p:nvSpPr>
        <p:spPr>
          <a:xfrm>
            <a:off x="2082800" y="1203325"/>
            <a:ext cx="8256588" cy="1987550"/>
          </a:xfrm>
        </p:spPr>
        <p:txBody>
          <a:bodyPr>
            <a:normAutofit lnSpcReduction="10000"/>
          </a:bodyPr>
          <a:lstStyle/>
          <a:p>
            <a:pPr eaLnBrk="1" hangingPunct="1">
              <a:lnSpc>
                <a:spcPct val="90000"/>
              </a:lnSpc>
            </a:pPr>
            <a:r>
              <a:rPr lang="en-US" altLang="zh-CN" sz="2800">
                <a:solidFill>
                  <a:srgbClr val="000000"/>
                </a:solidFill>
                <a:latin typeface="Arial" pitchFamily="66" charset="0"/>
              </a:rPr>
              <a:t>Geometric Mean of 12 (SpecInt) and 14 (SpecFP) Benchmarks</a:t>
            </a:r>
          </a:p>
          <a:p>
            <a:pPr lvl="1" eaLnBrk="1" hangingPunct="1">
              <a:lnSpc>
                <a:spcPct val="90000"/>
              </a:lnSpc>
            </a:pPr>
            <a:r>
              <a:rPr lang="en-US" altLang="zh-CN" sz="2400">
                <a:solidFill>
                  <a:srgbClr val="000000"/>
                </a:solidFill>
                <a:latin typeface="Arial" pitchFamily="66" charset="0"/>
              </a:rPr>
              <a:t>Performance measured against SPARC 10/40</a:t>
            </a:r>
          </a:p>
          <a:p>
            <a:pPr eaLnBrk="1" hangingPunct="1">
              <a:lnSpc>
                <a:spcPct val="90000"/>
              </a:lnSpc>
            </a:pPr>
            <a:r>
              <a:rPr lang="en-US" altLang="zh-CN" sz="2800">
                <a:solidFill>
                  <a:srgbClr val="000000"/>
                </a:solidFill>
                <a:latin typeface="Arial" pitchFamily="66" charset="0"/>
              </a:rPr>
              <a:t>2001 Performance Numbers (Microprocessor Report, Aug. 2001)</a:t>
            </a:r>
            <a:endParaRPr lang="en-US" altLang="zh-CN" sz="2800">
              <a:solidFill>
                <a:srgbClr val="000000"/>
              </a:solidFill>
              <a:latin typeface="Arial Narrow" pitchFamily="34" charset="0"/>
            </a:endParaRPr>
          </a:p>
          <a:p>
            <a:pPr eaLnBrk="1" hangingPunct="1">
              <a:lnSpc>
                <a:spcPct val="90000"/>
              </a:lnSpc>
            </a:pPr>
            <a:endParaRPr lang="en-US" altLang="zh-CN">
              <a:solidFill>
                <a:srgbClr val="000000"/>
              </a:solidFill>
              <a:latin typeface="Arial Narrow" pitchFamily="34" charset="0"/>
            </a:endParaRPr>
          </a:p>
          <a:p>
            <a:pPr eaLnBrk="1" hangingPunct="1">
              <a:lnSpc>
                <a:spcPct val="90000"/>
              </a:lnSpc>
            </a:pPr>
            <a:endParaRPr lang="en-US" altLang="zh-CN"/>
          </a:p>
        </p:txBody>
      </p:sp>
      <p:pic>
        <p:nvPicPr>
          <p:cNvPr id="72708" name="Picture 4"/>
          <p:cNvPicPr>
            <a:picLocks noChangeAspect="1" noChangeArrowheads="1"/>
          </p:cNvPicPr>
          <p:nvPr/>
        </p:nvPicPr>
        <p:blipFill>
          <a:blip r:embed="rId2"/>
          <a:srcRect/>
          <a:stretch>
            <a:fillRect/>
          </a:stretch>
        </p:blipFill>
        <p:spPr bwMode="auto">
          <a:xfrm>
            <a:off x="1905001" y="3886200"/>
            <a:ext cx="8181975" cy="1981200"/>
          </a:xfrm>
          <a:prstGeom prst="rect">
            <a:avLst/>
          </a:prstGeom>
          <a:noFill/>
          <a:ln w="9525">
            <a:noFill/>
            <a:miter lim="800000"/>
            <a:headEnd/>
            <a:tailEnd/>
          </a:ln>
        </p:spPr>
      </p:pic>
    </p:spTree>
  </p:cSld>
  <p:clrMapOvr>
    <a:masterClrMapping/>
  </p:clrMapOvr>
  <p:transition spd="slow">
    <p:pull dir="ru"/>
  </p:transition>
</p:sld>
</file>

<file path=ppt/slides/slide10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a:xfrm>
            <a:off x="1881159" y="1"/>
            <a:ext cx="8621713" cy="936625"/>
          </a:xfrm>
        </p:spPr>
        <p:txBody>
          <a:bodyPr/>
          <a:lstStyle/>
          <a:p>
            <a:pPr eaLnBrk="1" hangingPunct="1"/>
            <a:r>
              <a:rPr lang="en-US" altLang="zh-CN" dirty="0">
                <a:latin typeface="Arial"/>
              </a:rPr>
              <a:t>Topics in Chapter</a:t>
            </a:r>
          </a:p>
        </p:txBody>
      </p:sp>
      <p:sp>
        <p:nvSpPr>
          <p:cNvPr id="8195" name="Rectangle 3"/>
          <p:cNvSpPr>
            <a:spLocks noGrp="1" noRot="1" noChangeArrowheads="1"/>
          </p:cNvSpPr>
          <p:nvPr>
            <p:ph idx="1"/>
          </p:nvPr>
        </p:nvSpPr>
        <p:spPr>
          <a:xfrm>
            <a:off x="1847850" y="836613"/>
            <a:ext cx="8534400" cy="5486400"/>
          </a:xfrm>
        </p:spPr>
        <p:txBody>
          <a:bodyPr>
            <a:normAutofit/>
          </a:bodyPr>
          <a:lstStyle/>
          <a:p>
            <a:pPr eaLnBrk="1" hangingPunct="1">
              <a:lnSpc>
                <a:spcPct val="90000"/>
              </a:lnSpc>
              <a:buFont typeface="Wingdings" pitchFamily="2" charset="2"/>
              <a:buNone/>
            </a:pPr>
            <a:r>
              <a:rPr lang="en-US" altLang="zh-CN" sz="2800" dirty="0">
                <a:solidFill>
                  <a:schemeClr val="folHlink"/>
                </a:solidFill>
                <a:latin typeface="Arial" pitchFamily="66" charset="0"/>
              </a:rPr>
              <a:t>1.1  Why take this course ?</a:t>
            </a:r>
          </a:p>
          <a:p>
            <a:pPr eaLnBrk="1" hangingPunct="1">
              <a:lnSpc>
                <a:spcPct val="90000"/>
              </a:lnSpc>
              <a:buFont typeface="Wingdings" pitchFamily="2" charset="2"/>
              <a:buNone/>
            </a:pPr>
            <a:r>
              <a:rPr lang="en-US" altLang="zh-CN" sz="2800" dirty="0">
                <a:solidFill>
                  <a:schemeClr val="folHlink"/>
                </a:solidFill>
                <a:latin typeface="Arial" pitchFamily="66" charset="0"/>
              </a:rPr>
              <a:t>1.2  Classes of computers in current computer market</a:t>
            </a:r>
          </a:p>
          <a:p>
            <a:pPr eaLnBrk="1" hangingPunct="1">
              <a:lnSpc>
                <a:spcPct val="90000"/>
              </a:lnSpc>
              <a:buFont typeface="Wingdings" pitchFamily="2" charset="2"/>
              <a:buNone/>
            </a:pPr>
            <a:r>
              <a:rPr lang="en-US" altLang="zh-CN" sz="2800" dirty="0">
                <a:solidFill>
                  <a:schemeClr val="folHlink"/>
                </a:solidFill>
                <a:latin typeface="Arial" pitchFamily="66" charset="0"/>
              </a:rPr>
              <a:t>1.3  Defining computer architecture  and What’s the task of computer design?</a:t>
            </a:r>
          </a:p>
          <a:p>
            <a:pPr eaLnBrk="1" hangingPunct="1">
              <a:lnSpc>
                <a:spcPct val="90000"/>
              </a:lnSpc>
              <a:buFont typeface="Wingdings" pitchFamily="2" charset="2"/>
              <a:buNone/>
            </a:pPr>
            <a:r>
              <a:rPr lang="en-US" altLang="zh-CN" sz="2800" dirty="0">
                <a:solidFill>
                  <a:schemeClr val="folHlink"/>
                </a:solidFill>
                <a:latin typeface="Arial" pitchFamily="66" charset="0"/>
              </a:rPr>
              <a:t>1.4  Trends in Technology</a:t>
            </a:r>
          </a:p>
          <a:p>
            <a:pPr eaLnBrk="1" hangingPunct="1">
              <a:lnSpc>
                <a:spcPct val="90000"/>
              </a:lnSpc>
              <a:buFont typeface="Wingdings" pitchFamily="2" charset="2"/>
              <a:buNone/>
            </a:pPr>
            <a:r>
              <a:rPr lang="en-US" altLang="zh-CN" sz="2800" dirty="0">
                <a:solidFill>
                  <a:schemeClr val="folHlink"/>
                </a:solidFill>
                <a:latin typeface="Arial" pitchFamily="66" charset="0"/>
              </a:rPr>
              <a:t>1.5  Trends in power in Integrated circuits</a:t>
            </a:r>
          </a:p>
          <a:p>
            <a:pPr eaLnBrk="1" hangingPunct="1">
              <a:lnSpc>
                <a:spcPct val="90000"/>
              </a:lnSpc>
              <a:buFont typeface="Wingdings" pitchFamily="2" charset="2"/>
              <a:buNone/>
            </a:pPr>
            <a:r>
              <a:rPr lang="en-US" altLang="zh-CN" sz="2800" dirty="0">
                <a:solidFill>
                  <a:schemeClr val="folHlink"/>
                </a:solidFill>
                <a:latin typeface="Arial" pitchFamily="66" charset="0"/>
              </a:rPr>
              <a:t>1.6  Trends in Cost</a:t>
            </a:r>
          </a:p>
          <a:p>
            <a:pPr eaLnBrk="1" hangingPunct="1">
              <a:lnSpc>
                <a:spcPct val="90000"/>
              </a:lnSpc>
              <a:buFont typeface="Wingdings" pitchFamily="2" charset="2"/>
              <a:buNone/>
            </a:pPr>
            <a:r>
              <a:rPr lang="en-US" altLang="zh-CN" sz="2800" dirty="0">
                <a:solidFill>
                  <a:schemeClr val="folHlink"/>
                </a:solidFill>
                <a:latin typeface="Arial" pitchFamily="66" charset="0"/>
              </a:rPr>
              <a:t>1.7  Dependability</a:t>
            </a:r>
          </a:p>
          <a:p>
            <a:pPr eaLnBrk="1" hangingPunct="1">
              <a:lnSpc>
                <a:spcPct val="90000"/>
              </a:lnSpc>
              <a:buFont typeface="Wingdings" pitchFamily="2" charset="2"/>
              <a:buNone/>
            </a:pPr>
            <a:r>
              <a:rPr lang="en-US" altLang="zh-CN" sz="2800" dirty="0">
                <a:solidFill>
                  <a:srgbClr val="B3B4CE"/>
                </a:solidFill>
                <a:latin typeface="Arial" pitchFamily="66" charset="0"/>
              </a:rPr>
              <a:t>1.8  Measuring, Reporting and </a:t>
            </a:r>
            <a:r>
              <a:rPr lang="en-US" altLang="zh-CN" sz="2800" dirty="0" err="1">
                <a:solidFill>
                  <a:srgbClr val="B3B4CE"/>
                </a:solidFill>
                <a:latin typeface="Arial" pitchFamily="66" charset="0"/>
              </a:rPr>
              <a:t>summerizing</a:t>
            </a:r>
            <a:r>
              <a:rPr lang="en-US" altLang="zh-CN" sz="2800" dirty="0">
                <a:solidFill>
                  <a:srgbClr val="B3B4CE"/>
                </a:solidFill>
                <a:latin typeface="Arial" pitchFamily="66" charset="0"/>
              </a:rPr>
              <a:t> </a:t>
            </a:r>
            <a:r>
              <a:rPr lang="en-US" altLang="zh-CN" sz="2800" dirty="0" err="1">
                <a:solidFill>
                  <a:srgbClr val="B3B4CE"/>
                </a:solidFill>
                <a:latin typeface="Arial" pitchFamily="66" charset="0"/>
              </a:rPr>
              <a:t>Perf</a:t>
            </a:r>
            <a:r>
              <a:rPr lang="en-US" altLang="zh-CN" sz="2800" dirty="0">
                <a:solidFill>
                  <a:srgbClr val="B3B4CE"/>
                </a:solidFill>
                <a:latin typeface="Arial" pitchFamily="66" charset="0"/>
              </a:rPr>
              <a:t>.</a:t>
            </a:r>
          </a:p>
          <a:p>
            <a:pPr eaLnBrk="1" hangingPunct="1">
              <a:lnSpc>
                <a:spcPct val="90000"/>
              </a:lnSpc>
              <a:buFont typeface="Wingdings" pitchFamily="2" charset="2"/>
              <a:buNone/>
            </a:pPr>
            <a:r>
              <a:rPr lang="en-US" altLang="zh-CN" sz="2800" dirty="0">
                <a:solidFill>
                  <a:srgbClr val="0000FF"/>
                </a:solidFill>
                <a:latin typeface="Arial" pitchFamily="66" charset="0"/>
              </a:rPr>
              <a:t>1.9 Quantitative Principles of computer Design</a:t>
            </a:r>
            <a:r>
              <a:rPr lang="en-US" altLang="zh-CN" sz="2800" dirty="0">
                <a:solidFill>
                  <a:schemeClr val="folHlink"/>
                </a:solidFill>
                <a:latin typeface="Arial" pitchFamily="66" charset="0"/>
              </a:rPr>
              <a:t> </a:t>
            </a:r>
          </a:p>
          <a:p>
            <a:pPr eaLnBrk="1" hangingPunct="1">
              <a:lnSpc>
                <a:spcPct val="90000"/>
              </a:lnSpc>
              <a:buFont typeface="Wingdings" pitchFamily="2" charset="2"/>
              <a:buNone/>
            </a:pPr>
            <a:r>
              <a:rPr lang="en-US" altLang="zh-CN" sz="2800" dirty="0">
                <a:solidFill>
                  <a:schemeClr val="folHlink"/>
                </a:solidFill>
                <a:latin typeface="Arial" pitchFamily="66" charset="0"/>
              </a:rPr>
              <a:t>1.10 Putting it altogether</a:t>
            </a:r>
            <a:endParaRPr lang="en-US" altLang="zh-CN" sz="2800" dirty="0"/>
          </a:p>
        </p:txBody>
      </p:sp>
    </p:spTree>
    <p:extLst>
      <p:ext uri="{BB962C8B-B14F-4D97-AF65-F5344CB8AC3E}">
        <p14:creationId xmlns:p14="http://schemas.microsoft.com/office/powerpoint/2010/main" val="2856049281"/>
      </p:ext>
    </p:extLst>
  </p:cSld>
  <p:clrMapOvr>
    <a:masterClrMapping/>
  </p:clrMapOvr>
  <p:transition spd="slow">
    <p:pull dir="ru"/>
  </p:transition>
</p:sld>
</file>

<file path=ppt/slides/slide10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218" name="Rectangle 2"/>
          <p:cNvSpPr>
            <a:spLocks noGrp="1" noRot="1" noChangeArrowheads="1"/>
          </p:cNvSpPr>
          <p:nvPr>
            <p:ph type="title"/>
          </p:nvPr>
        </p:nvSpPr>
        <p:spPr>
          <a:xfrm>
            <a:off x="1919536" y="0"/>
            <a:ext cx="6881813" cy="981075"/>
          </a:xfrm>
        </p:spPr>
        <p:txBody>
          <a:bodyPr>
            <a:normAutofit/>
          </a:bodyPr>
          <a:lstStyle/>
          <a:p>
            <a:pPr eaLnBrk="1" hangingPunct="1"/>
            <a:r>
              <a:rPr lang="en-US" altLang="zh-CN" sz="4000" dirty="0">
                <a:latin typeface="Arial"/>
              </a:rPr>
              <a:t>1.9 Quantitative Principles</a:t>
            </a:r>
            <a:r>
              <a:rPr lang="en-US" altLang="zh-CN" sz="4000" dirty="0">
                <a:latin typeface="Arial" charset="0"/>
              </a:rPr>
              <a:t> </a:t>
            </a:r>
          </a:p>
        </p:txBody>
      </p:sp>
      <p:sp>
        <p:nvSpPr>
          <p:cNvPr id="9219" name="Rectangle 3"/>
          <p:cNvSpPr>
            <a:spLocks noGrp="1" noRot="1" noChangeArrowheads="1"/>
          </p:cNvSpPr>
          <p:nvPr>
            <p:ph idx="1"/>
          </p:nvPr>
        </p:nvSpPr>
        <p:spPr>
          <a:xfrm>
            <a:off x="1740942" y="1340768"/>
            <a:ext cx="7239000" cy="3848100"/>
          </a:xfrm>
        </p:spPr>
        <p:txBody>
          <a:bodyPr/>
          <a:lstStyle/>
          <a:p>
            <a:pPr eaLnBrk="1" hangingPunct="1"/>
            <a:r>
              <a:rPr lang="en-US" altLang="zh-CN" dirty="0">
                <a:latin typeface="Arial" pitchFamily="66" charset="0"/>
              </a:rPr>
              <a:t>Take advantage of parallelism</a:t>
            </a:r>
          </a:p>
          <a:p>
            <a:pPr eaLnBrk="1" hangingPunct="1"/>
            <a:r>
              <a:rPr lang="en-US" altLang="zh-CN" dirty="0">
                <a:latin typeface="Arial" pitchFamily="66" charset="0"/>
              </a:rPr>
              <a:t>Principle of Locality</a:t>
            </a:r>
          </a:p>
          <a:p>
            <a:pPr eaLnBrk="1" hangingPunct="1"/>
            <a:r>
              <a:rPr lang="en-US" altLang="zh-CN" dirty="0">
                <a:latin typeface="Arial" pitchFamily="66" charset="0"/>
              </a:rPr>
              <a:t>Focus on  the common case</a:t>
            </a:r>
          </a:p>
          <a:p>
            <a:pPr eaLnBrk="1" hangingPunct="1"/>
            <a:r>
              <a:rPr lang="en-US" altLang="zh-CN" dirty="0">
                <a:latin typeface="Arial" pitchFamily="66" charset="0"/>
              </a:rPr>
              <a:t>Amdahl's Law </a:t>
            </a:r>
          </a:p>
          <a:p>
            <a:pPr eaLnBrk="1" hangingPunct="1"/>
            <a:r>
              <a:rPr lang="en-US" altLang="zh-CN" dirty="0">
                <a:latin typeface="Arial" pitchFamily="66" charset="0"/>
              </a:rPr>
              <a:t>CPU Performance Equation</a:t>
            </a:r>
          </a:p>
        </p:txBody>
      </p:sp>
    </p:spTree>
    <p:extLst>
      <p:ext uri="{BB962C8B-B14F-4D97-AF65-F5344CB8AC3E}">
        <p14:creationId xmlns:p14="http://schemas.microsoft.com/office/powerpoint/2010/main" val="2819316779"/>
      </p:ext>
    </p:extLst>
  </p:cSld>
  <p:clrMapOvr>
    <a:masterClrMapping/>
  </p:clrMapOvr>
  <p:transition spd="slow">
    <p:pull dir="ru"/>
  </p:transition>
</p:sld>
</file>

<file path=ppt/slides/slide10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242" name="Rectangle 2"/>
          <p:cNvSpPr>
            <a:spLocks noGrp="1" noRot="1" noChangeArrowheads="1"/>
          </p:cNvSpPr>
          <p:nvPr>
            <p:ph type="title"/>
          </p:nvPr>
        </p:nvSpPr>
        <p:spPr/>
        <p:txBody>
          <a:bodyPr/>
          <a:lstStyle/>
          <a:p>
            <a:pPr eaLnBrk="1" hangingPunct="1"/>
            <a:r>
              <a:rPr lang="en-US" altLang="zh-CN" sz="4000">
                <a:latin typeface="Arial"/>
              </a:rPr>
              <a:t>Take advantage of parallelism</a:t>
            </a:r>
          </a:p>
        </p:txBody>
      </p:sp>
      <p:sp>
        <p:nvSpPr>
          <p:cNvPr id="10243" name="Rectangle 3"/>
          <p:cNvSpPr>
            <a:spLocks noGrp="1" noRot="1" noChangeArrowheads="1"/>
          </p:cNvSpPr>
          <p:nvPr>
            <p:ph idx="1"/>
          </p:nvPr>
        </p:nvSpPr>
        <p:spPr>
          <a:xfrm>
            <a:off x="1271464" y="1125539"/>
            <a:ext cx="10586103" cy="4795837"/>
          </a:xfrm>
        </p:spPr>
        <p:txBody>
          <a:bodyPr/>
          <a:lstStyle/>
          <a:p>
            <a:pPr eaLnBrk="1" hangingPunct="1"/>
            <a:r>
              <a:rPr lang="en-US" altLang="zh-CN" dirty="0">
                <a:latin typeface="Arial"/>
              </a:rPr>
              <a:t>Most important methods of improving performance</a:t>
            </a:r>
          </a:p>
          <a:p>
            <a:pPr eaLnBrk="1" hangingPunct="1"/>
            <a:r>
              <a:rPr lang="en-US" altLang="zh-CN" dirty="0">
                <a:latin typeface="Arial"/>
              </a:rPr>
              <a:t>Parallelism levels</a:t>
            </a:r>
          </a:p>
          <a:p>
            <a:pPr lvl="1" eaLnBrk="1" hangingPunct="1"/>
            <a:r>
              <a:rPr lang="en-US" altLang="zh-CN" dirty="0">
                <a:latin typeface="Arial"/>
              </a:rPr>
              <a:t>System level: use multiple processors </a:t>
            </a:r>
          </a:p>
          <a:p>
            <a:pPr lvl="1" eaLnBrk="1" hangingPunct="1"/>
            <a:r>
              <a:rPr lang="en-US" altLang="zh-CN" dirty="0">
                <a:latin typeface="Arial"/>
              </a:rPr>
              <a:t>Instruction level:</a:t>
            </a:r>
          </a:p>
          <a:p>
            <a:pPr lvl="2" eaLnBrk="1" hangingPunct="1"/>
            <a:r>
              <a:rPr lang="en-US" altLang="zh-CN" dirty="0">
                <a:latin typeface="Arial"/>
              </a:rPr>
              <a:t>Pipelining</a:t>
            </a:r>
          </a:p>
          <a:p>
            <a:pPr lvl="1" eaLnBrk="1" hangingPunct="1"/>
            <a:r>
              <a:rPr lang="en-US" altLang="zh-CN" dirty="0">
                <a:latin typeface="Arial"/>
              </a:rPr>
              <a:t>Operation level: </a:t>
            </a:r>
          </a:p>
          <a:p>
            <a:pPr lvl="2" eaLnBrk="1" hangingPunct="1"/>
            <a:r>
              <a:rPr lang="en-US" altLang="zh-CN" dirty="0">
                <a:latin typeface="Arial"/>
              </a:rPr>
              <a:t>set-associate cache</a:t>
            </a:r>
          </a:p>
          <a:p>
            <a:pPr lvl="2" eaLnBrk="1" hangingPunct="1"/>
            <a:r>
              <a:rPr lang="en-US" altLang="zh-CN" dirty="0">
                <a:latin typeface="Arial"/>
              </a:rPr>
              <a:t>Pipelined function unit</a:t>
            </a:r>
          </a:p>
        </p:txBody>
      </p:sp>
      <p:sp>
        <p:nvSpPr>
          <p:cNvPr id="10244" name="AutoShape 4"/>
          <p:cNvSpPr>
            <a:spLocks noChangeArrowheads="1"/>
          </p:cNvSpPr>
          <p:nvPr/>
        </p:nvSpPr>
        <p:spPr bwMode="auto">
          <a:xfrm>
            <a:off x="6456363" y="3284539"/>
            <a:ext cx="3960812" cy="1584325"/>
          </a:xfrm>
          <a:prstGeom prst="cloudCallout">
            <a:avLst>
              <a:gd name="adj1" fmla="val -47394"/>
              <a:gd name="adj2" fmla="val 38278"/>
            </a:avLst>
          </a:prstGeom>
          <a:solidFill>
            <a:schemeClr val="accent1"/>
          </a:solidFill>
          <a:ln w="12700" cap="sq">
            <a:solidFill>
              <a:schemeClr val="tx1"/>
            </a:solidFill>
            <a:round/>
            <a:headEnd type="none" w="sm" len="sm"/>
            <a:tailEnd type="none" w="sm" len="sm"/>
          </a:ln>
        </p:spPr>
        <p:txBody>
          <a:bodyPr/>
          <a:lstStyle/>
          <a:p>
            <a:pPr algn="ctr"/>
            <a:endParaRPr lang="zh-CN" altLang="zh-CN" sz="1800">
              <a:solidFill>
                <a:schemeClr val="tx1"/>
              </a:solidFill>
            </a:endParaRPr>
          </a:p>
        </p:txBody>
      </p:sp>
      <p:sp>
        <p:nvSpPr>
          <p:cNvPr id="10245" name="Text Box 5"/>
          <p:cNvSpPr txBox="1">
            <a:spLocks noChangeArrowheads="1"/>
          </p:cNvSpPr>
          <p:nvPr/>
        </p:nvSpPr>
        <p:spPr bwMode="auto">
          <a:xfrm>
            <a:off x="6557964" y="3665538"/>
            <a:ext cx="3629025" cy="519112"/>
          </a:xfrm>
          <a:prstGeom prst="rect">
            <a:avLst/>
          </a:prstGeom>
          <a:noFill/>
          <a:ln w="12700" cap="sq" algn="ctr">
            <a:noFill/>
            <a:miter lim="800000"/>
            <a:headEnd type="none" w="sm" len="sm"/>
            <a:tailEnd type="none" w="sm" len="sm"/>
          </a:ln>
        </p:spPr>
        <p:txBody>
          <a:bodyPr wrap="none">
            <a:spAutoFit/>
          </a:bodyPr>
          <a:lstStyle/>
          <a:p>
            <a:pPr algn="ctr"/>
            <a:r>
              <a:rPr lang="en-US" altLang="zh-CN" sz="2800">
                <a:latin typeface="Arial"/>
              </a:rPr>
              <a:t>Any other examples ?</a:t>
            </a:r>
          </a:p>
        </p:txBody>
      </p:sp>
    </p:spTree>
    <p:extLst>
      <p:ext uri="{BB962C8B-B14F-4D97-AF65-F5344CB8AC3E}">
        <p14:creationId xmlns:p14="http://schemas.microsoft.com/office/powerpoint/2010/main" val="1287341614"/>
      </p:ext>
    </p:extLst>
  </p:cSld>
  <p:clrMapOvr>
    <a:masterClrMapping/>
  </p:clrMapOvr>
  <p:transition spd="slow">
    <p:pull dir="ru"/>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9938" name="Rectangle 2"/>
          <p:cNvSpPr>
            <a:spLocks noGrp="1" noRot="1" noChangeArrowheads="1"/>
          </p:cNvSpPr>
          <p:nvPr>
            <p:ph type="title"/>
          </p:nvPr>
        </p:nvSpPr>
        <p:spPr/>
        <p:txBody>
          <a:bodyPr/>
          <a:lstStyle/>
          <a:p>
            <a:pPr eaLnBrk="1" hangingPunct="1"/>
            <a:r>
              <a:rPr lang="en-US" altLang="zh-CN" b="1" dirty="0">
                <a:solidFill>
                  <a:srgbClr val="FF0000"/>
                </a:solidFill>
                <a:latin typeface="Arial"/>
              </a:rPr>
              <a:t>Embedded Computers</a:t>
            </a:r>
          </a:p>
        </p:txBody>
      </p:sp>
      <p:sp>
        <p:nvSpPr>
          <p:cNvPr id="39939" name="Rectangle 3"/>
          <p:cNvSpPr>
            <a:spLocks noGrp="1" noRot="1" noChangeArrowheads="1"/>
          </p:cNvSpPr>
          <p:nvPr>
            <p:ph idx="1"/>
          </p:nvPr>
        </p:nvSpPr>
        <p:spPr>
          <a:xfrm>
            <a:off x="1559496" y="1196976"/>
            <a:ext cx="9505056" cy="4683125"/>
          </a:xfrm>
        </p:spPr>
        <p:txBody>
          <a:bodyPr/>
          <a:lstStyle/>
          <a:p>
            <a:pPr eaLnBrk="1" hangingPunct="1"/>
            <a:r>
              <a:rPr lang="en-US" altLang="zh-CN" sz="2800" dirty="0">
                <a:latin typeface="Arial" pitchFamily="66" charset="0"/>
              </a:rPr>
              <a:t>The fastest growing portion of the computer market with widest spread of processing power and cost.</a:t>
            </a:r>
          </a:p>
          <a:p>
            <a:pPr eaLnBrk="1" hangingPunct="1"/>
            <a:r>
              <a:rPr lang="en-US" altLang="zh-CN" sz="2800" dirty="0">
                <a:solidFill>
                  <a:srgbClr val="0000FF"/>
                </a:solidFill>
                <a:latin typeface="Arial" pitchFamily="66" charset="0"/>
              </a:rPr>
              <a:t>Requirements</a:t>
            </a:r>
          </a:p>
          <a:p>
            <a:pPr lvl="1"/>
            <a:r>
              <a:rPr lang="en-US" altLang="zh-CN" sz="2400" dirty="0">
                <a:solidFill>
                  <a:srgbClr val="FF0000"/>
                </a:solidFill>
                <a:latin typeface="Arial" pitchFamily="66" charset="0"/>
              </a:rPr>
              <a:t>Real time </a:t>
            </a:r>
            <a:r>
              <a:rPr lang="en-US" altLang="zh-CN" sz="2400" dirty="0">
                <a:latin typeface="Arial" pitchFamily="66" charset="0"/>
              </a:rPr>
              <a:t>performance (soft &amp; hard)</a:t>
            </a:r>
          </a:p>
          <a:p>
            <a:pPr lvl="1"/>
            <a:r>
              <a:rPr lang="en-US" altLang="zh-CN" sz="2400" dirty="0">
                <a:solidFill>
                  <a:srgbClr val="FF3300"/>
                </a:solidFill>
                <a:latin typeface="Arial" pitchFamily="66" charset="0"/>
              </a:rPr>
              <a:t>Strict resource constraints</a:t>
            </a:r>
            <a:endParaRPr lang="en-US" altLang="zh-CN" sz="2400" dirty="0">
              <a:latin typeface="Comic Sans MS" pitchFamily="66" charset="0"/>
            </a:endParaRPr>
          </a:p>
          <a:p>
            <a:pPr lvl="1" eaLnBrk="1" hangingPunct="1"/>
            <a:r>
              <a:rPr lang="en-US" altLang="zh-CN" sz="2400" dirty="0">
                <a:solidFill>
                  <a:srgbClr val="0000FF"/>
                </a:solidFill>
                <a:latin typeface="Arial" pitchFamily="66" charset="0"/>
              </a:rPr>
              <a:t>limited memory size, </a:t>
            </a:r>
            <a:r>
              <a:rPr lang="en-US" altLang="zh-CN" sz="2400" dirty="0">
                <a:solidFill>
                  <a:srgbClr val="FF0000"/>
                </a:solidFill>
                <a:latin typeface="Arial" pitchFamily="66" charset="0"/>
              </a:rPr>
              <a:t>lower power consumption</a:t>
            </a:r>
            <a:r>
              <a:rPr lang="en-US" altLang="zh-CN" sz="2400" dirty="0">
                <a:latin typeface="Arial" pitchFamily="66" charset="0"/>
              </a:rPr>
              <a:t>,... </a:t>
            </a:r>
          </a:p>
          <a:p>
            <a:pPr eaLnBrk="1" hangingPunct="1"/>
            <a:r>
              <a:rPr lang="en-US" altLang="zh-CN" sz="2800" dirty="0">
                <a:latin typeface="Arial" pitchFamily="66" charset="0"/>
              </a:rPr>
              <a:t>The use of </a:t>
            </a:r>
            <a:r>
              <a:rPr lang="en-US" altLang="zh-CN" sz="2800" dirty="0">
                <a:solidFill>
                  <a:srgbClr val="0000FF"/>
                </a:solidFill>
                <a:latin typeface="Arial" pitchFamily="66" charset="0"/>
              </a:rPr>
              <a:t>processor cores</a:t>
            </a:r>
            <a:r>
              <a:rPr lang="en-US" altLang="zh-CN" sz="2800" dirty="0">
                <a:latin typeface="Arial" pitchFamily="66" charset="0"/>
              </a:rPr>
              <a:t> together with </a:t>
            </a:r>
            <a:r>
              <a:rPr lang="en-US" altLang="zh-CN" sz="2800" dirty="0">
                <a:solidFill>
                  <a:srgbClr val="0000FF"/>
                </a:solidFill>
                <a:latin typeface="Arial" pitchFamily="66" charset="0"/>
              </a:rPr>
              <a:t>application-specific circuitry.</a:t>
            </a:r>
          </a:p>
          <a:p>
            <a:pPr lvl="1" eaLnBrk="1" hangingPunct="1"/>
            <a:r>
              <a:rPr lang="en-US" altLang="zh-CN" sz="2400" dirty="0">
                <a:latin typeface="Arial" pitchFamily="66" charset="0"/>
              </a:rPr>
              <a:t>DSP, mobile computing, mobile phone, Digital TV</a:t>
            </a:r>
          </a:p>
          <a:p>
            <a:pPr marL="457200" lvl="1" indent="0">
              <a:buNone/>
            </a:pPr>
            <a:endParaRPr lang="en-US" altLang="zh-CN" sz="2400" dirty="0">
              <a:latin typeface="Comic Sans MS" pitchFamily="66" charset="0"/>
            </a:endParaRPr>
          </a:p>
        </p:txBody>
      </p:sp>
    </p:spTree>
  </p:cSld>
  <p:clrMapOvr>
    <a:masterClrMapping/>
  </p:clrMapOvr>
  <p:transition spd="slow">
    <p:random/>
  </p:transition>
</p:sld>
</file>

<file path=ppt/slides/slide11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266" name="Rectangle 2"/>
          <p:cNvSpPr>
            <a:spLocks noGrp="1" noRot="1" noChangeArrowheads="1"/>
          </p:cNvSpPr>
          <p:nvPr>
            <p:ph type="title"/>
          </p:nvPr>
        </p:nvSpPr>
        <p:spPr>
          <a:xfrm>
            <a:off x="3327401" y="1"/>
            <a:ext cx="6881813" cy="784225"/>
          </a:xfrm>
        </p:spPr>
        <p:txBody>
          <a:bodyPr/>
          <a:lstStyle/>
          <a:p>
            <a:pPr eaLnBrk="1" hangingPunct="1"/>
            <a:r>
              <a:rPr lang="en-US" altLang="zh-CN" b="1">
                <a:latin typeface="Arial"/>
              </a:rPr>
              <a:t>Principle of Locality</a:t>
            </a:r>
            <a:endParaRPr lang="en-US" altLang="zh-CN" b="1">
              <a:latin typeface="MyriadMM_565_600_" charset="0"/>
            </a:endParaRPr>
          </a:p>
        </p:txBody>
      </p:sp>
      <p:sp>
        <p:nvSpPr>
          <p:cNvPr id="11267" name="Rectangle 3"/>
          <p:cNvSpPr>
            <a:spLocks noGrp="1" noRot="1" noChangeArrowheads="1"/>
          </p:cNvSpPr>
          <p:nvPr>
            <p:ph idx="1"/>
          </p:nvPr>
        </p:nvSpPr>
        <p:spPr>
          <a:xfrm>
            <a:off x="1343472" y="1052736"/>
            <a:ext cx="8382000" cy="4800600"/>
          </a:xfrm>
        </p:spPr>
        <p:txBody>
          <a:bodyPr/>
          <a:lstStyle/>
          <a:p>
            <a:pPr eaLnBrk="1" hangingPunct="1">
              <a:lnSpc>
                <a:spcPct val="90000"/>
              </a:lnSpc>
              <a:spcBef>
                <a:spcPct val="30000"/>
              </a:spcBef>
            </a:pPr>
            <a:r>
              <a:rPr lang="en-US" altLang="zh-CN" sz="2800" dirty="0">
                <a:solidFill>
                  <a:srgbClr val="0000FF"/>
                </a:solidFill>
                <a:latin typeface="Arial" pitchFamily="66" charset="0"/>
              </a:rPr>
              <a:t>Program Property: Programs tend to reuse data and instructions they have used recently.</a:t>
            </a:r>
          </a:p>
          <a:p>
            <a:pPr eaLnBrk="1" hangingPunct="1">
              <a:lnSpc>
                <a:spcPct val="90000"/>
              </a:lnSpc>
              <a:spcBef>
                <a:spcPct val="30000"/>
              </a:spcBef>
            </a:pPr>
            <a:r>
              <a:rPr lang="en-US" altLang="zh-CN" sz="2800" dirty="0">
                <a:latin typeface="Arial" pitchFamily="66" charset="0"/>
              </a:rPr>
              <a:t>Rule of thumb:</a:t>
            </a:r>
          </a:p>
          <a:p>
            <a:pPr lvl="1" eaLnBrk="1" hangingPunct="1">
              <a:lnSpc>
                <a:spcPct val="90000"/>
              </a:lnSpc>
              <a:spcBef>
                <a:spcPct val="30000"/>
              </a:spcBef>
            </a:pPr>
            <a:r>
              <a:rPr lang="en-US" altLang="zh-CN" sz="2400" dirty="0">
                <a:latin typeface="Arial" pitchFamily="66" charset="0"/>
              </a:rPr>
              <a:t>a program spends </a:t>
            </a:r>
            <a:r>
              <a:rPr lang="en-US" altLang="zh-CN" sz="2400" dirty="0">
                <a:solidFill>
                  <a:srgbClr val="FF0000"/>
                </a:solidFill>
                <a:latin typeface="Arial" pitchFamily="66" charset="0"/>
              </a:rPr>
              <a:t>90%</a:t>
            </a:r>
            <a:r>
              <a:rPr lang="en-US" altLang="zh-CN" sz="2400" dirty="0">
                <a:latin typeface="Arial" pitchFamily="66" charset="0"/>
              </a:rPr>
              <a:t> of its execution time in only </a:t>
            </a:r>
            <a:r>
              <a:rPr lang="en-US" altLang="zh-CN" sz="2400" dirty="0">
                <a:solidFill>
                  <a:srgbClr val="FF0000"/>
                </a:solidFill>
                <a:latin typeface="Arial" pitchFamily="66" charset="0"/>
              </a:rPr>
              <a:t>10%</a:t>
            </a:r>
            <a:r>
              <a:rPr lang="en-US" altLang="zh-CN" sz="2400" dirty="0">
                <a:latin typeface="Arial" pitchFamily="66" charset="0"/>
              </a:rPr>
              <a:t> of the code.</a:t>
            </a:r>
          </a:p>
          <a:p>
            <a:pPr eaLnBrk="1" hangingPunct="1">
              <a:lnSpc>
                <a:spcPct val="90000"/>
              </a:lnSpc>
              <a:spcBef>
                <a:spcPct val="30000"/>
              </a:spcBef>
            </a:pPr>
            <a:r>
              <a:rPr lang="en-US" altLang="zh-CN" sz="2800" dirty="0">
                <a:solidFill>
                  <a:srgbClr val="0000FF"/>
                </a:solidFill>
                <a:latin typeface="Arial" pitchFamily="66" charset="0"/>
              </a:rPr>
              <a:t>Temporal locality </a:t>
            </a:r>
          </a:p>
          <a:p>
            <a:pPr lvl="1" eaLnBrk="1" hangingPunct="1">
              <a:lnSpc>
                <a:spcPct val="90000"/>
              </a:lnSpc>
              <a:spcBef>
                <a:spcPct val="30000"/>
              </a:spcBef>
            </a:pPr>
            <a:r>
              <a:rPr lang="en-US" altLang="zh-CN" sz="2400" dirty="0">
                <a:latin typeface="Arial" pitchFamily="66" charset="0"/>
              </a:rPr>
              <a:t>Recently accessed items are likely to be accessed in the near future.</a:t>
            </a:r>
          </a:p>
          <a:p>
            <a:pPr eaLnBrk="1" hangingPunct="1">
              <a:lnSpc>
                <a:spcPct val="90000"/>
              </a:lnSpc>
              <a:spcBef>
                <a:spcPct val="30000"/>
              </a:spcBef>
            </a:pPr>
            <a:r>
              <a:rPr lang="en-US" altLang="zh-CN" sz="2800" dirty="0">
                <a:solidFill>
                  <a:srgbClr val="0000FF"/>
                </a:solidFill>
                <a:latin typeface="Arial" pitchFamily="66" charset="0"/>
              </a:rPr>
              <a:t>Spatial locality </a:t>
            </a:r>
          </a:p>
          <a:p>
            <a:pPr lvl="1" eaLnBrk="1" hangingPunct="1">
              <a:lnSpc>
                <a:spcPct val="90000"/>
              </a:lnSpc>
              <a:spcBef>
                <a:spcPct val="30000"/>
              </a:spcBef>
            </a:pPr>
            <a:r>
              <a:rPr lang="en-US" altLang="zh-CN" sz="2400" dirty="0">
                <a:latin typeface="Arial" pitchFamily="66" charset="0"/>
              </a:rPr>
              <a:t>Items whose addresses are near one another tend to be referenced close together in time.</a:t>
            </a:r>
          </a:p>
        </p:txBody>
      </p:sp>
      <p:sp>
        <p:nvSpPr>
          <p:cNvPr id="26628" name="AutoShape 4"/>
          <p:cNvSpPr>
            <a:spLocks noChangeArrowheads="1"/>
          </p:cNvSpPr>
          <p:nvPr/>
        </p:nvSpPr>
        <p:spPr bwMode="auto">
          <a:xfrm>
            <a:off x="9120336" y="528574"/>
            <a:ext cx="2592288" cy="511303"/>
          </a:xfrm>
          <a:prstGeom prst="roundRect">
            <a:avLst>
              <a:gd name="adj" fmla="val 16667"/>
            </a:avLst>
          </a:prstGeom>
          <a:solidFill>
            <a:schemeClr val="accent1"/>
          </a:solidFill>
          <a:ln w="12700" cap="sq">
            <a:solidFill>
              <a:schemeClr val="tx1"/>
            </a:solidFill>
            <a:round/>
            <a:headEnd type="none" w="sm" len="sm"/>
            <a:tailEnd type="none" w="sm" len="sm"/>
          </a:ln>
        </p:spPr>
        <p:txBody>
          <a:bodyPr wrap="none" anchor="ctr"/>
          <a:lstStyle/>
          <a:p>
            <a:pPr algn="ctr"/>
            <a:r>
              <a:rPr lang="en-US" altLang="zh-CN">
                <a:latin typeface="Arial"/>
              </a:rPr>
              <a:t>Any example ?</a:t>
            </a:r>
          </a:p>
        </p:txBody>
      </p:sp>
    </p:spTree>
    <p:extLst>
      <p:ext uri="{BB962C8B-B14F-4D97-AF65-F5344CB8AC3E}">
        <p14:creationId xmlns:p14="http://schemas.microsoft.com/office/powerpoint/2010/main" val="333312001"/>
      </p:ext>
    </p:extLst>
  </p:cSld>
  <p:clrMapOvr>
    <a:masterClrMapping/>
  </p:clrMapOvr>
  <p:transition spd="slow">
    <p:pull dir="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6628"/>
                                        </p:tgtEl>
                                        <p:attrNameLst>
                                          <p:attrName>style.visibility</p:attrName>
                                        </p:attrNameLst>
                                      </p:cBhvr>
                                      <p:to>
                                        <p:strVal val="visible"/>
                                      </p:to>
                                    </p:set>
                                  </p:childTnLst>
                                  <p:subTnLst>
                                    <p:set>
                                      <p:cBhvr override="childStyle">
                                        <p:cTn dur="1" fill="hold" display="0" masterRel="nextClick" afterEffect="1"/>
                                        <p:tgtEl>
                                          <p:spTgt spid="26628"/>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8" grpId="0" animBg="1" autoUpdateAnimBg="0"/>
    </p:bldLst>
  </p:timing>
</p:sld>
</file>

<file path=ppt/slides/slide11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290" name="Rectangle 2"/>
          <p:cNvSpPr>
            <a:spLocks noGrp="1" noRot="1" noChangeArrowheads="1"/>
          </p:cNvSpPr>
          <p:nvPr>
            <p:ph type="title"/>
          </p:nvPr>
        </p:nvSpPr>
        <p:spPr>
          <a:xfrm>
            <a:off x="2640014" y="0"/>
            <a:ext cx="7799387" cy="990600"/>
          </a:xfrm>
        </p:spPr>
        <p:txBody>
          <a:bodyPr/>
          <a:lstStyle/>
          <a:p>
            <a:pPr eaLnBrk="1" hangingPunct="1"/>
            <a:r>
              <a:rPr lang="en-US" altLang="zh-CN">
                <a:latin typeface="Arial"/>
              </a:rPr>
              <a:t>Focus on the common case </a:t>
            </a:r>
          </a:p>
        </p:txBody>
      </p:sp>
      <p:sp>
        <p:nvSpPr>
          <p:cNvPr id="12291" name="Rectangle 3"/>
          <p:cNvSpPr>
            <a:spLocks noGrp="1" noRot="1" noChangeArrowheads="1"/>
          </p:cNvSpPr>
          <p:nvPr>
            <p:ph idx="1"/>
          </p:nvPr>
        </p:nvSpPr>
        <p:spPr>
          <a:xfrm>
            <a:off x="1415480" y="1066800"/>
            <a:ext cx="9433048" cy="4953000"/>
          </a:xfrm>
        </p:spPr>
        <p:txBody>
          <a:bodyPr/>
          <a:lstStyle/>
          <a:p>
            <a:pPr eaLnBrk="1" hangingPunct="1"/>
            <a:r>
              <a:rPr lang="en-US" altLang="zh-CN" dirty="0">
                <a:latin typeface="Arial" pitchFamily="66" charset="0"/>
              </a:rPr>
              <a:t>The most important and pervasive principle of computer design.</a:t>
            </a:r>
          </a:p>
          <a:p>
            <a:pPr lvl="1" eaLnBrk="1" hangingPunct="1"/>
            <a:r>
              <a:rPr lang="en-US" altLang="zh-CN" dirty="0">
                <a:latin typeface="Arial" pitchFamily="66" charset="0"/>
              </a:rPr>
              <a:t>Power, resource allocation, performance, dependability.</a:t>
            </a:r>
          </a:p>
          <a:p>
            <a:pPr lvl="1" eaLnBrk="1" hangingPunct="1"/>
            <a:r>
              <a:rPr lang="en-US" altLang="zh-CN" dirty="0">
                <a:latin typeface="Arial" pitchFamily="66" charset="0"/>
              </a:rPr>
              <a:t>Rule of thumb:  </a:t>
            </a:r>
            <a:r>
              <a:rPr lang="en-US" altLang="zh-CN" dirty="0">
                <a:solidFill>
                  <a:srgbClr val="0000FF"/>
                </a:solidFill>
                <a:latin typeface="Arial" pitchFamily="66" charset="0"/>
              </a:rPr>
              <a:t>simple is fast.</a:t>
            </a:r>
          </a:p>
          <a:p>
            <a:pPr lvl="1" eaLnBrk="1" hangingPunct="1"/>
            <a:r>
              <a:rPr lang="en-US" altLang="zh-CN" dirty="0">
                <a:solidFill>
                  <a:srgbClr val="0000FF"/>
                </a:solidFill>
                <a:latin typeface="Arial" pitchFamily="66" charset="0"/>
              </a:rPr>
              <a:t>Frequent case is often simpler and can be done faster.</a:t>
            </a:r>
          </a:p>
          <a:p>
            <a:pPr eaLnBrk="1" hangingPunct="1"/>
            <a:r>
              <a:rPr lang="en-US" altLang="zh-CN" dirty="0">
                <a:latin typeface="Arial" pitchFamily="66" charset="0"/>
              </a:rPr>
              <a:t>A fundamental law, called </a:t>
            </a:r>
            <a:r>
              <a:rPr lang="en-US" altLang="zh-CN" i="1" dirty="0">
                <a:latin typeface="Arial" pitchFamily="66" charset="0"/>
              </a:rPr>
              <a:t>Amdahl’s Law, </a:t>
            </a:r>
            <a:r>
              <a:rPr lang="en-US" altLang="zh-CN" dirty="0">
                <a:latin typeface="Arial" pitchFamily="66" charset="0"/>
              </a:rPr>
              <a:t>can be used to quantify this principle.</a:t>
            </a:r>
          </a:p>
        </p:txBody>
      </p:sp>
    </p:spTree>
    <p:extLst>
      <p:ext uri="{BB962C8B-B14F-4D97-AF65-F5344CB8AC3E}">
        <p14:creationId xmlns:p14="http://schemas.microsoft.com/office/powerpoint/2010/main" val="2284385598"/>
      </p:ext>
    </p:extLst>
  </p:cSld>
  <p:clrMapOvr>
    <a:masterClrMapping/>
  </p:clrMapOvr>
  <p:transition spd="slow">
    <p:pull dir="ru"/>
  </p:transition>
</p:sld>
</file>

<file path=ppt/slides/slide11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3314" name="Rectangle 2"/>
          <p:cNvSpPr>
            <a:spLocks noGrp="1" noRot="1" noChangeArrowheads="1"/>
          </p:cNvSpPr>
          <p:nvPr>
            <p:ph type="title"/>
          </p:nvPr>
        </p:nvSpPr>
        <p:spPr>
          <a:xfrm>
            <a:off x="2063552" y="188640"/>
            <a:ext cx="6881812" cy="588963"/>
          </a:xfrm>
        </p:spPr>
        <p:txBody>
          <a:bodyPr>
            <a:normAutofit fontScale="90000"/>
          </a:bodyPr>
          <a:lstStyle/>
          <a:p>
            <a:pPr eaLnBrk="1" hangingPunct="1"/>
            <a:r>
              <a:rPr lang="en-US" altLang="zh-CN" dirty="0">
                <a:solidFill>
                  <a:srgbClr val="FF0000"/>
                </a:solidFill>
                <a:latin typeface="Arial"/>
              </a:rPr>
              <a:t>Amdahl’s Law</a:t>
            </a:r>
            <a:endParaRPr lang="en-US" altLang="zh-CN" b="1" dirty="0">
              <a:solidFill>
                <a:srgbClr val="FF0000"/>
              </a:solidFill>
              <a:latin typeface="Arial Narrow" pitchFamily="34" charset="0"/>
            </a:endParaRPr>
          </a:p>
        </p:txBody>
      </p:sp>
      <p:sp>
        <p:nvSpPr>
          <p:cNvPr id="13315" name="Rectangle 3"/>
          <p:cNvSpPr>
            <a:spLocks noGrp="1" noRot="1" noChangeArrowheads="1"/>
          </p:cNvSpPr>
          <p:nvPr>
            <p:ph idx="1"/>
          </p:nvPr>
        </p:nvSpPr>
        <p:spPr>
          <a:xfrm>
            <a:off x="1809750" y="1214438"/>
            <a:ext cx="8534400" cy="4800600"/>
          </a:xfrm>
        </p:spPr>
        <p:txBody>
          <a:bodyPr/>
          <a:lstStyle/>
          <a:p>
            <a:pPr eaLnBrk="1" hangingPunct="1"/>
            <a:r>
              <a:rPr lang="en-US" altLang="zh-CN" sz="2800" dirty="0">
                <a:solidFill>
                  <a:srgbClr val="0000FF"/>
                </a:solidFill>
                <a:latin typeface="Arial" pitchFamily="66" charset="0"/>
              </a:rPr>
              <a:t>The performance improvement to be gained from using some faster mode of execution is limited by the fraction of the time the faster mode can be used.</a:t>
            </a:r>
            <a:endParaRPr lang="en-US" altLang="zh-CN" dirty="0">
              <a:solidFill>
                <a:srgbClr val="0000FF"/>
              </a:solidFill>
              <a:latin typeface="Comic Sans MS" pitchFamily="66" charset="0"/>
            </a:endParaRPr>
          </a:p>
          <a:p>
            <a:pPr eaLnBrk="1" hangingPunct="1"/>
            <a:r>
              <a:rPr lang="en-US" altLang="zh-CN" sz="2800" dirty="0">
                <a:latin typeface="Arial" pitchFamily="66" charset="0"/>
              </a:rPr>
              <a:t>Example</a:t>
            </a:r>
          </a:p>
          <a:p>
            <a:pPr eaLnBrk="1" hangingPunct="1"/>
            <a:endParaRPr lang="en-US" altLang="zh-CN" dirty="0"/>
          </a:p>
        </p:txBody>
      </p:sp>
      <p:pic>
        <p:nvPicPr>
          <p:cNvPr id="13316" name="Picture 4"/>
          <p:cNvPicPr>
            <a:picLocks noChangeAspect="1" noChangeArrowheads="1"/>
          </p:cNvPicPr>
          <p:nvPr/>
        </p:nvPicPr>
        <p:blipFill>
          <a:blip r:embed="rId2"/>
          <a:srcRect/>
          <a:stretch>
            <a:fillRect/>
          </a:stretch>
        </p:blipFill>
        <p:spPr bwMode="auto">
          <a:xfrm>
            <a:off x="2286000" y="3571875"/>
            <a:ext cx="8382000" cy="2514600"/>
          </a:xfrm>
          <a:prstGeom prst="rect">
            <a:avLst/>
          </a:prstGeom>
          <a:noFill/>
          <a:ln w="9525">
            <a:noFill/>
            <a:miter lim="800000"/>
            <a:headEnd/>
            <a:tailEnd/>
          </a:ln>
        </p:spPr>
      </p:pic>
    </p:spTree>
    <p:extLst>
      <p:ext uri="{BB962C8B-B14F-4D97-AF65-F5344CB8AC3E}">
        <p14:creationId xmlns:p14="http://schemas.microsoft.com/office/powerpoint/2010/main" val="3271613363"/>
      </p:ext>
    </p:extLst>
  </p:cSld>
  <p:clrMapOvr>
    <a:masterClrMapping/>
  </p:clrMapOvr>
  <p:transition spd="slow">
    <p:pull dir="ru"/>
  </p:transition>
</p:sld>
</file>

<file path=ppt/slides/slide11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27" name="Rectangle 2"/>
          <p:cNvSpPr>
            <a:spLocks noGrp="1" noRot="1" noChangeArrowheads="1"/>
          </p:cNvSpPr>
          <p:nvPr>
            <p:ph type="title"/>
          </p:nvPr>
        </p:nvSpPr>
        <p:spPr>
          <a:xfrm>
            <a:off x="3260726" y="0"/>
            <a:ext cx="6880225" cy="654050"/>
          </a:xfrm>
        </p:spPr>
        <p:txBody>
          <a:bodyPr>
            <a:normAutofit fontScale="90000"/>
          </a:bodyPr>
          <a:lstStyle/>
          <a:p>
            <a:pPr eaLnBrk="1" hangingPunct="1"/>
            <a:r>
              <a:rPr lang="en-US" altLang="zh-CN">
                <a:latin typeface="Arial"/>
              </a:rPr>
              <a:t>Amdahl’s law</a:t>
            </a:r>
          </a:p>
        </p:txBody>
      </p:sp>
      <p:sp>
        <p:nvSpPr>
          <p:cNvPr id="1028" name="Rectangle 3"/>
          <p:cNvSpPr>
            <a:spLocks noGrp="1" noRot="1" noChangeArrowheads="1"/>
          </p:cNvSpPr>
          <p:nvPr>
            <p:ph idx="1"/>
          </p:nvPr>
        </p:nvSpPr>
        <p:spPr>
          <a:xfrm>
            <a:off x="2452689" y="3643314"/>
            <a:ext cx="7870825" cy="1724025"/>
          </a:xfrm>
        </p:spPr>
        <p:txBody>
          <a:bodyPr>
            <a:normAutofit lnSpcReduction="10000"/>
          </a:bodyPr>
          <a:lstStyle/>
          <a:p>
            <a:pPr eaLnBrk="1" hangingPunct="1">
              <a:lnSpc>
                <a:spcPct val="115000"/>
              </a:lnSpc>
              <a:buClr>
                <a:schemeClr val="tx1"/>
              </a:buClr>
              <a:buFontTx/>
              <a:buChar char="•"/>
            </a:pPr>
            <a:r>
              <a:rPr lang="en-US" altLang="zh-CN" sz="2400">
                <a:latin typeface="Arial" pitchFamily="66" charset="0"/>
              </a:rPr>
              <a:t>Increasing the clock rate would not affect memory access time</a:t>
            </a:r>
          </a:p>
          <a:p>
            <a:pPr eaLnBrk="1" hangingPunct="1">
              <a:lnSpc>
                <a:spcPct val="115000"/>
              </a:lnSpc>
              <a:buClr>
                <a:schemeClr val="tx1"/>
              </a:buClr>
              <a:buFontTx/>
              <a:buChar char="•"/>
            </a:pPr>
            <a:r>
              <a:rPr lang="en-US" altLang="zh-CN" sz="2400">
                <a:latin typeface="Arial" pitchFamily="66" charset="0"/>
              </a:rPr>
              <a:t>Using a floating point processing unit does not speed integer ALU operations</a:t>
            </a:r>
          </a:p>
        </p:txBody>
      </p:sp>
      <p:graphicFrame>
        <p:nvGraphicFramePr>
          <p:cNvPr id="1026" name="Object 4"/>
          <p:cNvGraphicFramePr>
            <a:graphicFrameLocks noChangeAspect="1"/>
          </p:cNvGraphicFramePr>
          <p:nvPr/>
        </p:nvGraphicFramePr>
        <p:xfrm>
          <a:off x="2024063" y="1214438"/>
          <a:ext cx="8451850" cy="1985962"/>
        </p:xfrm>
        <a:graphic>
          <a:graphicData uri="http://schemas.openxmlformats.org/presentationml/2006/ole">
            <mc:AlternateContent xmlns:mc="http://schemas.openxmlformats.org/markup-compatibility/2006">
              <mc:Choice xmlns:v="urn:schemas-microsoft-com:vml" Requires="v">
                <p:oleObj name="Equation" r:id="rId2" imgW="5562360" imgH="1307880" progId="Equation.3">
                  <p:embed/>
                </p:oleObj>
              </mc:Choice>
              <mc:Fallback>
                <p:oleObj name="Equation" r:id="rId2" imgW="5562360" imgH="1307880" progId="Equation.3">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24063" y="1214438"/>
                        <a:ext cx="8451850" cy="1985962"/>
                      </a:xfrm>
                      <a:prstGeom prst="rect">
                        <a:avLst/>
                      </a:prstGeom>
                      <a:solidFill>
                        <a:srgbClr val="FFFF66"/>
                      </a:solidFill>
                      <a:ln>
                        <a:noFill/>
                      </a:ln>
                      <a:effectLst>
                        <a:outerShdw dist="35921" dir="2700000" algn="ctr" rotWithShape="0">
                          <a:schemeClr val="bg2"/>
                        </a:outerShdw>
                      </a:effectLst>
                      <a:extLst>
                        <a:ext uri="{91240B29-F687-4F45-9708-019B960494DF}">
                          <a14:hiddenLine xmlns:a14="http://schemas.microsoft.com/office/drawing/2010/main" w="9525">
                            <a:solidFill>
                              <a:srgbClr val="660033"/>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430236685"/>
      </p:ext>
    </p:extLst>
  </p:cSld>
  <p:clrMapOvr>
    <a:masterClrMapping/>
  </p:clrMapOvr>
  <p:transition spd="slow">
    <p:pull dir="ru"/>
  </p:transition>
</p:sld>
</file>

<file path=ppt/slides/slide11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4338" name="Rectangle 2"/>
          <p:cNvSpPr>
            <a:spLocks noGrp="1" noRot="1" noChangeArrowheads="1"/>
          </p:cNvSpPr>
          <p:nvPr>
            <p:ph type="title"/>
          </p:nvPr>
        </p:nvSpPr>
        <p:spPr>
          <a:xfrm>
            <a:off x="3327401" y="0"/>
            <a:ext cx="6881813" cy="928688"/>
          </a:xfrm>
        </p:spPr>
        <p:txBody>
          <a:bodyPr/>
          <a:lstStyle/>
          <a:p>
            <a:pPr eaLnBrk="1" hangingPunct="1"/>
            <a:r>
              <a:rPr lang="en-US" altLang="zh-CN">
                <a:latin typeface="Arial"/>
              </a:rPr>
              <a:t>Amdahl’s law</a:t>
            </a:r>
          </a:p>
        </p:txBody>
      </p:sp>
      <p:sp>
        <p:nvSpPr>
          <p:cNvPr id="14339" name="Rectangle 3"/>
          <p:cNvSpPr>
            <a:spLocks noGrp="1" noRot="1" noChangeArrowheads="1"/>
          </p:cNvSpPr>
          <p:nvPr>
            <p:ph idx="1"/>
          </p:nvPr>
        </p:nvSpPr>
        <p:spPr>
          <a:xfrm>
            <a:off x="2166938" y="1214438"/>
            <a:ext cx="7772400" cy="4267200"/>
          </a:xfrm>
        </p:spPr>
        <p:txBody>
          <a:bodyPr/>
          <a:lstStyle/>
          <a:p>
            <a:pPr eaLnBrk="1" hangingPunct="1"/>
            <a:r>
              <a:rPr lang="en-US" altLang="zh-CN" sz="2400">
                <a:latin typeface="Arial" pitchFamily="66" charset="0"/>
              </a:rPr>
              <a:t>Amdahl's law defines the </a:t>
            </a:r>
            <a:r>
              <a:rPr lang="en-US" altLang="zh-CN" sz="2400">
                <a:solidFill>
                  <a:srgbClr val="FF0000"/>
                </a:solidFill>
                <a:latin typeface="Arial" pitchFamily="66" charset="0"/>
              </a:rPr>
              <a:t>speedup</a:t>
            </a:r>
          </a:p>
          <a:p>
            <a:pPr eaLnBrk="1" hangingPunct="1"/>
            <a:endParaRPr lang="en-US" altLang="zh-CN" sz="2800">
              <a:solidFill>
                <a:srgbClr val="FF0000"/>
              </a:solidFill>
              <a:latin typeface="Comic Sans MS" pitchFamily="66" charset="0"/>
            </a:endParaRPr>
          </a:p>
          <a:p>
            <a:pPr eaLnBrk="1" hangingPunct="1"/>
            <a:endParaRPr lang="en-US" altLang="zh-CN" sz="2800">
              <a:solidFill>
                <a:srgbClr val="FF0000"/>
              </a:solidFill>
              <a:latin typeface="Comic Sans MS" pitchFamily="66" charset="0"/>
            </a:endParaRPr>
          </a:p>
          <a:p>
            <a:pPr eaLnBrk="1" hangingPunct="1"/>
            <a:r>
              <a:rPr lang="en-US" altLang="zh-CN" sz="2400">
                <a:latin typeface="Arial" pitchFamily="66" charset="0"/>
              </a:rPr>
              <a:t>If we know two factors:</a:t>
            </a:r>
          </a:p>
          <a:p>
            <a:pPr lvl="1" eaLnBrk="1" hangingPunct="1"/>
            <a:r>
              <a:rPr lang="en-US" altLang="zh-CN" sz="2000" b="1">
                <a:solidFill>
                  <a:srgbClr val="FF0000"/>
                </a:solidFill>
                <a:latin typeface="Arial" pitchFamily="66" charset="0"/>
              </a:rPr>
              <a:t>Fraction enhanced</a:t>
            </a:r>
            <a:r>
              <a:rPr lang="en-US" altLang="zh-CN" sz="2000" b="1">
                <a:latin typeface="Arial" pitchFamily="66" charset="0"/>
              </a:rPr>
              <a:t> : Fraction of computation time in original machine that can be converted to take advantage of the enhancement.</a:t>
            </a:r>
            <a:r>
              <a:rPr lang="en-US" altLang="zh-CN" b="1">
                <a:latin typeface="Arial"/>
              </a:rPr>
              <a:t> </a:t>
            </a:r>
          </a:p>
          <a:p>
            <a:pPr lvl="1" eaLnBrk="1" hangingPunct="1"/>
            <a:r>
              <a:rPr lang="en-US" altLang="zh-CN" sz="1800" b="1">
                <a:solidFill>
                  <a:srgbClr val="FF0000"/>
                </a:solidFill>
                <a:latin typeface="Arial" pitchFamily="66" charset="0"/>
              </a:rPr>
              <a:t>Speedup enhanced in enhanced mode</a:t>
            </a:r>
            <a:r>
              <a:rPr lang="en-US" altLang="zh-CN" sz="1800" b="1">
                <a:latin typeface="Arial" pitchFamily="66" charset="0"/>
              </a:rPr>
              <a:t> : Improvement gained by enhanced execution mode: </a:t>
            </a:r>
          </a:p>
          <a:p>
            <a:pPr lvl="1" eaLnBrk="1" hangingPunct="1"/>
            <a:endParaRPr lang="en-US" altLang="zh-CN" b="1"/>
          </a:p>
        </p:txBody>
      </p:sp>
      <p:pic>
        <p:nvPicPr>
          <p:cNvPr id="14340" name="Picture 4" descr="chap1_3-1new"/>
          <p:cNvPicPr>
            <a:picLocks noChangeAspect="1" noChangeArrowheads="1"/>
          </p:cNvPicPr>
          <p:nvPr/>
        </p:nvPicPr>
        <p:blipFill>
          <a:blip r:embed="rId2"/>
          <a:srcRect/>
          <a:stretch>
            <a:fillRect/>
          </a:stretch>
        </p:blipFill>
        <p:spPr bwMode="auto">
          <a:xfrm>
            <a:off x="2381250" y="1714500"/>
            <a:ext cx="7696200" cy="838200"/>
          </a:xfrm>
          <a:prstGeom prst="rect">
            <a:avLst/>
          </a:prstGeom>
          <a:noFill/>
          <a:ln w="9525">
            <a:noFill/>
            <a:miter lim="800000"/>
            <a:headEnd/>
            <a:tailEnd/>
          </a:ln>
        </p:spPr>
      </p:pic>
      <p:pic>
        <p:nvPicPr>
          <p:cNvPr id="14341" name="Picture 5" descr="chap1_3-3new"/>
          <p:cNvPicPr>
            <a:picLocks noChangeAspect="1" noChangeArrowheads="1"/>
          </p:cNvPicPr>
          <p:nvPr/>
        </p:nvPicPr>
        <p:blipFill>
          <a:blip r:embed="rId3"/>
          <a:srcRect/>
          <a:stretch>
            <a:fillRect/>
          </a:stretch>
        </p:blipFill>
        <p:spPr bwMode="auto">
          <a:xfrm>
            <a:off x="2438400" y="4800600"/>
            <a:ext cx="7696200" cy="914400"/>
          </a:xfrm>
          <a:prstGeom prst="rect">
            <a:avLst/>
          </a:prstGeom>
          <a:noFill/>
          <a:ln w="9525">
            <a:noFill/>
            <a:miter lim="800000"/>
            <a:headEnd/>
            <a:tailEnd/>
          </a:ln>
        </p:spPr>
      </p:pic>
    </p:spTree>
    <p:extLst>
      <p:ext uri="{BB962C8B-B14F-4D97-AF65-F5344CB8AC3E}">
        <p14:creationId xmlns:p14="http://schemas.microsoft.com/office/powerpoint/2010/main" val="889264334"/>
      </p:ext>
    </p:extLst>
  </p:cSld>
  <p:clrMapOvr>
    <a:masterClrMapping/>
  </p:clrMapOvr>
  <p:transition spd="slow">
    <p:pull dir="ru"/>
  </p:transition>
</p:sld>
</file>

<file path=ppt/slides/slide11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362" name="Rectangle 2"/>
          <p:cNvSpPr>
            <a:spLocks noGrp="1" noRot="1" noChangeArrowheads="1"/>
          </p:cNvSpPr>
          <p:nvPr>
            <p:ph type="title"/>
          </p:nvPr>
        </p:nvSpPr>
        <p:spPr>
          <a:xfrm>
            <a:off x="2782889" y="1"/>
            <a:ext cx="7686675" cy="765175"/>
          </a:xfrm>
        </p:spPr>
        <p:txBody>
          <a:bodyPr/>
          <a:lstStyle/>
          <a:p>
            <a:pPr eaLnBrk="1" hangingPunct="1"/>
            <a:r>
              <a:rPr lang="en-US" altLang="zh-CN">
                <a:latin typeface="Arial"/>
              </a:rPr>
              <a:t>Speedup Equation</a:t>
            </a:r>
          </a:p>
        </p:txBody>
      </p:sp>
      <p:sp>
        <p:nvSpPr>
          <p:cNvPr id="15363" name="Rectangle 3"/>
          <p:cNvSpPr>
            <a:spLocks noGrp="1" noRot="1" noChangeArrowheads="1"/>
          </p:cNvSpPr>
          <p:nvPr>
            <p:ph idx="1"/>
          </p:nvPr>
        </p:nvSpPr>
        <p:spPr>
          <a:xfrm>
            <a:off x="1703512" y="2715470"/>
            <a:ext cx="8839200" cy="3733800"/>
          </a:xfrm>
        </p:spPr>
        <p:txBody>
          <a:bodyPr/>
          <a:lstStyle/>
          <a:p>
            <a:pPr eaLnBrk="1" hangingPunct="1">
              <a:lnSpc>
                <a:spcPct val="90000"/>
              </a:lnSpc>
            </a:pPr>
            <a:r>
              <a:rPr lang="en-US" altLang="zh-CN" sz="2400" dirty="0">
                <a:latin typeface="Arial" pitchFamily="66" charset="0"/>
              </a:rPr>
              <a:t>Example:</a:t>
            </a:r>
            <a:endParaRPr lang="en-US" altLang="zh-CN" dirty="0"/>
          </a:p>
          <a:p>
            <a:pPr lvl="1" eaLnBrk="1" hangingPunct="1">
              <a:lnSpc>
                <a:spcPct val="90000"/>
              </a:lnSpc>
            </a:pPr>
            <a:r>
              <a:rPr lang="en-US" altLang="zh-CN" sz="2400" dirty="0">
                <a:latin typeface="Arial" pitchFamily="66" charset="0"/>
              </a:rPr>
              <a:t>A server system with an enhanced CPU( </a:t>
            </a:r>
            <a:r>
              <a:rPr lang="en-US" altLang="zh-CN" sz="2400" dirty="0">
                <a:solidFill>
                  <a:schemeClr val="hlink"/>
                </a:solidFill>
                <a:latin typeface="Arial" pitchFamily="66" charset="0"/>
              </a:rPr>
              <a:t>10</a:t>
            </a:r>
            <a:r>
              <a:rPr lang="en-US" altLang="zh-CN" sz="2400" dirty="0">
                <a:latin typeface="Arial" pitchFamily="66" charset="0"/>
              </a:rPr>
              <a:t> times faster than the original one) used for Web serving. Assuming the original CPU is busy with computation </a:t>
            </a:r>
            <a:r>
              <a:rPr lang="en-US" altLang="zh-CN" sz="2400" dirty="0">
                <a:solidFill>
                  <a:schemeClr val="hlink"/>
                </a:solidFill>
                <a:latin typeface="Arial" pitchFamily="66" charset="0"/>
              </a:rPr>
              <a:t>40%</a:t>
            </a:r>
            <a:r>
              <a:rPr lang="en-US" altLang="zh-CN" sz="2400" dirty="0">
                <a:latin typeface="Arial" pitchFamily="66" charset="0"/>
              </a:rPr>
              <a:t> of the time and is waiting for I/O 60% of the time.</a:t>
            </a:r>
            <a:r>
              <a:rPr lang="en-US" altLang="zh-CN" dirty="0">
                <a:latin typeface="Arial"/>
              </a:rPr>
              <a:t> </a:t>
            </a:r>
          </a:p>
          <a:p>
            <a:pPr eaLnBrk="1" hangingPunct="1">
              <a:lnSpc>
                <a:spcPct val="90000"/>
              </a:lnSpc>
            </a:pPr>
            <a:r>
              <a:rPr lang="en-US" altLang="zh-CN" sz="2400" dirty="0">
                <a:latin typeface="Arial" pitchFamily="66" charset="0"/>
              </a:rPr>
              <a:t>Answer:</a:t>
            </a:r>
          </a:p>
          <a:p>
            <a:pPr lvl="1" eaLnBrk="1" hangingPunct="1">
              <a:lnSpc>
                <a:spcPct val="90000"/>
              </a:lnSpc>
            </a:pPr>
            <a:r>
              <a:rPr lang="en-US" altLang="zh-CN" sz="2400" dirty="0" err="1">
                <a:latin typeface="Arial" pitchFamily="66" charset="0"/>
              </a:rPr>
              <a:t>Fraction</a:t>
            </a:r>
            <a:r>
              <a:rPr lang="en-US" altLang="zh-CN" sz="2400" baseline="-20000" dirty="0" err="1">
                <a:latin typeface="Arial" pitchFamily="66" charset="0"/>
              </a:rPr>
              <a:t>enhanced</a:t>
            </a:r>
            <a:r>
              <a:rPr lang="en-US" altLang="zh-CN" sz="2400" dirty="0">
                <a:latin typeface="Arial" pitchFamily="66" charset="0"/>
              </a:rPr>
              <a:t> = 0.4, </a:t>
            </a:r>
            <a:r>
              <a:rPr lang="en-US" altLang="zh-CN" sz="2400" dirty="0" err="1">
                <a:latin typeface="Arial" pitchFamily="66" charset="0"/>
              </a:rPr>
              <a:t>Speedup</a:t>
            </a:r>
            <a:r>
              <a:rPr lang="en-US" altLang="zh-CN" sz="2400" baseline="-20000" dirty="0" err="1">
                <a:latin typeface="Arial" pitchFamily="66" charset="0"/>
              </a:rPr>
              <a:t>enhanced</a:t>
            </a:r>
            <a:r>
              <a:rPr lang="en-US" altLang="zh-CN" sz="2400" dirty="0">
                <a:latin typeface="Arial" pitchFamily="66" charset="0"/>
              </a:rPr>
              <a:t> =10</a:t>
            </a:r>
            <a:r>
              <a:rPr lang="en-US" altLang="zh-CN" dirty="0">
                <a:latin typeface="Arial"/>
              </a:rPr>
              <a:t> </a:t>
            </a:r>
          </a:p>
          <a:p>
            <a:pPr lvl="1" eaLnBrk="1" hangingPunct="1">
              <a:lnSpc>
                <a:spcPct val="90000"/>
              </a:lnSpc>
            </a:pPr>
            <a:r>
              <a:rPr lang="en-US" altLang="zh-CN" sz="2400" dirty="0">
                <a:latin typeface="Arial" pitchFamily="66" charset="0"/>
              </a:rPr>
              <a:t>Speedup = </a:t>
            </a:r>
            <a:r>
              <a:rPr lang="en-US" altLang="zh-CN" sz="2400" u="sng" dirty="0">
                <a:latin typeface="Arial" pitchFamily="66" charset="0"/>
              </a:rPr>
              <a:t>       1       </a:t>
            </a:r>
            <a:r>
              <a:rPr lang="en-US" altLang="zh-CN" sz="2400" dirty="0">
                <a:latin typeface="Arial" pitchFamily="66" charset="0"/>
              </a:rPr>
              <a:t>= </a:t>
            </a:r>
            <a:r>
              <a:rPr lang="en-US" altLang="zh-CN" sz="2400" u="sng" dirty="0">
                <a:latin typeface="Arial" pitchFamily="66" charset="0"/>
              </a:rPr>
              <a:t>    1    </a:t>
            </a:r>
            <a:r>
              <a:rPr lang="en-US" altLang="zh-CN" sz="2400" dirty="0">
                <a:latin typeface="Arial" pitchFamily="66" charset="0"/>
              </a:rPr>
              <a:t>= 1.56</a:t>
            </a:r>
            <a:r>
              <a:rPr lang="en-US" altLang="zh-CN" sz="2400" u="sng" dirty="0">
                <a:latin typeface="Arial" pitchFamily="66" charset="0"/>
              </a:rPr>
              <a:t>  </a:t>
            </a:r>
          </a:p>
          <a:p>
            <a:pPr lvl="1" eaLnBrk="1" hangingPunct="1">
              <a:lnSpc>
                <a:spcPct val="90000"/>
              </a:lnSpc>
              <a:spcBef>
                <a:spcPct val="0"/>
              </a:spcBef>
              <a:buFont typeface="Wingdings" pitchFamily="2" charset="2"/>
              <a:buNone/>
            </a:pPr>
            <a:r>
              <a:rPr lang="en-US" altLang="zh-CN" sz="2400" dirty="0">
                <a:latin typeface="Arial" pitchFamily="66" charset="0"/>
              </a:rPr>
              <a:t>                    0.6 + </a:t>
            </a:r>
            <a:r>
              <a:rPr lang="en-US" altLang="zh-CN" sz="2400" u="sng" dirty="0">
                <a:latin typeface="Arial" pitchFamily="66" charset="0"/>
              </a:rPr>
              <a:t>0.4 </a:t>
            </a:r>
            <a:r>
              <a:rPr lang="en-US" altLang="zh-CN" sz="2400" dirty="0">
                <a:latin typeface="Arial" pitchFamily="66" charset="0"/>
              </a:rPr>
              <a:t>     0.64</a:t>
            </a:r>
            <a:r>
              <a:rPr lang="en-US" altLang="zh-CN" sz="2000" dirty="0">
                <a:latin typeface="Arial" pitchFamily="66" charset="0"/>
              </a:rPr>
              <a:t> </a:t>
            </a:r>
          </a:p>
          <a:p>
            <a:pPr lvl="1" eaLnBrk="1" hangingPunct="1">
              <a:lnSpc>
                <a:spcPct val="90000"/>
              </a:lnSpc>
              <a:spcBef>
                <a:spcPct val="0"/>
              </a:spcBef>
              <a:buFont typeface="Wingdings" pitchFamily="2" charset="2"/>
              <a:buNone/>
            </a:pPr>
            <a:r>
              <a:rPr lang="en-US" altLang="zh-CN" sz="2400" dirty="0">
                <a:latin typeface="Arial" pitchFamily="66" charset="0"/>
              </a:rPr>
              <a:t>                             10</a:t>
            </a:r>
            <a:endParaRPr lang="en-US" altLang="zh-CN" sz="2000" b="1" dirty="0">
              <a:latin typeface="Comic Sans MS" pitchFamily="66" charset="0"/>
            </a:endParaRPr>
          </a:p>
        </p:txBody>
      </p:sp>
      <p:pic>
        <p:nvPicPr>
          <p:cNvPr id="15364" name="Picture 4" descr="chap1_3-4new"/>
          <p:cNvPicPr>
            <a:picLocks noChangeAspect="1" noChangeArrowheads="1"/>
          </p:cNvPicPr>
          <p:nvPr/>
        </p:nvPicPr>
        <p:blipFill>
          <a:blip r:embed="rId2"/>
          <a:srcRect/>
          <a:stretch>
            <a:fillRect/>
          </a:stretch>
        </p:blipFill>
        <p:spPr bwMode="auto">
          <a:xfrm>
            <a:off x="2286000" y="1125673"/>
            <a:ext cx="7924800" cy="1568450"/>
          </a:xfrm>
          <a:prstGeom prst="rect">
            <a:avLst/>
          </a:prstGeom>
          <a:noFill/>
          <a:ln w="28575">
            <a:solidFill>
              <a:srgbClr val="FF0000"/>
            </a:solidFill>
            <a:miter lim="800000"/>
            <a:headEnd/>
            <a:tailEnd/>
          </a:ln>
        </p:spPr>
      </p:pic>
      <p:sp>
        <p:nvSpPr>
          <p:cNvPr id="15365" name="Rectangle 5"/>
          <p:cNvSpPr>
            <a:spLocks noChangeArrowheads="1"/>
          </p:cNvSpPr>
          <p:nvPr/>
        </p:nvSpPr>
        <p:spPr bwMode="auto">
          <a:xfrm>
            <a:off x="4079776" y="1206923"/>
            <a:ext cx="1371600" cy="1066800"/>
          </a:xfrm>
          <a:prstGeom prst="rect">
            <a:avLst/>
          </a:prstGeom>
          <a:noFill/>
          <a:ln w="38100" cap="sq">
            <a:solidFill>
              <a:srgbClr val="FFC000"/>
            </a:solidFill>
            <a:miter lim="800000"/>
            <a:headEnd type="none" w="sm" len="sm"/>
            <a:tailEnd type="none" w="sm" len="sm"/>
          </a:ln>
        </p:spPr>
        <p:txBody>
          <a:bodyPr wrap="none" anchor="ctr"/>
          <a:lstStyle/>
          <a:p>
            <a:endParaRPr lang="zh-CN" altLang="en-US"/>
          </a:p>
        </p:txBody>
      </p:sp>
    </p:spTree>
    <p:extLst>
      <p:ext uri="{BB962C8B-B14F-4D97-AF65-F5344CB8AC3E}">
        <p14:creationId xmlns:p14="http://schemas.microsoft.com/office/powerpoint/2010/main" val="1862308313"/>
      </p:ext>
    </p:extLst>
  </p:cSld>
  <p:clrMapOvr>
    <a:masterClrMapping/>
  </p:clrMapOvr>
  <p:transition spd="slow">
    <p:pull dir="ru"/>
  </p:transition>
</p:sld>
</file>

<file path=ppt/slides/slide11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6386" name="Rectangle 2"/>
          <p:cNvSpPr>
            <a:spLocks noGrp="1" noRot="1" noChangeArrowheads="1"/>
          </p:cNvSpPr>
          <p:nvPr>
            <p:ph type="title"/>
          </p:nvPr>
        </p:nvSpPr>
        <p:spPr>
          <a:xfrm>
            <a:off x="2135560" y="116632"/>
            <a:ext cx="6880225" cy="523875"/>
          </a:xfrm>
        </p:spPr>
        <p:txBody>
          <a:bodyPr>
            <a:normAutofit fontScale="90000"/>
          </a:bodyPr>
          <a:lstStyle/>
          <a:p>
            <a:pPr eaLnBrk="1" hangingPunct="1"/>
            <a:r>
              <a:rPr lang="en-US" altLang="zh-CN" dirty="0">
                <a:solidFill>
                  <a:srgbClr val="FF0000"/>
                </a:solidFill>
                <a:latin typeface="Arial"/>
              </a:rPr>
              <a:t>Another Example</a:t>
            </a:r>
          </a:p>
        </p:txBody>
      </p:sp>
      <p:sp>
        <p:nvSpPr>
          <p:cNvPr id="16387" name="Rectangle 3"/>
          <p:cNvSpPr>
            <a:spLocks noGrp="1" noRot="1" noChangeArrowheads="1"/>
          </p:cNvSpPr>
          <p:nvPr>
            <p:ph idx="1"/>
          </p:nvPr>
        </p:nvSpPr>
        <p:spPr>
          <a:xfrm>
            <a:off x="1828800" y="1143000"/>
            <a:ext cx="8839200" cy="5334000"/>
          </a:xfrm>
        </p:spPr>
        <p:txBody>
          <a:bodyPr/>
          <a:lstStyle/>
          <a:p>
            <a:pPr eaLnBrk="1" hangingPunct="1">
              <a:lnSpc>
                <a:spcPct val="90000"/>
              </a:lnSpc>
            </a:pPr>
            <a:r>
              <a:rPr lang="en-US" altLang="zh-CN" sz="2400" dirty="0">
                <a:latin typeface="Arial" pitchFamily="66" charset="0"/>
              </a:rPr>
              <a:t>Implementations of </a:t>
            </a:r>
            <a:r>
              <a:rPr lang="en-US" altLang="zh-CN" sz="2400" dirty="0">
                <a:solidFill>
                  <a:srgbClr val="0000FF"/>
                </a:solidFill>
                <a:latin typeface="Arial" pitchFamily="66" charset="0"/>
              </a:rPr>
              <a:t>floating-point (FP) square root </a:t>
            </a:r>
            <a:r>
              <a:rPr lang="en-US" altLang="zh-CN" sz="2400" dirty="0">
                <a:latin typeface="Arial" pitchFamily="66" charset="0"/>
              </a:rPr>
              <a:t>vary significantly in performance</a:t>
            </a:r>
          </a:p>
          <a:p>
            <a:pPr eaLnBrk="1" hangingPunct="1">
              <a:lnSpc>
                <a:spcPct val="90000"/>
              </a:lnSpc>
            </a:pPr>
            <a:r>
              <a:rPr lang="en-US" altLang="zh-CN" sz="2400" dirty="0">
                <a:latin typeface="Arial" pitchFamily="66" charset="0"/>
              </a:rPr>
              <a:t>Two enhancement proposal</a:t>
            </a:r>
          </a:p>
          <a:p>
            <a:pPr lvl="1" eaLnBrk="1" hangingPunct="1">
              <a:lnSpc>
                <a:spcPct val="90000"/>
              </a:lnSpc>
            </a:pPr>
            <a:r>
              <a:rPr lang="en-US" altLang="zh-CN" sz="2000" dirty="0">
                <a:latin typeface="Arial" pitchFamily="66" charset="0"/>
              </a:rPr>
              <a:t>One proposal is to </a:t>
            </a:r>
            <a:r>
              <a:rPr lang="en-US" altLang="zh-CN" sz="2000" b="1" dirty="0">
                <a:solidFill>
                  <a:srgbClr val="FF0000"/>
                </a:solidFill>
                <a:latin typeface="Arial" pitchFamily="66" charset="0"/>
              </a:rPr>
              <a:t>enhance the </a:t>
            </a:r>
            <a:r>
              <a:rPr lang="en-US" altLang="zh-CN" sz="2000" b="1" dirty="0" err="1">
                <a:solidFill>
                  <a:srgbClr val="FF0000"/>
                </a:solidFill>
                <a:latin typeface="Arial" pitchFamily="66" charset="0"/>
              </a:rPr>
              <a:t>FPSQR</a:t>
            </a:r>
            <a:r>
              <a:rPr lang="en-US" altLang="zh-CN" sz="2000" b="1" dirty="0">
                <a:solidFill>
                  <a:srgbClr val="FF0000"/>
                </a:solidFill>
                <a:latin typeface="Arial" pitchFamily="66" charset="0"/>
              </a:rPr>
              <a:t> hardware</a:t>
            </a:r>
            <a:r>
              <a:rPr lang="en-US" altLang="zh-CN" sz="2000" dirty="0">
                <a:latin typeface="Arial" pitchFamily="66" charset="0"/>
              </a:rPr>
              <a:t> and speed up this operation by a factor of 10. </a:t>
            </a:r>
          </a:p>
          <a:p>
            <a:pPr lvl="1" eaLnBrk="1" hangingPunct="1">
              <a:lnSpc>
                <a:spcPct val="90000"/>
              </a:lnSpc>
            </a:pPr>
            <a:r>
              <a:rPr lang="en-US" altLang="zh-CN" sz="2000" dirty="0">
                <a:latin typeface="Arial" pitchFamily="66" charset="0"/>
              </a:rPr>
              <a:t>The alternative is just to try to make </a:t>
            </a:r>
            <a:r>
              <a:rPr lang="en-US" altLang="zh-CN" sz="2000" b="1" dirty="0">
                <a:solidFill>
                  <a:srgbClr val="FF0000"/>
                </a:solidFill>
                <a:latin typeface="Arial" pitchFamily="66" charset="0"/>
              </a:rPr>
              <a:t>all FP instructions</a:t>
            </a:r>
            <a:r>
              <a:rPr lang="en-US" altLang="zh-CN" sz="2000" dirty="0">
                <a:latin typeface="Arial" pitchFamily="66" charset="0"/>
              </a:rPr>
              <a:t> in the graphics processor run faster by a factor of 1.6; </a:t>
            </a:r>
          </a:p>
          <a:p>
            <a:pPr eaLnBrk="1" hangingPunct="1">
              <a:lnSpc>
                <a:spcPct val="90000"/>
              </a:lnSpc>
            </a:pPr>
            <a:r>
              <a:rPr lang="en-US" altLang="zh-CN" sz="2400" dirty="0">
                <a:latin typeface="Arial" pitchFamily="66" charset="0"/>
              </a:rPr>
              <a:t>Assuming</a:t>
            </a:r>
          </a:p>
          <a:p>
            <a:pPr lvl="1" eaLnBrk="1" hangingPunct="1">
              <a:lnSpc>
                <a:spcPct val="90000"/>
              </a:lnSpc>
            </a:pPr>
            <a:r>
              <a:rPr lang="en-US" altLang="zh-CN" sz="2000" dirty="0">
                <a:latin typeface="Arial" pitchFamily="66" charset="0"/>
              </a:rPr>
              <a:t>FP square root (</a:t>
            </a:r>
            <a:r>
              <a:rPr lang="en-US" altLang="zh-CN" sz="2000" dirty="0" err="1">
                <a:latin typeface="Arial" pitchFamily="66" charset="0"/>
              </a:rPr>
              <a:t>FPSQR</a:t>
            </a:r>
            <a:r>
              <a:rPr lang="en-US" altLang="zh-CN" sz="2000" dirty="0">
                <a:latin typeface="Arial" pitchFamily="66" charset="0"/>
              </a:rPr>
              <a:t>) is responsible for </a:t>
            </a:r>
            <a:r>
              <a:rPr lang="en-US" altLang="zh-CN" sz="2000" b="1" dirty="0">
                <a:solidFill>
                  <a:srgbClr val="0000FF"/>
                </a:solidFill>
                <a:latin typeface="Arial" pitchFamily="66" charset="0"/>
              </a:rPr>
              <a:t>20%</a:t>
            </a:r>
            <a:r>
              <a:rPr lang="en-US" altLang="zh-CN" sz="2000" dirty="0">
                <a:latin typeface="Arial" pitchFamily="66" charset="0"/>
              </a:rPr>
              <a:t> of the execution time of a critical graphics benchmark.</a:t>
            </a:r>
          </a:p>
          <a:p>
            <a:pPr lvl="1" eaLnBrk="1" hangingPunct="1">
              <a:lnSpc>
                <a:spcPct val="90000"/>
              </a:lnSpc>
            </a:pPr>
            <a:r>
              <a:rPr lang="en-US" altLang="zh-CN" sz="2000" dirty="0">
                <a:latin typeface="Arial" pitchFamily="66" charset="0"/>
              </a:rPr>
              <a:t>FP instructions are responsible for a total of </a:t>
            </a:r>
            <a:r>
              <a:rPr lang="en-US" altLang="zh-CN" sz="2000" b="1" dirty="0">
                <a:solidFill>
                  <a:srgbClr val="0000FF"/>
                </a:solidFill>
                <a:latin typeface="Arial" pitchFamily="66" charset="0"/>
              </a:rPr>
              <a:t>50%</a:t>
            </a:r>
            <a:r>
              <a:rPr lang="en-US" altLang="zh-CN" sz="2000" dirty="0">
                <a:latin typeface="Arial" pitchFamily="66" charset="0"/>
              </a:rPr>
              <a:t> of the execution time for the application.</a:t>
            </a:r>
          </a:p>
          <a:p>
            <a:pPr lvl="1" eaLnBrk="1" hangingPunct="1">
              <a:lnSpc>
                <a:spcPct val="90000"/>
              </a:lnSpc>
            </a:pPr>
            <a:r>
              <a:rPr lang="en-US" altLang="zh-CN" sz="2000" dirty="0">
                <a:latin typeface="Arial" pitchFamily="66" charset="0"/>
              </a:rPr>
              <a:t>The design team believes that they do both enhancement  with the same effort.</a:t>
            </a:r>
          </a:p>
          <a:p>
            <a:pPr eaLnBrk="1" hangingPunct="1">
              <a:lnSpc>
                <a:spcPct val="90000"/>
              </a:lnSpc>
            </a:pPr>
            <a:r>
              <a:rPr lang="en-US" altLang="zh-CN" sz="2400" dirty="0">
                <a:latin typeface="Arial" pitchFamily="66" charset="0"/>
              </a:rPr>
              <a:t> Compare these two design alternatives.</a:t>
            </a:r>
            <a:endParaRPr lang="en-US" altLang="zh-CN" sz="2800" dirty="0"/>
          </a:p>
        </p:txBody>
      </p:sp>
    </p:spTree>
    <p:extLst>
      <p:ext uri="{BB962C8B-B14F-4D97-AF65-F5344CB8AC3E}">
        <p14:creationId xmlns:p14="http://schemas.microsoft.com/office/powerpoint/2010/main" val="140300518"/>
      </p:ext>
    </p:extLst>
  </p:cSld>
  <p:clrMapOvr>
    <a:masterClrMapping/>
  </p:clrMapOvr>
  <p:transition spd="slow">
    <p:pull dir="ru"/>
  </p:transition>
</p:sld>
</file>

<file path=ppt/slides/slide11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7410" name="Rectangle 2"/>
          <p:cNvSpPr>
            <a:spLocks noGrp="1" noRot="1" noChangeArrowheads="1"/>
          </p:cNvSpPr>
          <p:nvPr>
            <p:ph type="title"/>
          </p:nvPr>
        </p:nvSpPr>
        <p:spPr>
          <a:xfrm>
            <a:off x="2207568" y="0"/>
            <a:ext cx="6881813" cy="981075"/>
          </a:xfrm>
        </p:spPr>
        <p:txBody>
          <a:bodyPr/>
          <a:lstStyle/>
          <a:p>
            <a:pPr eaLnBrk="1" hangingPunct="1"/>
            <a:r>
              <a:rPr lang="en-US" altLang="zh-CN" dirty="0">
                <a:solidFill>
                  <a:srgbClr val="FF0000"/>
                </a:solidFill>
                <a:latin typeface="Arial"/>
              </a:rPr>
              <a:t>Solution of the example</a:t>
            </a:r>
          </a:p>
        </p:txBody>
      </p:sp>
      <p:pic>
        <p:nvPicPr>
          <p:cNvPr id="17411" name="Picture 3"/>
          <p:cNvPicPr>
            <a:picLocks noGrp="1" noChangeAspect="1" noChangeArrowheads="1"/>
          </p:cNvPicPr>
          <p:nvPr>
            <p:ph idx="1"/>
          </p:nvPr>
        </p:nvPicPr>
        <p:blipFill>
          <a:blip r:embed="rId2"/>
          <a:srcRect/>
          <a:stretch>
            <a:fillRect/>
          </a:stretch>
        </p:blipFill>
        <p:spPr>
          <a:xfrm>
            <a:off x="2314575" y="1666876"/>
            <a:ext cx="7450138" cy="2189163"/>
          </a:xfrm>
          <a:noFill/>
        </p:spPr>
      </p:pic>
    </p:spTree>
    <p:extLst>
      <p:ext uri="{BB962C8B-B14F-4D97-AF65-F5344CB8AC3E}">
        <p14:creationId xmlns:p14="http://schemas.microsoft.com/office/powerpoint/2010/main" val="1555745316"/>
      </p:ext>
    </p:extLst>
  </p:cSld>
  <p:clrMapOvr>
    <a:masterClrMapping/>
  </p:clrMapOvr>
  <p:transition spd="slow">
    <p:pull dir="ru"/>
  </p:transition>
</p:sld>
</file>

<file path=ppt/slides/slide11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8434" name="Rectangle 2"/>
          <p:cNvSpPr>
            <a:spLocks noGrp="1" noRot="1" noChangeArrowheads="1"/>
          </p:cNvSpPr>
          <p:nvPr>
            <p:ph type="title"/>
          </p:nvPr>
        </p:nvSpPr>
        <p:spPr/>
        <p:txBody>
          <a:bodyPr/>
          <a:lstStyle/>
          <a:p>
            <a:pPr eaLnBrk="1" hangingPunct="1"/>
            <a:r>
              <a:rPr lang="en-US" altLang="zh-CN" dirty="0">
                <a:solidFill>
                  <a:srgbClr val="FF0000"/>
                </a:solidFill>
                <a:latin typeface="Arial"/>
              </a:rPr>
              <a:t>Example for dependability-1</a:t>
            </a:r>
          </a:p>
        </p:txBody>
      </p:sp>
      <p:sp>
        <p:nvSpPr>
          <p:cNvPr id="18435" name="Rectangle 3"/>
          <p:cNvSpPr>
            <a:spLocks noGrp="1" noRot="1" noChangeArrowheads="1"/>
          </p:cNvSpPr>
          <p:nvPr>
            <p:ph idx="1"/>
          </p:nvPr>
        </p:nvSpPr>
        <p:spPr/>
        <p:txBody>
          <a:bodyPr/>
          <a:lstStyle/>
          <a:p>
            <a:pPr eaLnBrk="1" hangingPunct="1"/>
            <a:r>
              <a:rPr lang="en-US" altLang="zh-CN">
                <a:latin typeface="Arial"/>
              </a:rPr>
              <a:t>Given: </a:t>
            </a:r>
          </a:p>
          <a:p>
            <a:pPr lvl="1" eaLnBrk="1" hangingPunct="1"/>
            <a:r>
              <a:rPr lang="en-US" altLang="zh-CN">
                <a:latin typeface="Arial"/>
              </a:rPr>
              <a:t>Failure rate</a:t>
            </a:r>
            <a:r>
              <a:rPr lang="en-US" altLang="zh-CN" baseline="-25000">
                <a:latin typeface="Arial"/>
              </a:rPr>
              <a:t>system</a:t>
            </a:r>
            <a:r>
              <a:rPr lang="en-US" altLang="zh-CN">
                <a:latin typeface="Arial"/>
              </a:rPr>
              <a:t> = 10*1/1000,000 + 1/500,000 + 1/200,000 + 1/100,000</a:t>
            </a:r>
          </a:p>
          <a:p>
            <a:pPr lvl="1" eaLnBrk="1" hangingPunct="1">
              <a:lnSpc>
                <a:spcPct val="80000"/>
              </a:lnSpc>
              <a:spcBef>
                <a:spcPct val="30000"/>
              </a:spcBef>
              <a:buFont typeface="Wingdings" pitchFamily="2" charset="2"/>
              <a:buNone/>
            </a:pPr>
            <a:r>
              <a:rPr lang="en-US" altLang="zh-CN">
                <a:latin typeface="Arial"/>
              </a:rPr>
              <a:t>       10 + 2 + 5 + 5 + 1</a:t>
            </a:r>
          </a:p>
          <a:p>
            <a:pPr lvl="1" eaLnBrk="1" hangingPunct="1">
              <a:lnSpc>
                <a:spcPct val="80000"/>
              </a:lnSpc>
              <a:spcBef>
                <a:spcPct val="0"/>
              </a:spcBef>
              <a:buFont typeface="Wingdings" pitchFamily="2" charset="2"/>
              <a:buNone/>
            </a:pPr>
            <a:r>
              <a:rPr lang="en-US" altLang="zh-CN">
                <a:latin typeface="Arial"/>
              </a:rPr>
              <a:t>   =-----------------------------</a:t>
            </a:r>
          </a:p>
          <a:p>
            <a:pPr lvl="1" eaLnBrk="1" hangingPunct="1">
              <a:buFont typeface="Wingdings" pitchFamily="2" charset="2"/>
              <a:buNone/>
            </a:pPr>
            <a:r>
              <a:rPr lang="en-US" altLang="zh-CN">
                <a:latin typeface="Arial"/>
              </a:rPr>
              <a:t>              1,000,000</a:t>
            </a:r>
          </a:p>
          <a:p>
            <a:pPr lvl="1" eaLnBrk="1" hangingPunct="1">
              <a:buFont typeface="Wingdings" pitchFamily="2" charset="2"/>
              <a:buNone/>
            </a:pPr>
            <a:r>
              <a:rPr lang="en-US" altLang="zh-CN">
                <a:latin typeface="Arial"/>
              </a:rPr>
              <a:t>   = 23000/1000,000,000  </a:t>
            </a:r>
          </a:p>
          <a:p>
            <a:pPr lvl="1" eaLnBrk="1" hangingPunct="1"/>
            <a:endParaRPr lang="en-US" altLang="zh-CN"/>
          </a:p>
          <a:p>
            <a:pPr lvl="1" eaLnBrk="1" hangingPunct="1">
              <a:buFont typeface="Wingdings" pitchFamily="2" charset="2"/>
              <a:buNone/>
            </a:pPr>
            <a:r>
              <a:rPr lang="en-US" altLang="zh-CN">
                <a:latin typeface="Arial"/>
              </a:rPr>
              <a:t>So,  Power failure% =  5/23 = 0.22</a:t>
            </a:r>
          </a:p>
        </p:txBody>
      </p:sp>
    </p:spTree>
    <p:extLst>
      <p:ext uri="{BB962C8B-B14F-4D97-AF65-F5344CB8AC3E}">
        <p14:creationId xmlns:p14="http://schemas.microsoft.com/office/powerpoint/2010/main" val="556046611"/>
      </p:ext>
    </p:extLst>
  </p:cSld>
  <p:clrMapOvr>
    <a:masterClrMapping/>
  </p:clrMapOvr>
  <p:transition spd="slow">
    <p:pull dir="ru"/>
  </p:transition>
</p:sld>
</file>

<file path=ppt/slides/slide11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9458" name="Rectangle 2"/>
          <p:cNvSpPr>
            <a:spLocks noGrp="1" noRot="1" noChangeArrowheads="1"/>
          </p:cNvSpPr>
          <p:nvPr>
            <p:ph type="title"/>
          </p:nvPr>
        </p:nvSpPr>
        <p:spPr/>
        <p:txBody>
          <a:bodyPr/>
          <a:lstStyle/>
          <a:p>
            <a:pPr eaLnBrk="1" hangingPunct="1"/>
            <a:r>
              <a:rPr lang="en-US" altLang="zh-CN" sz="4000" dirty="0">
                <a:solidFill>
                  <a:srgbClr val="FF0000"/>
                </a:solidFill>
                <a:latin typeface="Arial"/>
              </a:rPr>
              <a:t>Example for dependability-2</a:t>
            </a:r>
          </a:p>
        </p:txBody>
      </p:sp>
      <p:sp>
        <p:nvSpPr>
          <p:cNvPr id="19459" name="Rectangle 3"/>
          <p:cNvSpPr>
            <a:spLocks noGrp="1" noRot="1" noChangeArrowheads="1"/>
          </p:cNvSpPr>
          <p:nvPr>
            <p:ph idx="1"/>
          </p:nvPr>
        </p:nvSpPr>
        <p:spPr>
          <a:xfrm>
            <a:off x="1774825" y="1125538"/>
            <a:ext cx="8642350" cy="3382962"/>
          </a:xfrm>
        </p:spPr>
        <p:txBody>
          <a:bodyPr/>
          <a:lstStyle/>
          <a:p>
            <a:pPr eaLnBrk="1" hangingPunct="1"/>
            <a:r>
              <a:rPr lang="en-US" altLang="zh-CN">
                <a:latin typeface="Arial"/>
              </a:rPr>
              <a:t>Reliability of the power supply can be improved via redundancy:</a:t>
            </a:r>
          </a:p>
          <a:p>
            <a:pPr lvl="1" eaLnBrk="1" hangingPunct="1"/>
            <a:r>
              <a:rPr lang="en-US" altLang="zh-CN">
                <a:latin typeface="Arial"/>
              </a:rPr>
              <a:t>200000 </a:t>
            </a:r>
            <a:r>
              <a:rPr lang="en-US" altLang="zh-CN">
                <a:latin typeface="Arial"/>
                <a:sym typeface="Wingdings" pitchFamily="2" charset="2"/>
              </a:rPr>
              <a:t> 830,000,000  ~   </a:t>
            </a:r>
            <a:r>
              <a:rPr lang="en-US" altLang="zh-CN">
                <a:latin typeface="Arial"/>
              </a:rPr>
              <a:t>4150X         5/23</a:t>
            </a:r>
          </a:p>
          <a:p>
            <a:pPr eaLnBrk="1" hangingPunct="1"/>
            <a:r>
              <a:rPr lang="en-US" altLang="zh-CN">
                <a:latin typeface="Arial"/>
              </a:rPr>
              <a:t>Reliability improvement </a:t>
            </a:r>
          </a:p>
          <a:p>
            <a:pPr eaLnBrk="1" hangingPunct="1">
              <a:lnSpc>
                <a:spcPct val="80000"/>
              </a:lnSpc>
              <a:spcBef>
                <a:spcPct val="0"/>
              </a:spcBef>
              <a:buFont typeface="Wingdings" pitchFamily="2" charset="2"/>
              <a:buNone/>
            </a:pPr>
            <a:r>
              <a:rPr lang="en-US" altLang="zh-CN">
                <a:latin typeface="Arial"/>
              </a:rPr>
              <a:t>                     1   </a:t>
            </a:r>
          </a:p>
          <a:p>
            <a:pPr eaLnBrk="1" hangingPunct="1">
              <a:lnSpc>
                <a:spcPct val="80000"/>
              </a:lnSpc>
              <a:spcBef>
                <a:spcPct val="0"/>
              </a:spcBef>
              <a:buFont typeface="Wingdings" pitchFamily="2" charset="2"/>
              <a:buNone/>
            </a:pPr>
            <a:r>
              <a:rPr lang="en-US" altLang="zh-CN">
                <a:latin typeface="Arial"/>
              </a:rPr>
              <a:t>    = ----------------------------- = 1.28</a:t>
            </a:r>
          </a:p>
          <a:p>
            <a:pPr eaLnBrk="1" hangingPunct="1">
              <a:lnSpc>
                <a:spcPct val="80000"/>
              </a:lnSpc>
              <a:spcBef>
                <a:spcPct val="0"/>
              </a:spcBef>
              <a:buFont typeface="Wingdings" pitchFamily="2" charset="2"/>
              <a:buNone/>
            </a:pPr>
            <a:r>
              <a:rPr lang="en-US" altLang="zh-CN">
                <a:latin typeface="Arial"/>
              </a:rPr>
              <a:t>        (1-0.22) + 0.22/4150 </a:t>
            </a:r>
          </a:p>
        </p:txBody>
      </p:sp>
      <p:sp>
        <p:nvSpPr>
          <p:cNvPr id="19460" name="Text Box 4"/>
          <p:cNvSpPr txBox="1">
            <a:spLocks noChangeArrowheads="1"/>
          </p:cNvSpPr>
          <p:nvPr/>
        </p:nvSpPr>
        <p:spPr bwMode="auto">
          <a:xfrm>
            <a:off x="1971675" y="4895850"/>
            <a:ext cx="184150" cy="762000"/>
          </a:xfrm>
          <a:prstGeom prst="rect">
            <a:avLst/>
          </a:prstGeom>
          <a:noFill/>
          <a:ln w="9525" algn="ctr">
            <a:noFill/>
            <a:miter lim="800000"/>
            <a:headEnd/>
            <a:tailEnd/>
          </a:ln>
        </p:spPr>
        <p:txBody>
          <a:bodyPr wrap="none">
            <a:spAutoFit/>
          </a:bodyPr>
          <a:lstStyle/>
          <a:p>
            <a:endParaRPr lang="zh-CN" altLang="zh-CN"/>
          </a:p>
        </p:txBody>
      </p:sp>
      <p:sp>
        <p:nvSpPr>
          <p:cNvPr id="19461" name="AutoShape 5">
            <a:hlinkClick r:id="" action="ppaction://noaction" highlightClick="1"/>
          </p:cNvPr>
          <p:cNvSpPr>
            <a:spLocks noChangeArrowheads="1"/>
          </p:cNvSpPr>
          <p:nvPr/>
        </p:nvSpPr>
        <p:spPr bwMode="auto">
          <a:xfrm>
            <a:off x="9264650" y="5373689"/>
            <a:ext cx="719138" cy="503237"/>
          </a:xfrm>
          <a:prstGeom prst="actionButtonForwardNext">
            <a:avLst/>
          </a:prstGeom>
          <a:solidFill>
            <a:srgbClr val="3366FF"/>
          </a:solidFill>
          <a:ln w="9525">
            <a:solidFill>
              <a:schemeClr val="tx1"/>
            </a:solidFill>
            <a:miter lim="800000"/>
            <a:headEnd/>
            <a:tailEnd/>
          </a:ln>
        </p:spPr>
        <p:txBody>
          <a:bodyPr wrap="none" anchor="ctr"/>
          <a:lstStyle/>
          <a:p>
            <a:endParaRPr lang="zh-CN" altLang="en-US"/>
          </a:p>
        </p:txBody>
      </p:sp>
    </p:spTree>
    <p:extLst>
      <p:ext uri="{BB962C8B-B14F-4D97-AF65-F5344CB8AC3E}">
        <p14:creationId xmlns:p14="http://schemas.microsoft.com/office/powerpoint/2010/main" val="246838795"/>
      </p:ext>
    </p:extLst>
  </p:cSld>
  <p:clrMapOvr>
    <a:masterClrMapping/>
  </p:clrMapOvr>
  <p:transition spd="slow">
    <p:pull dir="ru"/>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srgbClr val="FF0000"/>
                </a:solidFill>
                <a:latin typeface="Arial"/>
              </a:rPr>
              <a:t>Other classification</a:t>
            </a:r>
            <a:endParaRPr lang="zh-CN" altLang="en-US" dirty="0">
              <a:solidFill>
                <a:srgbClr val="FF0000"/>
              </a:solidFill>
            </a:endParaRPr>
          </a:p>
        </p:txBody>
      </p:sp>
      <p:sp>
        <p:nvSpPr>
          <p:cNvPr id="3" name="内容占位符 2"/>
          <p:cNvSpPr>
            <a:spLocks noGrp="1"/>
          </p:cNvSpPr>
          <p:nvPr>
            <p:ph idx="1"/>
          </p:nvPr>
        </p:nvSpPr>
        <p:spPr>
          <a:xfrm>
            <a:off x="1487488" y="1142984"/>
            <a:ext cx="8940772" cy="5000660"/>
          </a:xfrm>
        </p:spPr>
        <p:txBody>
          <a:bodyPr>
            <a:normAutofit/>
          </a:bodyPr>
          <a:lstStyle/>
          <a:p>
            <a:r>
              <a:rPr lang="en-US" sz="2800" dirty="0">
                <a:latin typeface="Arial"/>
              </a:rPr>
              <a:t>Quantum computer  </a:t>
            </a:r>
            <a:r>
              <a:rPr lang="en-US" sz="2800" dirty="0" err="1">
                <a:latin typeface="Arial"/>
              </a:rPr>
              <a:t>vs</a:t>
            </a:r>
            <a:r>
              <a:rPr lang="en-US" sz="2800" dirty="0">
                <a:latin typeface="Arial"/>
              </a:rPr>
              <a:t>  Chemical computer, </a:t>
            </a:r>
          </a:p>
          <a:p>
            <a:r>
              <a:rPr lang="en-US" sz="2800" dirty="0">
                <a:latin typeface="Arial"/>
              </a:rPr>
              <a:t>Scalar processor  </a:t>
            </a:r>
            <a:r>
              <a:rPr lang="en-US" sz="2800" dirty="0" err="1">
                <a:latin typeface="Arial"/>
              </a:rPr>
              <a:t>vs</a:t>
            </a:r>
            <a:r>
              <a:rPr lang="en-US" sz="2800" dirty="0">
                <a:latin typeface="Arial"/>
              </a:rPr>
              <a:t>  Vector processor</a:t>
            </a:r>
          </a:p>
          <a:p>
            <a:r>
              <a:rPr lang="en-US" sz="2800" dirty="0">
                <a:latin typeface="Arial"/>
              </a:rPr>
              <a:t>Non-Uniform Memory Access </a:t>
            </a:r>
            <a:r>
              <a:rPr lang="en-US" sz="2800" dirty="0">
                <a:solidFill>
                  <a:schemeClr val="tx2">
                    <a:lumMod val="60000"/>
                    <a:lumOff val="40000"/>
                  </a:schemeClr>
                </a:solidFill>
                <a:latin typeface="Arial"/>
              </a:rPr>
              <a:t>(</a:t>
            </a:r>
            <a:r>
              <a:rPr lang="en-US" sz="2800" dirty="0" err="1">
                <a:solidFill>
                  <a:schemeClr val="tx2">
                    <a:lumMod val="60000"/>
                    <a:lumOff val="40000"/>
                  </a:schemeClr>
                </a:solidFill>
                <a:latin typeface="Arial"/>
              </a:rPr>
              <a:t>NUMA</a:t>
            </a:r>
            <a:r>
              <a:rPr lang="en-US" sz="2800" dirty="0">
                <a:solidFill>
                  <a:schemeClr val="tx2">
                    <a:lumMod val="60000"/>
                    <a:lumOff val="40000"/>
                  </a:schemeClr>
                </a:solidFill>
                <a:latin typeface="Arial"/>
              </a:rPr>
              <a:t>)/ </a:t>
            </a:r>
            <a:r>
              <a:rPr lang="en-US" sz="2800" dirty="0" err="1">
                <a:solidFill>
                  <a:schemeClr val="tx2">
                    <a:lumMod val="60000"/>
                    <a:lumOff val="40000"/>
                  </a:schemeClr>
                </a:solidFill>
                <a:latin typeface="Arial"/>
              </a:rPr>
              <a:t>UMA</a:t>
            </a:r>
            <a:endParaRPr lang="en-US" sz="2800" dirty="0">
              <a:solidFill>
                <a:schemeClr val="tx2">
                  <a:lumMod val="60000"/>
                  <a:lumOff val="40000"/>
                </a:schemeClr>
              </a:solidFill>
            </a:endParaRPr>
          </a:p>
          <a:p>
            <a:r>
              <a:rPr lang="en-US" sz="2800" b="1" dirty="0">
                <a:solidFill>
                  <a:srgbClr val="0000FF"/>
                </a:solidFill>
                <a:latin typeface="Arial"/>
              </a:rPr>
              <a:t>Register machine  </a:t>
            </a:r>
            <a:r>
              <a:rPr lang="en-US" sz="2800" dirty="0" err="1">
                <a:solidFill>
                  <a:srgbClr val="0000FF"/>
                </a:solidFill>
                <a:latin typeface="Arial"/>
              </a:rPr>
              <a:t>vs</a:t>
            </a:r>
            <a:r>
              <a:rPr lang="en-US" sz="2800" b="1" dirty="0">
                <a:solidFill>
                  <a:srgbClr val="0000FF"/>
                </a:solidFill>
                <a:latin typeface="Arial"/>
              </a:rPr>
              <a:t>  Stack machine </a:t>
            </a:r>
            <a:r>
              <a:rPr lang="en-US" sz="2800" dirty="0" err="1">
                <a:solidFill>
                  <a:srgbClr val="0000FF"/>
                </a:solidFill>
                <a:latin typeface="Arial"/>
              </a:rPr>
              <a:t>vs</a:t>
            </a:r>
            <a:r>
              <a:rPr lang="en-US" sz="2800" b="1" dirty="0">
                <a:solidFill>
                  <a:srgbClr val="0000FF"/>
                </a:solidFill>
                <a:latin typeface="Arial"/>
              </a:rPr>
              <a:t> </a:t>
            </a:r>
            <a:r>
              <a:rPr lang="en-US" sz="2800" b="1" dirty="0" err="1">
                <a:solidFill>
                  <a:srgbClr val="0000FF"/>
                </a:solidFill>
                <a:latin typeface="Arial"/>
              </a:rPr>
              <a:t>Accumulater</a:t>
            </a:r>
            <a:r>
              <a:rPr lang="en-US" sz="2800" b="1" dirty="0">
                <a:solidFill>
                  <a:srgbClr val="0000FF"/>
                </a:solidFill>
                <a:latin typeface="Arial"/>
              </a:rPr>
              <a:t> machine</a:t>
            </a:r>
          </a:p>
          <a:p>
            <a:r>
              <a:rPr lang="en-US" sz="2800" dirty="0">
                <a:latin typeface="Arial"/>
              </a:rPr>
              <a:t>Harvard architecture  </a:t>
            </a:r>
            <a:r>
              <a:rPr lang="en-US" sz="2800" dirty="0" err="1">
                <a:latin typeface="Arial"/>
              </a:rPr>
              <a:t>vs</a:t>
            </a:r>
            <a:r>
              <a:rPr lang="en-US" sz="2800" dirty="0">
                <a:latin typeface="Arial"/>
              </a:rPr>
              <a:t>  Von Neumann architecture</a:t>
            </a:r>
          </a:p>
          <a:p>
            <a:pPr>
              <a:buNone/>
            </a:pPr>
            <a:r>
              <a:rPr lang="en-US" sz="2800" dirty="0">
                <a:latin typeface="Arial"/>
              </a:rPr>
              <a:t>    /Non Von Neumann architecture </a:t>
            </a:r>
            <a:r>
              <a:rPr lang="zh-CN" altLang="en-US" sz="2400" dirty="0">
                <a:latin typeface="Arial"/>
              </a:rPr>
              <a:t>（ 类脑芯片：达尔文</a:t>
            </a:r>
            <a:r>
              <a:rPr lang="en-US" altLang="zh-CN" sz="2400" dirty="0">
                <a:latin typeface="Arial"/>
              </a:rPr>
              <a:t>2</a:t>
            </a:r>
            <a:r>
              <a:rPr lang="zh-CN" altLang="en-US" sz="2400" dirty="0">
                <a:latin typeface="Arial"/>
              </a:rPr>
              <a:t>）</a:t>
            </a:r>
            <a:endParaRPr lang="en-US" sz="2400" dirty="0"/>
          </a:p>
          <a:p>
            <a:r>
              <a:rPr lang="en-US" sz="2800" b="1" dirty="0">
                <a:solidFill>
                  <a:srgbClr val="0000FF"/>
                </a:solidFill>
                <a:latin typeface="Arial"/>
              </a:rPr>
              <a:t>RISC  vs.  </a:t>
            </a:r>
            <a:r>
              <a:rPr lang="en-US" sz="2800" b="1" dirty="0" err="1">
                <a:solidFill>
                  <a:srgbClr val="0000FF"/>
                </a:solidFill>
                <a:latin typeface="Arial"/>
              </a:rPr>
              <a:t>CISC</a:t>
            </a:r>
            <a:r>
              <a:rPr lang="en-US" sz="2800" b="1" dirty="0">
                <a:solidFill>
                  <a:srgbClr val="0000FF"/>
                </a:solidFill>
                <a:latin typeface="Arial"/>
              </a:rPr>
              <a:t> </a:t>
            </a:r>
          </a:p>
          <a:p>
            <a:r>
              <a:rPr lang="en-US" sz="2800" dirty="0">
                <a:latin typeface="Arial"/>
              </a:rPr>
              <a:t>Cellular architecture</a:t>
            </a:r>
          </a:p>
          <a:p>
            <a:endParaRPr lang="zh-CN" altLang="en-US" sz="2800" dirty="0"/>
          </a:p>
        </p:txBody>
      </p:sp>
    </p:spTree>
  </p:cSld>
  <p:clrMapOvr>
    <a:masterClrMapping/>
  </p:clrMapOvr>
  <p:transition spd="slow">
    <p:pull dir="ru"/>
  </p:transition>
</p:sld>
</file>

<file path=ppt/slides/slide12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82" name="Rectangle 2"/>
          <p:cNvSpPr>
            <a:spLocks noGrp="1" noRot="1" noChangeArrowheads="1"/>
          </p:cNvSpPr>
          <p:nvPr>
            <p:ph type="title"/>
          </p:nvPr>
        </p:nvSpPr>
        <p:spPr>
          <a:xfrm>
            <a:off x="1811137" y="188640"/>
            <a:ext cx="7885112" cy="785813"/>
          </a:xfrm>
        </p:spPr>
        <p:txBody>
          <a:bodyPr/>
          <a:lstStyle/>
          <a:p>
            <a:pPr eaLnBrk="1" hangingPunct="1"/>
            <a:r>
              <a:rPr lang="en-US" altLang="zh-CN" sz="4000" dirty="0">
                <a:latin typeface="Arial"/>
              </a:rPr>
              <a:t>What the Amdahl’s Law imply ?</a:t>
            </a:r>
          </a:p>
        </p:txBody>
      </p:sp>
      <p:sp>
        <p:nvSpPr>
          <p:cNvPr id="20483" name="Rectangle 3"/>
          <p:cNvSpPr>
            <a:spLocks noGrp="1" noRot="1" noChangeArrowheads="1"/>
          </p:cNvSpPr>
          <p:nvPr>
            <p:ph idx="1"/>
          </p:nvPr>
        </p:nvSpPr>
        <p:spPr>
          <a:xfrm>
            <a:off x="1199456" y="1268760"/>
            <a:ext cx="9974882" cy="4525963"/>
          </a:xfrm>
        </p:spPr>
        <p:txBody>
          <a:bodyPr/>
          <a:lstStyle/>
          <a:p>
            <a:pPr eaLnBrk="1" hangingPunct="1">
              <a:lnSpc>
                <a:spcPct val="90000"/>
              </a:lnSpc>
            </a:pPr>
            <a:r>
              <a:rPr lang="en-US" altLang="zh-CN" sz="2800" dirty="0">
                <a:latin typeface="Arial" pitchFamily="66" charset="0"/>
              </a:rPr>
              <a:t>If an enhancement is only usable for a fraction of task, then the total speedup will be </a:t>
            </a:r>
            <a:r>
              <a:rPr lang="en-US" altLang="zh-CN" sz="2800" dirty="0">
                <a:solidFill>
                  <a:srgbClr val="FF0000"/>
                </a:solidFill>
                <a:latin typeface="Arial" pitchFamily="66" charset="0"/>
              </a:rPr>
              <a:t>no more than</a:t>
            </a:r>
            <a:r>
              <a:rPr lang="en-US" altLang="zh-CN" sz="2800" dirty="0">
                <a:latin typeface="Arial" pitchFamily="66" charset="0"/>
              </a:rPr>
              <a:t> </a:t>
            </a:r>
            <a:r>
              <a:rPr lang="en-US" altLang="zh-CN" sz="2800" dirty="0">
                <a:solidFill>
                  <a:srgbClr val="FF0000"/>
                </a:solidFill>
                <a:latin typeface="Arial" pitchFamily="66" charset="0"/>
              </a:rPr>
              <a:t>1/ (1-F).</a:t>
            </a:r>
            <a:endParaRPr lang="en-US" altLang="zh-CN" sz="2800" dirty="0">
              <a:latin typeface="Comic Sans MS" pitchFamily="66" charset="0"/>
            </a:endParaRPr>
          </a:p>
          <a:p>
            <a:pPr eaLnBrk="1" hangingPunct="1">
              <a:lnSpc>
                <a:spcPct val="90000"/>
              </a:lnSpc>
            </a:pPr>
            <a:r>
              <a:rPr lang="en-US" altLang="zh-CN" sz="2800" dirty="0">
                <a:latin typeface="Arial" pitchFamily="66" charset="0"/>
              </a:rPr>
              <a:t>Serve the guide</a:t>
            </a:r>
          </a:p>
          <a:p>
            <a:pPr lvl="1" eaLnBrk="1" hangingPunct="1">
              <a:lnSpc>
                <a:spcPct val="90000"/>
              </a:lnSpc>
            </a:pPr>
            <a:r>
              <a:rPr lang="en-US" altLang="zh-CN" sz="2400" b="1" dirty="0">
                <a:latin typeface="Arial" pitchFamily="66" charset="0"/>
              </a:rPr>
              <a:t>to </a:t>
            </a:r>
            <a:r>
              <a:rPr lang="en-US" altLang="zh-CN" sz="2400" b="1" dirty="0">
                <a:solidFill>
                  <a:srgbClr val="0000FF"/>
                </a:solidFill>
                <a:latin typeface="Arial" pitchFamily="66" charset="0"/>
              </a:rPr>
              <a:t>how much </a:t>
            </a:r>
            <a:r>
              <a:rPr lang="en-US" altLang="zh-CN" sz="2400" b="1" dirty="0">
                <a:latin typeface="Arial" pitchFamily="66" charset="0"/>
              </a:rPr>
              <a:t>an enhancement will improve performance</a:t>
            </a:r>
          </a:p>
          <a:p>
            <a:pPr lvl="1" eaLnBrk="1" hangingPunct="1">
              <a:lnSpc>
                <a:spcPct val="90000"/>
              </a:lnSpc>
            </a:pPr>
            <a:r>
              <a:rPr lang="en-US" altLang="zh-CN" sz="2400" b="1" dirty="0">
                <a:latin typeface="Arial" pitchFamily="66" charset="0"/>
              </a:rPr>
              <a:t>to how to </a:t>
            </a:r>
            <a:r>
              <a:rPr lang="en-US" altLang="zh-CN" sz="2400" b="1" dirty="0">
                <a:solidFill>
                  <a:srgbClr val="0000FF"/>
                </a:solidFill>
                <a:latin typeface="Arial" pitchFamily="66" charset="0"/>
              </a:rPr>
              <a:t>distribute resource</a:t>
            </a:r>
            <a:r>
              <a:rPr lang="en-US" altLang="zh-CN" sz="2400" b="1" dirty="0">
                <a:latin typeface="Arial" pitchFamily="66" charset="0"/>
              </a:rPr>
              <a:t> to improve cost-performance</a:t>
            </a:r>
            <a:r>
              <a:rPr lang="en-US" altLang="zh-CN" dirty="0">
                <a:latin typeface="Arial" pitchFamily="66" charset="0"/>
              </a:rPr>
              <a:t> </a:t>
            </a:r>
          </a:p>
          <a:p>
            <a:pPr eaLnBrk="1" hangingPunct="1">
              <a:lnSpc>
                <a:spcPct val="90000"/>
              </a:lnSpc>
            </a:pPr>
            <a:r>
              <a:rPr lang="en-US" altLang="zh-CN" sz="2800" dirty="0">
                <a:latin typeface="Arial" pitchFamily="66" charset="0"/>
              </a:rPr>
              <a:t>Useful for comparing</a:t>
            </a:r>
          </a:p>
          <a:p>
            <a:pPr lvl="1" eaLnBrk="1" hangingPunct="1">
              <a:lnSpc>
                <a:spcPct val="90000"/>
              </a:lnSpc>
            </a:pPr>
            <a:r>
              <a:rPr lang="en-US" altLang="zh-CN" sz="2400" b="1" dirty="0">
                <a:latin typeface="Arial" pitchFamily="66" charset="0"/>
              </a:rPr>
              <a:t>the overall system performance of two alternatives,</a:t>
            </a:r>
          </a:p>
          <a:p>
            <a:pPr lvl="1" eaLnBrk="1" hangingPunct="1">
              <a:lnSpc>
                <a:spcPct val="90000"/>
              </a:lnSpc>
            </a:pPr>
            <a:r>
              <a:rPr lang="en-US" altLang="zh-CN" sz="2400" b="1" dirty="0">
                <a:latin typeface="Arial" pitchFamily="66" charset="0"/>
              </a:rPr>
              <a:t>two CPU design alternatives</a:t>
            </a:r>
            <a:endParaRPr lang="en-US" altLang="zh-CN" sz="2400" dirty="0">
              <a:latin typeface="Comic Sans MS" pitchFamily="66" charset="0"/>
            </a:endParaRPr>
          </a:p>
          <a:p>
            <a:pPr eaLnBrk="1" hangingPunct="1">
              <a:lnSpc>
                <a:spcPct val="90000"/>
              </a:lnSpc>
            </a:pPr>
            <a:r>
              <a:rPr lang="en-US" altLang="zh-CN" sz="2800" dirty="0">
                <a:latin typeface="Arial" pitchFamily="66" charset="0"/>
              </a:rPr>
              <a:t>We can improve the performance by</a:t>
            </a:r>
          </a:p>
          <a:p>
            <a:pPr lvl="1" eaLnBrk="1" hangingPunct="1">
              <a:lnSpc>
                <a:spcPct val="90000"/>
              </a:lnSpc>
            </a:pPr>
            <a:r>
              <a:rPr lang="en-US" altLang="zh-CN" sz="2400" b="1" dirty="0">
                <a:solidFill>
                  <a:srgbClr val="0000FF"/>
                </a:solidFill>
                <a:latin typeface="Arial" pitchFamily="66" charset="0"/>
              </a:rPr>
              <a:t>increasing the </a:t>
            </a:r>
            <a:r>
              <a:rPr lang="en-US" altLang="zh-CN" sz="2400" b="1" dirty="0" err="1">
                <a:solidFill>
                  <a:srgbClr val="0000FF"/>
                </a:solidFill>
                <a:latin typeface="Arial" pitchFamily="66" charset="0"/>
              </a:rPr>
              <a:t>Fraction</a:t>
            </a:r>
            <a:r>
              <a:rPr lang="en-US" altLang="zh-CN" sz="2400" b="1" baseline="-20000" dirty="0" err="1">
                <a:solidFill>
                  <a:srgbClr val="0000FF"/>
                </a:solidFill>
                <a:latin typeface="Arial" pitchFamily="66" charset="0"/>
              </a:rPr>
              <a:t>enhanced</a:t>
            </a:r>
            <a:endParaRPr lang="en-US" altLang="zh-CN" sz="2400" b="1" dirty="0">
              <a:solidFill>
                <a:srgbClr val="0000FF"/>
              </a:solidFill>
              <a:latin typeface="Comic Sans MS" pitchFamily="66" charset="0"/>
            </a:endParaRPr>
          </a:p>
          <a:p>
            <a:pPr lvl="1" eaLnBrk="1" hangingPunct="1">
              <a:lnSpc>
                <a:spcPct val="90000"/>
              </a:lnSpc>
            </a:pPr>
            <a:r>
              <a:rPr lang="en-US" altLang="zh-CN" sz="2400" b="1" dirty="0">
                <a:latin typeface="Arial" pitchFamily="66" charset="0"/>
              </a:rPr>
              <a:t>or, </a:t>
            </a:r>
            <a:r>
              <a:rPr lang="en-US" altLang="zh-CN" sz="2400" b="1" dirty="0">
                <a:solidFill>
                  <a:srgbClr val="0000FF"/>
                </a:solidFill>
                <a:latin typeface="Arial" pitchFamily="66" charset="0"/>
              </a:rPr>
              <a:t>increasing the </a:t>
            </a:r>
            <a:r>
              <a:rPr lang="en-US" altLang="zh-CN" sz="2400" b="1" dirty="0" err="1">
                <a:solidFill>
                  <a:srgbClr val="0000FF"/>
                </a:solidFill>
                <a:latin typeface="Arial" pitchFamily="66" charset="0"/>
              </a:rPr>
              <a:t>Speedup</a:t>
            </a:r>
            <a:r>
              <a:rPr lang="en-US" altLang="zh-CN" sz="2400" b="1" baseline="-20000" dirty="0" err="1">
                <a:solidFill>
                  <a:srgbClr val="0000FF"/>
                </a:solidFill>
                <a:latin typeface="Arial" pitchFamily="66" charset="0"/>
              </a:rPr>
              <a:t>enhanced</a:t>
            </a:r>
            <a:r>
              <a:rPr lang="en-US" altLang="zh-CN" baseline="-20000" dirty="0">
                <a:solidFill>
                  <a:srgbClr val="0000FF"/>
                </a:solidFill>
                <a:latin typeface="Arial"/>
              </a:rPr>
              <a:t> </a:t>
            </a:r>
            <a:endParaRPr lang="en-US" altLang="zh-CN" dirty="0">
              <a:solidFill>
                <a:srgbClr val="0000FF"/>
              </a:solidFill>
            </a:endParaRPr>
          </a:p>
        </p:txBody>
      </p:sp>
    </p:spTree>
    <p:extLst>
      <p:ext uri="{BB962C8B-B14F-4D97-AF65-F5344CB8AC3E}">
        <p14:creationId xmlns:p14="http://schemas.microsoft.com/office/powerpoint/2010/main" val="3022744314"/>
      </p:ext>
    </p:extLst>
  </p:cSld>
  <p:clrMapOvr>
    <a:masterClrMapping/>
  </p:clrMapOvr>
  <p:transition spd="slow">
    <p:pull dir="ru"/>
  </p:transition>
</p:sld>
</file>

<file path=ppt/slides/slide12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1506" name="Rectangle 2"/>
          <p:cNvSpPr>
            <a:spLocks noGrp="1" noRot="1" noChangeArrowheads="1"/>
          </p:cNvSpPr>
          <p:nvPr>
            <p:ph type="title"/>
          </p:nvPr>
        </p:nvSpPr>
        <p:spPr>
          <a:xfrm>
            <a:off x="1524001" y="0"/>
            <a:ext cx="8945563" cy="838200"/>
          </a:xfrm>
        </p:spPr>
        <p:txBody>
          <a:bodyPr/>
          <a:lstStyle/>
          <a:p>
            <a:pPr eaLnBrk="1" hangingPunct="1"/>
            <a:r>
              <a:rPr lang="en-US" altLang="zh-CN" sz="4000" dirty="0">
                <a:latin typeface="Arial" charset="0"/>
              </a:rPr>
              <a:t>The CPU Performance Equation</a:t>
            </a:r>
          </a:p>
        </p:txBody>
      </p:sp>
      <p:sp>
        <p:nvSpPr>
          <p:cNvPr id="21507" name="Rectangle 3"/>
          <p:cNvSpPr>
            <a:spLocks noGrp="1" noRot="1" noChangeArrowheads="1"/>
          </p:cNvSpPr>
          <p:nvPr>
            <p:ph idx="1"/>
          </p:nvPr>
        </p:nvSpPr>
        <p:spPr>
          <a:xfrm>
            <a:off x="2159001" y="1249363"/>
            <a:ext cx="7870825" cy="2089150"/>
          </a:xfrm>
        </p:spPr>
        <p:txBody>
          <a:bodyPr/>
          <a:lstStyle/>
          <a:p>
            <a:pPr eaLnBrk="1" hangingPunct="1">
              <a:lnSpc>
                <a:spcPct val="90000"/>
              </a:lnSpc>
            </a:pPr>
            <a:r>
              <a:rPr lang="en-US" altLang="zh-CN" sz="2800" dirty="0">
                <a:solidFill>
                  <a:srgbClr val="FD0128"/>
                </a:solidFill>
                <a:latin typeface="Arial" pitchFamily="66" charset="0"/>
              </a:rPr>
              <a:t>The “Iron Law” of processor performance:</a:t>
            </a:r>
            <a:endParaRPr lang="en-US" altLang="zh-CN" dirty="0">
              <a:solidFill>
                <a:srgbClr val="000000"/>
              </a:solidFill>
              <a:latin typeface="Arial Narrow" pitchFamily="34" charset="0"/>
            </a:endParaRPr>
          </a:p>
          <a:p>
            <a:pPr lvl="1" eaLnBrk="1" hangingPunct="1">
              <a:lnSpc>
                <a:spcPct val="90000"/>
              </a:lnSpc>
            </a:pPr>
            <a:r>
              <a:rPr lang="en-US" altLang="zh-CN" sz="2400" dirty="0">
                <a:latin typeface="Arial" pitchFamily="66" charset="0"/>
              </a:rPr>
              <a:t>Often it is difficult to measure the improvement in time using a new enhancement directly.</a:t>
            </a:r>
          </a:p>
          <a:p>
            <a:pPr eaLnBrk="1" hangingPunct="1">
              <a:lnSpc>
                <a:spcPct val="90000"/>
              </a:lnSpc>
            </a:pPr>
            <a:r>
              <a:rPr lang="en-US" altLang="zh-CN" sz="2800" dirty="0">
                <a:solidFill>
                  <a:srgbClr val="0000FF"/>
                </a:solidFill>
                <a:latin typeface="Arial" pitchFamily="66" charset="0"/>
              </a:rPr>
              <a:t>CPU Performance Equation</a:t>
            </a:r>
            <a:r>
              <a:rPr lang="en-US" altLang="zh-CN" dirty="0">
                <a:solidFill>
                  <a:srgbClr val="0000FF"/>
                </a:solidFill>
                <a:latin typeface="Arial"/>
              </a:rPr>
              <a:t> </a:t>
            </a:r>
          </a:p>
        </p:txBody>
      </p:sp>
      <p:pic>
        <p:nvPicPr>
          <p:cNvPr id="21508" name="Picture 4" descr="chap1_3-6new"/>
          <p:cNvPicPr>
            <a:picLocks noChangeAspect="1" noChangeArrowheads="1"/>
          </p:cNvPicPr>
          <p:nvPr/>
        </p:nvPicPr>
        <p:blipFill>
          <a:blip r:embed="rId2"/>
          <a:srcRect/>
          <a:stretch>
            <a:fillRect/>
          </a:stretch>
        </p:blipFill>
        <p:spPr bwMode="auto">
          <a:xfrm>
            <a:off x="2514600" y="3581400"/>
            <a:ext cx="7010400" cy="1752600"/>
          </a:xfrm>
          <a:prstGeom prst="rect">
            <a:avLst/>
          </a:prstGeom>
          <a:noFill/>
          <a:ln w="31750">
            <a:solidFill>
              <a:srgbClr val="FF0000"/>
            </a:solidFill>
            <a:miter lim="800000"/>
            <a:headEnd/>
            <a:tailEnd/>
          </a:ln>
        </p:spPr>
      </p:pic>
    </p:spTree>
    <p:extLst>
      <p:ext uri="{BB962C8B-B14F-4D97-AF65-F5344CB8AC3E}">
        <p14:creationId xmlns:p14="http://schemas.microsoft.com/office/powerpoint/2010/main" val="3771196399"/>
      </p:ext>
    </p:extLst>
  </p:cSld>
  <p:clrMapOvr>
    <a:masterClrMapping/>
  </p:clrMapOvr>
  <p:transition spd="slow">
    <p:pull dir="ru"/>
  </p:transition>
</p:sld>
</file>

<file path=ppt/slides/slide12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53" name="Rectangle 2"/>
          <p:cNvSpPr>
            <a:spLocks noGrp="1" noRot="1" noChangeArrowheads="1"/>
          </p:cNvSpPr>
          <p:nvPr>
            <p:ph type="title"/>
          </p:nvPr>
        </p:nvSpPr>
        <p:spPr>
          <a:xfrm>
            <a:off x="1991544" y="146987"/>
            <a:ext cx="6880225" cy="588963"/>
          </a:xfrm>
        </p:spPr>
        <p:txBody>
          <a:bodyPr>
            <a:normAutofit fontScale="90000"/>
          </a:bodyPr>
          <a:lstStyle/>
          <a:p>
            <a:pPr eaLnBrk="1" hangingPunct="1"/>
            <a:r>
              <a:rPr lang="en-US" altLang="zh-CN" b="1" dirty="0">
                <a:solidFill>
                  <a:srgbClr val="FF0000"/>
                </a:solidFill>
                <a:latin typeface="Arial"/>
              </a:rPr>
              <a:t>Calculation of CPU Time</a:t>
            </a:r>
            <a:endParaRPr lang="en-US" altLang="zh-CN" sz="3600" dirty="0">
              <a:solidFill>
                <a:srgbClr val="FF0000"/>
              </a:solidFill>
            </a:endParaRPr>
          </a:p>
        </p:txBody>
      </p:sp>
      <p:sp>
        <p:nvSpPr>
          <p:cNvPr id="2054" name="Text Box 3"/>
          <p:cNvSpPr txBox="1">
            <a:spLocks noChangeArrowheads="1"/>
          </p:cNvSpPr>
          <p:nvPr/>
        </p:nvSpPr>
        <p:spPr bwMode="auto">
          <a:xfrm>
            <a:off x="1485900" y="962551"/>
            <a:ext cx="8458200" cy="1138773"/>
          </a:xfrm>
          <a:prstGeom prst="rect">
            <a:avLst/>
          </a:prstGeom>
          <a:noFill/>
          <a:ln w="9525">
            <a:noFill/>
            <a:miter lim="800000"/>
            <a:headEnd/>
            <a:tailEnd/>
          </a:ln>
        </p:spPr>
        <p:txBody>
          <a:bodyPr>
            <a:spAutoFit/>
          </a:bodyPr>
          <a:lstStyle/>
          <a:p>
            <a:pPr eaLnBrk="0" hangingPunct="0"/>
            <a:r>
              <a:rPr kumimoji="1" lang="en-US" altLang="zh-CN" sz="2400" dirty="0">
                <a:solidFill>
                  <a:schemeClr val="tx1"/>
                </a:solidFill>
                <a:latin typeface="Arial"/>
              </a:rPr>
              <a:t>     CPU time = Instruction count </a:t>
            </a:r>
            <a:r>
              <a:rPr kumimoji="1" lang="en-US" altLang="zh-CN" sz="2400" dirty="0">
                <a:solidFill>
                  <a:schemeClr val="tx1"/>
                </a:solidFill>
                <a:latin typeface="Arial"/>
                <a:sym typeface="Symbol" pitchFamily="18" charset="2"/>
              </a:rPr>
              <a:t></a:t>
            </a:r>
            <a:r>
              <a:rPr kumimoji="1" lang="en-US" altLang="zh-CN" sz="2400" dirty="0">
                <a:solidFill>
                  <a:schemeClr val="tx1"/>
                </a:solidFill>
                <a:latin typeface="Arial"/>
              </a:rPr>
              <a:t> CPI </a:t>
            </a:r>
            <a:r>
              <a:rPr kumimoji="1" lang="en-US" altLang="zh-CN" sz="2400" dirty="0">
                <a:solidFill>
                  <a:schemeClr val="tx1"/>
                </a:solidFill>
                <a:latin typeface="Arial"/>
                <a:sym typeface="Symbol" pitchFamily="18" charset="2"/>
              </a:rPr>
              <a:t></a:t>
            </a:r>
            <a:r>
              <a:rPr kumimoji="1" lang="en-US" altLang="zh-CN" sz="2400" dirty="0">
                <a:solidFill>
                  <a:schemeClr val="tx1"/>
                </a:solidFill>
                <a:latin typeface="Arial"/>
              </a:rPr>
              <a:t> Clock cycle time</a:t>
            </a:r>
          </a:p>
          <a:p>
            <a:pPr eaLnBrk="0" hangingPunct="0"/>
            <a:endParaRPr kumimoji="1" lang="en-US" altLang="zh-CN" sz="2000" dirty="0">
              <a:solidFill>
                <a:schemeClr val="tx1"/>
              </a:solidFill>
            </a:endParaRPr>
          </a:p>
          <a:p>
            <a:pPr eaLnBrk="0" hangingPunct="0"/>
            <a:r>
              <a:rPr kumimoji="1" lang="en-US" altLang="zh-CN" sz="2400" dirty="0">
                <a:solidFill>
                  <a:schemeClr val="tx1"/>
                </a:solidFill>
                <a:latin typeface="Arial"/>
              </a:rPr>
              <a:t>Or </a:t>
            </a:r>
          </a:p>
        </p:txBody>
      </p:sp>
      <p:graphicFrame>
        <p:nvGraphicFramePr>
          <p:cNvPr id="2050" name="Object 4"/>
          <p:cNvGraphicFramePr>
            <a:graphicFrameLocks noChangeAspect="1"/>
          </p:cNvGraphicFramePr>
          <p:nvPr/>
        </p:nvGraphicFramePr>
        <p:xfrm>
          <a:off x="3352800" y="1487200"/>
          <a:ext cx="4724400" cy="777875"/>
        </p:xfrm>
        <a:graphic>
          <a:graphicData uri="http://schemas.openxmlformats.org/presentationml/2006/ole">
            <mc:AlternateContent xmlns:mc="http://schemas.openxmlformats.org/markup-compatibility/2006">
              <mc:Choice xmlns:v="urn:schemas-microsoft-com:vml" Requires="v">
                <p:oleObj name="Equation" r:id="rId2" imgW="3085920" imgH="507960" progId="Equation.3">
                  <p:embed/>
                </p:oleObj>
              </mc:Choice>
              <mc:Fallback>
                <p:oleObj name="Equation" r:id="rId2" imgW="3085920" imgH="507960" progId="Equation.3">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2800" y="1487200"/>
                        <a:ext cx="4724400" cy="777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051" name="Object 5"/>
          <p:cNvGraphicFramePr>
            <a:graphicFrameLocks noChangeAspect="1"/>
          </p:cNvGraphicFramePr>
          <p:nvPr/>
        </p:nvGraphicFramePr>
        <p:xfrm>
          <a:off x="1749874" y="2327925"/>
          <a:ext cx="8458200" cy="809625"/>
        </p:xfrm>
        <a:graphic>
          <a:graphicData uri="http://schemas.openxmlformats.org/presentationml/2006/ole">
            <mc:AlternateContent xmlns:mc="http://schemas.openxmlformats.org/markup-compatibility/2006">
              <mc:Choice xmlns:v="urn:schemas-microsoft-com:vml" Requires="v">
                <p:oleObj name="Equation" r:id="rId4" imgW="4711680" imgH="545760" progId="Equation.3">
                  <p:embed/>
                </p:oleObj>
              </mc:Choice>
              <mc:Fallback>
                <p:oleObj name="Equation" r:id="rId4" imgW="4711680" imgH="54576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49874" y="2327925"/>
                        <a:ext cx="8458200" cy="809625"/>
                      </a:xfrm>
                      <a:prstGeom prst="rect">
                        <a:avLst/>
                      </a:prstGeom>
                      <a:solidFill>
                        <a:srgbClr val="FFFF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052" name="Object 6"/>
          <p:cNvGraphicFramePr>
            <a:graphicFrameLocks noChangeAspect="1"/>
          </p:cNvGraphicFramePr>
          <p:nvPr/>
        </p:nvGraphicFramePr>
        <p:xfrm>
          <a:off x="1752095" y="4221088"/>
          <a:ext cx="8839200" cy="1797050"/>
        </p:xfrm>
        <a:graphic>
          <a:graphicData uri="http://schemas.openxmlformats.org/presentationml/2006/ole">
            <mc:AlternateContent xmlns:mc="http://schemas.openxmlformats.org/markup-compatibility/2006">
              <mc:Choice xmlns:v="urn:schemas-microsoft-com:vml" Requires="v">
                <p:oleObj name="文档" r:id="rId6" imgW="5630040" imgH="1060560" progId="Word.Document.8">
                  <p:embed/>
                </p:oleObj>
              </mc:Choice>
              <mc:Fallback>
                <p:oleObj name="文档" r:id="rId6" imgW="5630040" imgH="1060560" progId="Word.Document.8">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52095" y="4221088"/>
                        <a:ext cx="8839200" cy="1797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055" name="Rectangle 7"/>
          <p:cNvSpPr>
            <a:spLocks noChangeArrowheads="1"/>
          </p:cNvSpPr>
          <p:nvPr/>
        </p:nvSpPr>
        <p:spPr bwMode="auto">
          <a:xfrm>
            <a:off x="2789237" y="3237237"/>
            <a:ext cx="6918325" cy="701675"/>
          </a:xfrm>
          <a:prstGeom prst="rect">
            <a:avLst/>
          </a:prstGeom>
          <a:noFill/>
          <a:ln w="9525">
            <a:noFill/>
            <a:miter lim="800000"/>
            <a:headEnd/>
            <a:tailEnd/>
          </a:ln>
        </p:spPr>
        <p:txBody>
          <a:bodyPr wrap="none">
            <a:spAutoFit/>
          </a:bodyPr>
          <a:lstStyle/>
          <a:p>
            <a:pPr eaLnBrk="0" hangingPunct="0"/>
            <a:r>
              <a:rPr kumimoji="1" lang="en-US" altLang="zh-CN" sz="2000" b="1" dirty="0">
                <a:solidFill>
                  <a:srgbClr val="063DE8"/>
                </a:solidFill>
                <a:latin typeface="Arial" pitchFamily="66" charset="0"/>
              </a:rPr>
              <a:t> Architecture --&gt;  Implementation --&gt;  Realization</a:t>
            </a:r>
          </a:p>
          <a:p>
            <a:pPr eaLnBrk="0" hangingPunct="0"/>
            <a:r>
              <a:rPr kumimoji="1" lang="en-US" altLang="zh-CN" sz="2000" b="1" dirty="0">
                <a:solidFill>
                  <a:srgbClr val="FC0128"/>
                </a:solidFill>
                <a:latin typeface="Arial" pitchFamily="66" charset="0"/>
              </a:rPr>
              <a:t> Compiler Designer  Processor Designer  Chip Designer</a:t>
            </a:r>
            <a:endParaRPr kumimoji="1" lang="en-US" altLang="zh-CN" sz="2400" b="1" dirty="0">
              <a:solidFill>
                <a:srgbClr val="FC0128"/>
              </a:solidFill>
            </a:endParaRPr>
          </a:p>
        </p:txBody>
      </p:sp>
    </p:spTree>
    <p:extLst>
      <p:ext uri="{BB962C8B-B14F-4D97-AF65-F5344CB8AC3E}">
        <p14:creationId xmlns:p14="http://schemas.microsoft.com/office/powerpoint/2010/main" val="1046752216"/>
      </p:ext>
    </p:extLst>
  </p:cSld>
  <p:clrMapOvr>
    <a:masterClrMapping/>
  </p:clrMapOvr>
  <p:transition spd="slow">
    <p:pull dir="ru"/>
  </p:transition>
</p:sld>
</file>

<file path=ppt/slides/slide12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2530" name="Rectangle 2"/>
          <p:cNvSpPr>
            <a:spLocks noGrp="1" noRot="1" noChangeArrowheads="1"/>
          </p:cNvSpPr>
          <p:nvPr>
            <p:ph type="title"/>
          </p:nvPr>
        </p:nvSpPr>
        <p:spPr>
          <a:xfrm>
            <a:off x="3260726" y="1"/>
            <a:ext cx="6880225" cy="588963"/>
          </a:xfrm>
        </p:spPr>
        <p:txBody>
          <a:bodyPr>
            <a:normAutofit fontScale="90000"/>
          </a:bodyPr>
          <a:lstStyle/>
          <a:p>
            <a:pPr eaLnBrk="1" hangingPunct="1"/>
            <a:r>
              <a:rPr lang="en-US" altLang="zh-CN">
                <a:latin typeface="Arial"/>
              </a:rPr>
              <a:t>Related technologies </a:t>
            </a:r>
          </a:p>
        </p:txBody>
      </p:sp>
      <p:sp>
        <p:nvSpPr>
          <p:cNvPr id="22531" name="Rectangle 3"/>
          <p:cNvSpPr>
            <a:spLocks noGrp="1" noRot="1" noChangeArrowheads="1"/>
          </p:cNvSpPr>
          <p:nvPr>
            <p:ph idx="1"/>
          </p:nvPr>
        </p:nvSpPr>
        <p:spPr>
          <a:xfrm>
            <a:off x="1415480" y="1226769"/>
            <a:ext cx="9811816" cy="5598384"/>
          </a:xfrm>
        </p:spPr>
        <p:txBody>
          <a:bodyPr>
            <a:normAutofit lnSpcReduction="10000"/>
          </a:bodyPr>
          <a:lstStyle/>
          <a:p>
            <a:pPr eaLnBrk="1" hangingPunct="1">
              <a:lnSpc>
                <a:spcPct val="90000"/>
              </a:lnSpc>
            </a:pPr>
            <a:r>
              <a:rPr lang="en-US" altLang="zh-CN" sz="2400" dirty="0">
                <a:latin typeface="Arial" pitchFamily="66" charset="0"/>
              </a:rPr>
              <a:t>CPU performance is dependent upon 3 characteristics:</a:t>
            </a:r>
          </a:p>
          <a:p>
            <a:pPr lvl="1" eaLnBrk="1" hangingPunct="1">
              <a:lnSpc>
                <a:spcPct val="90000"/>
              </a:lnSpc>
            </a:pPr>
            <a:r>
              <a:rPr lang="en-US" altLang="zh-CN" sz="2000" b="1" dirty="0">
                <a:latin typeface="Arial" pitchFamily="66" charset="0"/>
              </a:rPr>
              <a:t>clock cycle (or rate)        ( </a:t>
            </a:r>
            <a:r>
              <a:rPr lang="en-US" altLang="zh-CN" sz="2000" b="1" dirty="0" err="1">
                <a:latin typeface="Arial" pitchFamily="66" charset="0"/>
              </a:rPr>
              <a:t>CCT</a:t>
            </a:r>
            <a:r>
              <a:rPr lang="en-US" altLang="zh-CN" sz="2000" b="1" dirty="0">
                <a:latin typeface="Arial" pitchFamily="66" charset="0"/>
              </a:rPr>
              <a:t> )</a:t>
            </a:r>
          </a:p>
          <a:p>
            <a:pPr lvl="1" eaLnBrk="1" hangingPunct="1">
              <a:lnSpc>
                <a:spcPct val="90000"/>
              </a:lnSpc>
            </a:pPr>
            <a:r>
              <a:rPr lang="en-US" altLang="zh-CN" sz="2000" b="1" dirty="0">
                <a:latin typeface="Arial" pitchFamily="66" charset="0"/>
              </a:rPr>
              <a:t>clock cycles per instruction ( CPI )</a:t>
            </a:r>
          </a:p>
          <a:p>
            <a:pPr lvl="1" eaLnBrk="1" hangingPunct="1">
              <a:lnSpc>
                <a:spcPct val="90000"/>
              </a:lnSpc>
            </a:pPr>
            <a:r>
              <a:rPr lang="en-US" altLang="zh-CN" sz="2000" b="1" dirty="0">
                <a:latin typeface="Arial" pitchFamily="66" charset="0"/>
              </a:rPr>
              <a:t>instruction count.            ( IC )</a:t>
            </a:r>
          </a:p>
          <a:p>
            <a:pPr lvl="1" eaLnBrk="1" hangingPunct="1">
              <a:lnSpc>
                <a:spcPct val="90000"/>
              </a:lnSpc>
            </a:pPr>
            <a:endParaRPr lang="en-US" altLang="zh-CN" sz="2000" b="1" dirty="0">
              <a:latin typeface="Comic Sans MS" pitchFamily="66" charset="0"/>
            </a:endParaRPr>
          </a:p>
          <a:p>
            <a:pPr eaLnBrk="1" hangingPunct="1">
              <a:lnSpc>
                <a:spcPct val="90000"/>
              </a:lnSpc>
            </a:pPr>
            <a:endParaRPr lang="en-US" altLang="zh-CN" sz="2000" b="1" dirty="0">
              <a:latin typeface="Times-Roman" charset="0"/>
            </a:endParaRPr>
          </a:p>
          <a:p>
            <a:pPr eaLnBrk="1" hangingPunct="1">
              <a:lnSpc>
                <a:spcPct val="90000"/>
              </a:lnSpc>
            </a:pPr>
            <a:endParaRPr lang="en-US" altLang="zh-CN" sz="2000" b="1" dirty="0">
              <a:latin typeface="Times-Roman" charset="0"/>
            </a:endParaRPr>
          </a:p>
          <a:p>
            <a:pPr eaLnBrk="1" hangingPunct="1">
              <a:lnSpc>
                <a:spcPct val="90000"/>
              </a:lnSpc>
            </a:pPr>
            <a:endParaRPr lang="en-US" altLang="zh-CN" sz="2000" b="1" dirty="0">
              <a:latin typeface="Times-Roman" charset="0"/>
            </a:endParaRPr>
          </a:p>
          <a:p>
            <a:pPr eaLnBrk="1" hangingPunct="1">
              <a:lnSpc>
                <a:spcPct val="90000"/>
              </a:lnSpc>
            </a:pPr>
            <a:endParaRPr lang="en-US" altLang="zh-CN" sz="2000" b="1" dirty="0">
              <a:latin typeface="Times-Roman" charset="0"/>
            </a:endParaRPr>
          </a:p>
          <a:p>
            <a:pPr eaLnBrk="1" hangingPunct="1">
              <a:lnSpc>
                <a:spcPct val="90000"/>
              </a:lnSpc>
            </a:pPr>
            <a:endParaRPr lang="en-US" altLang="zh-CN" sz="2000" b="1" dirty="0">
              <a:latin typeface="Times-Roman" charset="0"/>
            </a:endParaRPr>
          </a:p>
          <a:p>
            <a:pPr eaLnBrk="1" hangingPunct="1">
              <a:lnSpc>
                <a:spcPct val="90000"/>
              </a:lnSpc>
            </a:pPr>
            <a:endParaRPr lang="en-US" altLang="zh-CN" sz="2000" b="1" dirty="0">
              <a:latin typeface="Times-Roman" charset="0"/>
            </a:endParaRPr>
          </a:p>
          <a:p>
            <a:pPr eaLnBrk="1" hangingPunct="1">
              <a:lnSpc>
                <a:spcPct val="90000"/>
              </a:lnSpc>
              <a:spcBef>
                <a:spcPct val="60000"/>
              </a:spcBef>
            </a:pPr>
            <a:endParaRPr lang="en-US" altLang="zh-CN" sz="2400" dirty="0">
              <a:latin typeface="Comic Sans MS" pitchFamily="66" charset="0"/>
            </a:endParaRPr>
          </a:p>
          <a:p>
            <a:pPr eaLnBrk="1" hangingPunct="1">
              <a:lnSpc>
                <a:spcPct val="90000"/>
              </a:lnSpc>
              <a:spcBef>
                <a:spcPct val="60000"/>
              </a:spcBef>
            </a:pPr>
            <a:endParaRPr lang="en-US" altLang="zh-CN" sz="2400" dirty="0">
              <a:latin typeface="Comic Sans MS" pitchFamily="66" charset="0"/>
            </a:endParaRPr>
          </a:p>
          <a:p>
            <a:pPr eaLnBrk="1" hangingPunct="1">
              <a:lnSpc>
                <a:spcPct val="90000"/>
              </a:lnSpc>
              <a:spcBef>
                <a:spcPct val="60000"/>
              </a:spcBef>
            </a:pPr>
            <a:r>
              <a:rPr lang="en-US" altLang="zh-CN" sz="2400" dirty="0">
                <a:latin typeface="Arial" pitchFamily="66" charset="0"/>
              </a:rPr>
              <a:t>One difficulty: </a:t>
            </a:r>
            <a:r>
              <a:rPr lang="en-US" altLang="zh-CN" sz="2400" dirty="0">
                <a:solidFill>
                  <a:srgbClr val="FF0000"/>
                </a:solidFill>
                <a:latin typeface="Arial" pitchFamily="66" charset="0"/>
              </a:rPr>
              <a:t>It is difficult to change one in isolation of the others.</a:t>
            </a:r>
            <a:r>
              <a:rPr lang="en-US" altLang="zh-CN" dirty="0">
                <a:solidFill>
                  <a:srgbClr val="FF0000"/>
                </a:solidFill>
                <a:latin typeface="Arial"/>
              </a:rPr>
              <a:t> </a:t>
            </a:r>
          </a:p>
        </p:txBody>
      </p:sp>
      <p:grpSp>
        <p:nvGrpSpPr>
          <p:cNvPr id="22532" name="Group 4"/>
          <p:cNvGrpSpPr>
            <a:grpSpLocks/>
          </p:cNvGrpSpPr>
          <p:nvPr/>
        </p:nvGrpSpPr>
        <p:grpSpPr bwMode="auto">
          <a:xfrm>
            <a:off x="2309786" y="2786058"/>
            <a:ext cx="7620000" cy="2971800"/>
            <a:chOff x="720" y="2208"/>
            <a:chExt cx="4752" cy="1776"/>
          </a:xfrm>
        </p:grpSpPr>
        <p:grpSp>
          <p:nvGrpSpPr>
            <p:cNvPr id="22533" name="Group 5"/>
            <p:cNvGrpSpPr>
              <a:grpSpLocks/>
            </p:cNvGrpSpPr>
            <p:nvPr/>
          </p:nvGrpSpPr>
          <p:grpSpPr bwMode="auto">
            <a:xfrm>
              <a:off x="720" y="2352"/>
              <a:ext cx="4392" cy="1296"/>
              <a:chOff x="712" y="1516"/>
              <a:chExt cx="4392" cy="2384"/>
            </a:xfrm>
          </p:grpSpPr>
          <p:sp>
            <p:nvSpPr>
              <p:cNvPr id="22535" name="Line 6"/>
              <p:cNvSpPr>
                <a:spLocks noChangeShapeType="1"/>
              </p:cNvSpPr>
              <p:nvPr/>
            </p:nvSpPr>
            <p:spPr bwMode="auto">
              <a:xfrm flipV="1">
                <a:off x="1948" y="1516"/>
                <a:ext cx="0" cy="2360"/>
              </a:xfrm>
              <a:prstGeom prst="line">
                <a:avLst/>
              </a:prstGeom>
              <a:noFill/>
              <a:ln w="12700">
                <a:solidFill>
                  <a:schemeClr val="tx1"/>
                </a:solidFill>
                <a:round/>
                <a:headEnd/>
                <a:tailEnd/>
              </a:ln>
            </p:spPr>
            <p:txBody>
              <a:bodyPr wrap="none" anchor="ctr"/>
              <a:lstStyle/>
              <a:p>
                <a:endParaRPr lang="zh-CN" altLang="en-US"/>
              </a:p>
            </p:txBody>
          </p:sp>
          <p:sp>
            <p:nvSpPr>
              <p:cNvPr id="22536" name="Line 7"/>
              <p:cNvSpPr>
                <a:spLocks noChangeShapeType="1"/>
              </p:cNvSpPr>
              <p:nvPr/>
            </p:nvSpPr>
            <p:spPr bwMode="auto">
              <a:xfrm>
                <a:off x="3056" y="1548"/>
                <a:ext cx="0" cy="2336"/>
              </a:xfrm>
              <a:prstGeom prst="line">
                <a:avLst/>
              </a:prstGeom>
              <a:noFill/>
              <a:ln w="12700">
                <a:solidFill>
                  <a:schemeClr val="tx1"/>
                </a:solidFill>
                <a:round/>
                <a:headEnd/>
                <a:tailEnd/>
              </a:ln>
            </p:spPr>
            <p:txBody>
              <a:bodyPr wrap="none" anchor="ctr"/>
              <a:lstStyle/>
              <a:p>
                <a:endParaRPr lang="zh-CN" altLang="en-US"/>
              </a:p>
            </p:txBody>
          </p:sp>
          <p:sp>
            <p:nvSpPr>
              <p:cNvPr id="22537" name="Line 8"/>
              <p:cNvSpPr>
                <a:spLocks noChangeShapeType="1"/>
              </p:cNvSpPr>
              <p:nvPr/>
            </p:nvSpPr>
            <p:spPr bwMode="auto">
              <a:xfrm>
                <a:off x="3744" y="1524"/>
                <a:ext cx="0" cy="2344"/>
              </a:xfrm>
              <a:prstGeom prst="line">
                <a:avLst/>
              </a:prstGeom>
              <a:noFill/>
              <a:ln w="12700">
                <a:solidFill>
                  <a:schemeClr val="tx1"/>
                </a:solidFill>
                <a:round/>
                <a:headEnd/>
                <a:tailEnd/>
              </a:ln>
            </p:spPr>
            <p:txBody>
              <a:bodyPr wrap="none" anchor="ctr"/>
              <a:lstStyle/>
              <a:p>
                <a:endParaRPr lang="zh-CN" altLang="en-US"/>
              </a:p>
            </p:txBody>
          </p:sp>
          <p:sp>
            <p:nvSpPr>
              <p:cNvPr id="22538" name="Line 9"/>
              <p:cNvSpPr>
                <a:spLocks noChangeShapeType="1"/>
              </p:cNvSpPr>
              <p:nvPr/>
            </p:nvSpPr>
            <p:spPr bwMode="auto">
              <a:xfrm>
                <a:off x="5104" y="1524"/>
                <a:ext cx="0" cy="2376"/>
              </a:xfrm>
              <a:prstGeom prst="line">
                <a:avLst/>
              </a:prstGeom>
              <a:noFill/>
              <a:ln w="12700">
                <a:solidFill>
                  <a:schemeClr val="tx1"/>
                </a:solidFill>
                <a:round/>
                <a:headEnd/>
                <a:tailEnd/>
              </a:ln>
            </p:spPr>
            <p:txBody>
              <a:bodyPr wrap="none" anchor="ctr"/>
              <a:lstStyle/>
              <a:p>
                <a:endParaRPr lang="zh-CN" altLang="en-US"/>
              </a:p>
            </p:txBody>
          </p:sp>
          <p:sp>
            <p:nvSpPr>
              <p:cNvPr id="22539" name="Line 10"/>
              <p:cNvSpPr>
                <a:spLocks noChangeShapeType="1"/>
              </p:cNvSpPr>
              <p:nvPr/>
            </p:nvSpPr>
            <p:spPr bwMode="auto">
              <a:xfrm>
                <a:off x="736" y="2160"/>
                <a:ext cx="4348" cy="0"/>
              </a:xfrm>
              <a:prstGeom prst="line">
                <a:avLst/>
              </a:prstGeom>
              <a:noFill/>
              <a:ln w="12700">
                <a:solidFill>
                  <a:schemeClr val="tx1"/>
                </a:solidFill>
                <a:round/>
                <a:headEnd/>
                <a:tailEnd/>
              </a:ln>
            </p:spPr>
            <p:txBody>
              <a:bodyPr wrap="none" anchor="ctr"/>
              <a:lstStyle/>
              <a:p>
                <a:endParaRPr lang="zh-CN" altLang="en-US"/>
              </a:p>
            </p:txBody>
          </p:sp>
          <p:sp>
            <p:nvSpPr>
              <p:cNvPr id="22540" name="Line 11"/>
              <p:cNvSpPr>
                <a:spLocks noChangeShapeType="1"/>
              </p:cNvSpPr>
              <p:nvPr/>
            </p:nvSpPr>
            <p:spPr bwMode="auto">
              <a:xfrm>
                <a:off x="724" y="2588"/>
                <a:ext cx="4360" cy="0"/>
              </a:xfrm>
              <a:prstGeom prst="line">
                <a:avLst/>
              </a:prstGeom>
              <a:noFill/>
              <a:ln w="12700">
                <a:solidFill>
                  <a:schemeClr val="tx1"/>
                </a:solidFill>
                <a:round/>
                <a:headEnd/>
                <a:tailEnd/>
              </a:ln>
            </p:spPr>
            <p:txBody>
              <a:bodyPr wrap="none" anchor="ctr"/>
              <a:lstStyle/>
              <a:p>
                <a:endParaRPr lang="zh-CN" altLang="en-US"/>
              </a:p>
            </p:txBody>
          </p:sp>
          <p:sp>
            <p:nvSpPr>
              <p:cNvPr id="22541" name="Line 12"/>
              <p:cNvSpPr>
                <a:spLocks noChangeShapeType="1"/>
              </p:cNvSpPr>
              <p:nvPr/>
            </p:nvSpPr>
            <p:spPr bwMode="auto">
              <a:xfrm>
                <a:off x="724" y="3048"/>
                <a:ext cx="4360" cy="0"/>
              </a:xfrm>
              <a:prstGeom prst="line">
                <a:avLst/>
              </a:prstGeom>
              <a:noFill/>
              <a:ln w="12700">
                <a:solidFill>
                  <a:schemeClr val="tx1"/>
                </a:solidFill>
                <a:round/>
                <a:headEnd/>
                <a:tailEnd/>
              </a:ln>
            </p:spPr>
            <p:txBody>
              <a:bodyPr wrap="none" anchor="ctr"/>
              <a:lstStyle/>
              <a:p>
                <a:endParaRPr lang="zh-CN" altLang="en-US"/>
              </a:p>
            </p:txBody>
          </p:sp>
          <p:sp>
            <p:nvSpPr>
              <p:cNvPr id="22542" name="Line 13"/>
              <p:cNvSpPr>
                <a:spLocks noChangeShapeType="1"/>
              </p:cNvSpPr>
              <p:nvPr/>
            </p:nvSpPr>
            <p:spPr bwMode="auto">
              <a:xfrm>
                <a:off x="736" y="3464"/>
                <a:ext cx="4348" cy="0"/>
              </a:xfrm>
              <a:prstGeom prst="line">
                <a:avLst/>
              </a:prstGeom>
              <a:noFill/>
              <a:ln w="12700">
                <a:solidFill>
                  <a:schemeClr val="tx1"/>
                </a:solidFill>
                <a:round/>
                <a:headEnd/>
                <a:tailEnd/>
              </a:ln>
            </p:spPr>
            <p:txBody>
              <a:bodyPr wrap="none" anchor="ctr"/>
              <a:lstStyle/>
              <a:p>
                <a:endParaRPr lang="zh-CN" altLang="en-US"/>
              </a:p>
            </p:txBody>
          </p:sp>
          <p:sp>
            <p:nvSpPr>
              <p:cNvPr id="22543" name="Line 14"/>
              <p:cNvSpPr>
                <a:spLocks noChangeShapeType="1"/>
              </p:cNvSpPr>
              <p:nvPr/>
            </p:nvSpPr>
            <p:spPr bwMode="auto">
              <a:xfrm>
                <a:off x="748" y="3884"/>
                <a:ext cx="4336" cy="0"/>
              </a:xfrm>
              <a:prstGeom prst="line">
                <a:avLst/>
              </a:prstGeom>
              <a:noFill/>
              <a:ln w="12700">
                <a:solidFill>
                  <a:schemeClr val="tx1"/>
                </a:solidFill>
                <a:round/>
                <a:headEnd/>
                <a:tailEnd/>
              </a:ln>
            </p:spPr>
            <p:txBody>
              <a:bodyPr wrap="none" anchor="ctr"/>
              <a:lstStyle/>
              <a:p>
                <a:endParaRPr lang="zh-CN" altLang="en-US"/>
              </a:p>
            </p:txBody>
          </p:sp>
          <p:sp>
            <p:nvSpPr>
              <p:cNvPr id="22544" name="Line 15"/>
              <p:cNvSpPr>
                <a:spLocks noChangeShapeType="1"/>
              </p:cNvSpPr>
              <p:nvPr/>
            </p:nvSpPr>
            <p:spPr bwMode="auto">
              <a:xfrm>
                <a:off x="712" y="1784"/>
                <a:ext cx="4372" cy="0"/>
              </a:xfrm>
              <a:prstGeom prst="line">
                <a:avLst/>
              </a:prstGeom>
              <a:noFill/>
              <a:ln w="12700">
                <a:solidFill>
                  <a:schemeClr val="tx1"/>
                </a:solidFill>
                <a:round/>
                <a:headEnd/>
                <a:tailEnd/>
              </a:ln>
            </p:spPr>
            <p:txBody>
              <a:bodyPr wrap="none" anchor="ctr"/>
              <a:lstStyle/>
              <a:p>
                <a:endParaRPr lang="zh-CN" altLang="en-US"/>
              </a:p>
            </p:txBody>
          </p:sp>
        </p:grpSp>
        <p:sp>
          <p:nvSpPr>
            <p:cNvPr id="22534" name="Rectangle 16"/>
            <p:cNvSpPr>
              <a:spLocks noChangeArrowheads="1"/>
            </p:cNvSpPr>
            <p:nvPr/>
          </p:nvSpPr>
          <p:spPr bwMode="auto">
            <a:xfrm>
              <a:off x="720" y="2208"/>
              <a:ext cx="4752" cy="1776"/>
            </a:xfrm>
            <a:prstGeom prst="rect">
              <a:avLst/>
            </a:prstGeom>
            <a:noFill/>
            <a:ln w="12700">
              <a:noFill/>
              <a:miter lim="800000"/>
              <a:headEnd/>
              <a:tailEnd/>
            </a:ln>
          </p:spPr>
          <p:txBody>
            <a:bodyPr lIns="90488" tIns="44450" rIns="90488" bIns="44450"/>
            <a:lstStyle/>
            <a:p>
              <a:pPr marL="285750" indent="-285750" eaLnBrk="0" hangingPunct="0">
                <a:lnSpc>
                  <a:spcPct val="105000"/>
                </a:lnSpc>
                <a:tabLst>
                  <a:tab pos="1828800" algn="l"/>
                  <a:tab pos="3657600" algn="l"/>
                  <a:tab pos="5029200" algn="l"/>
                </a:tabLst>
              </a:pPr>
              <a:r>
                <a:rPr kumimoji="1" lang="en-US" altLang="zh-CN" sz="2400" dirty="0">
                  <a:solidFill>
                    <a:schemeClr val="tx1"/>
                  </a:solidFill>
                  <a:latin typeface="Arial" pitchFamily="66" charset="0"/>
                </a:rPr>
                <a:t>		   </a:t>
              </a:r>
              <a:r>
                <a:rPr kumimoji="1" lang="en-US" altLang="zh-CN" sz="2000" b="1" dirty="0">
                  <a:solidFill>
                    <a:schemeClr val="tx1"/>
                  </a:solidFill>
                  <a:latin typeface="Arial" pitchFamily="66" charset="0"/>
                </a:rPr>
                <a:t>Inst Count	   CPI	Clock Rate</a:t>
              </a:r>
            </a:p>
            <a:p>
              <a:pPr marL="285750" indent="-285750" eaLnBrk="0" hangingPunct="0">
                <a:lnSpc>
                  <a:spcPct val="105000"/>
                </a:lnSpc>
                <a:tabLst>
                  <a:tab pos="1828800" algn="l"/>
                  <a:tab pos="3657600" algn="l"/>
                  <a:tab pos="5029200" algn="l"/>
                </a:tabLst>
              </a:pPr>
              <a:r>
                <a:rPr kumimoji="1" lang="en-US" altLang="zh-CN" sz="2400" b="1" dirty="0">
                  <a:solidFill>
                    <a:schemeClr val="tx1"/>
                  </a:solidFill>
                  <a:latin typeface="Arial" pitchFamily="66" charset="0"/>
                </a:rPr>
                <a:t>Program	          X	</a:t>
              </a:r>
            </a:p>
            <a:p>
              <a:pPr marL="285750" indent="-285750" eaLnBrk="0" hangingPunct="0">
                <a:lnSpc>
                  <a:spcPct val="105000"/>
                </a:lnSpc>
                <a:tabLst>
                  <a:tab pos="1828800" algn="l"/>
                  <a:tab pos="3657600" algn="l"/>
                  <a:tab pos="5029200" algn="l"/>
                </a:tabLst>
              </a:pPr>
              <a:r>
                <a:rPr kumimoji="1" lang="en-US" altLang="zh-CN" sz="2400" b="1" dirty="0">
                  <a:solidFill>
                    <a:srgbClr val="FF0000"/>
                  </a:solidFill>
                  <a:latin typeface="Arial" pitchFamily="66" charset="0"/>
                </a:rPr>
                <a:t>Compiler	          X	    (X)</a:t>
              </a:r>
            </a:p>
            <a:p>
              <a:pPr marL="285750" indent="-285750" eaLnBrk="0" hangingPunct="0">
                <a:lnSpc>
                  <a:spcPct val="105000"/>
                </a:lnSpc>
                <a:tabLst>
                  <a:tab pos="1828800" algn="l"/>
                  <a:tab pos="3657600" algn="l"/>
                  <a:tab pos="5029200" algn="l"/>
                </a:tabLst>
              </a:pPr>
              <a:r>
                <a:rPr kumimoji="1" lang="en-US" altLang="zh-CN" sz="2400" b="1" dirty="0">
                  <a:solidFill>
                    <a:srgbClr val="FF0000"/>
                  </a:solidFill>
                  <a:latin typeface="Arial" pitchFamily="66" charset="0"/>
                </a:rPr>
                <a:t>Inst. Set.	          X	     X</a:t>
              </a:r>
            </a:p>
            <a:p>
              <a:pPr marL="285750" indent="-285750" eaLnBrk="0" hangingPunct="0">
                <a:lnSpc>
                  <a:spcPct val="105000"/>
                </a:lnSpc>
                <a:tabLst>
                  <a:tab pos="1828800" algn="l"/>
                  <a:tab pos="3657600" algn="l"/>
                  <a:tab pos="5029200" algn="l"/>
                </a:tabLst>
              </a:pPr>
              <a:r>
                <a:rPr kumimoji="1" lang="en-US" altLang="zh-CN" sz="2400" b="1" dirty="0">
                  <a:solidFill>
                    <a:srgbClr val="FF0000"/>
                  </a:solidFill>
                  <a:latin typeface="Arial" pitchFamily="66" charset="0"/>
                </a:rPr>
                <a:t>Organization	     X		  X</a:t>
              </a:r>
              <a:endParaRPr kumimoji="1" lang="en-US" altLang="zh-CN" sz="2400" b="1" dirty="0">
                <a:solidFill>
                  <a:schemeClr val="tx1"/>
                </a:solidFill>
                <a:latin typeface="Comic Sans MS" pitchFamily="66" charset="0"/>
              </a:endParaRPr>
            </a:p>
            <a:p>
              <a:pPr marL="285750" indent="-285750" eaLnBrk="0" hangingPunct="0">
                <a:lnSpc>
                  <a:spcPct val="105000"/>
                </a:lnSpc>
                <a:tabLst>
                  <a:tab pos="1828800" algn="l"/>
                  <a:tab pos="3657600" algn="l"/>
                  <a:tab pos="5029200" algn="l"/>
                </a:tabLst>
              </a:pPr>
              <a:r>
                <a:rPr kumimoji="1" lang="en-US" altLang="zh-CN" sz="2400" b="1" dirty="0">
                  <a:solidFill>
                    <a:schemeClr val="tx1"/>
                  </a:solidFill>
                  <a:latin typeface="Arial" pitchFamily="66" charset="0"/>
                </a:rPr>
                <a:t>Technology				  X</a:t>
              </a:r>
            </a:p>
          </p:txBody>
        </p:sp>
      </p:grpSp>
    </p:spTree>
    <p:extLst>
      <p:ext uri="{BB962C8B-B14F-4D97-AF65-F5344CB8AC3E}">
        <p14:creationId xmlns:p14="http://schemas.microsoft.com/office/powerpoint/2010/main" val="1768620078"/>
      </p:ext>
    </p:extLst>
  </p:cSld>
  <p:clrMapOvr>
    <a:masterClrMapping/>
  </p:clrMapOvr>
  <p:transition spd="slow">
    <p:pull dir="ru"/>
  </p:transition>
</p:sld>
</file>

<file path=ppt/slides/slide12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3554" name="Rectangle 2"/>
          <p:cNvSpPr>
            <a:spLocks noGrp="1" noRot="1" noChangeArrowheads="1"/>
          </p:cNvSpPr>
          <p:nvPr>
            <p:ph type="title"/>
          </p:nvPr>
        </p:nvSpPr>
        <p:spPr>
          <a:xfrm>
            <a:off x="1622425" y="-114300"/>
            <a:ext cx="7651750" cy="1295400"/>
          </a:xfrm>
        </p:spPr>
        <p:txBody>
          <a:bodyPr>
            <a:normAutofit/>
          </a:bodyPr>
          <a:lstStyle/>
          <a:p>
            <a:pPr eaLnBrk="1" hangingPunct="1"/>
            <a:r>
              <a:rPr lang="en-US" altLang="zh-CN" sz="3600" dirty="0">
                <a:latin typeface="Arial"/>
              </a:rPr>
              <a:t>Other format of </a:t>
            </a:r>
            <a:br>
              <a:rPr lang="en-US" altLang="zh-CN" sz="3600" dirty="0"/>
            </a:br>
            <a:r>
              <a:rPr lang="en-US" altLang="zh-CN" sz="3600" dirty="0">
                <a:latin typeface="Arial"/>
              </a:rPr>
              <a:t>CPU Performance Equation</a:t>
            </a:r>
            <a:r>
              <a:rPr lang="en-US" altLang="zh-CN" sz="4000" dirty="0">
                <a:latin typeface="Arial"/>
              </a:rPr>
              <a:t> </a:t>
            </a:r>
          </a:p>
        </p:txBody>
      </p:sp>
      <p:pic>
        <p:nvPicPr>
          <p:cNvPr id="23555" name="Picture 3"/>
          <p:cNvPicPr>
            <a:picLocks noChangeAspect="1" noChangeArrowheads="1"/>
          </p:cNvPicPr>
          <p:nvPr/>
        </p:nvPicPr>
        <p:blipFill>
          <a:blip r:embed="rId2"/>
          <a:srcRect/>
          <a:stretch>
            <a:fillRect/>
          </a:stretch>
        </p:blipFill>
        <p:spPr bwMode="auto">
          <a:xfrm>
            <a:off x="2362200" y="1676400"/>
            <a:ext cx="4267200" cy="1017588"/>
          </a:xfrm>
          <a:prstGeom prst="rect">
            <a:avLst/>
          </a:prstGeom>
          <a:noFill/>
          <a:ln w="9525">
            <a:noFill/>
            <a:miter lim="800000"/>
            <a:headEnd type="none" w="sm" len="sm"/>
            <a:tailEnd type="none" w="sm" len="sm"/>
          </a:ln>
        </p:spPr>
      </p:pic>
      <p:pic>
        <p:nvPicPr>
          <p:cNvPr id="23556" name="Picture 4"/>
          <p:cNvPicPr>
            <a:picLocks noChangeAspect="1" noChangeArrowheads="1"/>
          </p:cNvPicPr>
          <p:nvPr/>
        </p:nvPicPr>
        <p:blipFill>
          <a:blip r:embed="rId3"/>
          <a:srcRect/>
          <a:stretch>
            <a:fillRect/>
          </a:stretch>
        </p:blipFill>
        <p:spPr bwMode="auto">
          <a:xfrm>
            <a:off x="2590800" y="2667001"/>
            <a:ext cx="5715000" cy="1122363"/>
          </a:xfrm>
          <a:prstGeom prst="rect">
            <a:avLst/>
          </a:prstGeom>
          <a:noFill/>
          <a:ln w="28575">
            <a:solidFill>
              <a:srgbClr val="0000FF"/>
            </a:solidFill>
            <a:miter lim="800000"/>
            <a:headEnd type="none" w="sm" len="sm"/>
            <a:tailEnd type="none" w="sm" len="sm"/>
          </a:ln>
        </p:spPr>
      </p:pic>
      <p:pic>
        <p:nvPicPr>
          <p:cNvPr id="23557" name="Picture 5"/>
          <p:cNvPicPr>
            <a:picLocks noChangeAspect="1" noChangeArrowheads="1"/>
          </p:cNvPicPr>
          <p:nvPr/>
        </p:nvPicPr>
        <p:blipFill>
          <a:blip r:embed="rId4"/>
          <a:srcRect/>
          <a:stretch>
            <a:fillRect/>
          </a:stretch>
        </p:blipFill>
        <p:spPr bwMode="auto">
          <a:xfrm>
            <a:off x="2590800" y="3886200"/>
            <a:ext cx="4953000" cy="1314450"/>
          </a:xfrm>
          <a:prstGeom prst="rect">
            <a:avLst/>
          </a:prstGeom>
          <a:noFill/>
          <a:ln w="9525">
            <a:noFill/>
            <a:miter lim="800000"/>
            <a:headEnd type="none" w="sm" len="sm"/>
            <a:tailEnd type="none" w="sm" len="sm"/>
          </a:ln>
        </p:spPr>
      </p:pic>
    </p:spTree>
    <p:extLst>
      <p:ext uri="{BB962C8B-B14F-4D97-AF65-F5344CB8AC3E}">
        <p14:creationId xmlns:p14="http://schemas.microsoft.com/office/powerpoint/2010/main" val="3027095673"/>
      </p:ext>
    </p:extLst>
  </p:cSld>
  <p:clrMapOvr>
    <a:masterClrMapping/>
  </p:clrMapOvr>
  <p:transition spd="slow">
    <p:pull dir="ru"/>
  </p:transition>
</p:sld>
</file>

<file path=ppt/slides/slide12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4578" name="Rectangle 2"/>
          <p:cNvSpPr>
            <a:spLocks noGrp="1" noRot="1" noChangeArrowheads="1"/>
          </p:cNvSpPr>
          <p:nvPr>
            <p:ph type="title"/>
          </p:nvPr>
        </p:nvSpPr>
        <p:spPr>
          <a:xfrm>
            <a:off x="1973163" y="116632"/>
            <a:ext cx="7758113" cy="838200"/>
          </a:xfrm>
        </p:spPr>
        <p:txBody>
          <a:bodyPr/>
          <a:lstStyle/>
          <a:p>
            <a:pPr eaLnBrk="1" hangingPunct="1"/>
            <a:r>
              <a:rPr lang="en-US" altLang="zh-CN" sz="3600" dirty="0">
                <a:solidFill>
                  <a:srgbClr val="FF0000"/>
                </a:solidFill>
                <a:latin typeface="Arial"/>
              </a:rPr>
              <a:t>Example of </a:t>
            </a:r>
            <a:r>
              <a:rPr lang="en-US" altLang="zh-CN" sz="3600" dirty="0" err="1">
                <a:solidFill>
                  <a:srgbClr val="FF0000"/>
                </a:solidFill>
                <a:latin typeface="Arial"/>
              </a:rPr>
              <a:t>CPUtime</a:t>
            </a:r>
            <a:r>
              <a:rPr lang="en-US" altLang="zh-CN" sz="3600" dirty="0">
                <a:solidFill>
                  <a:srgbClr val="FF0000"/>
                </a:solidFill>
                <a:latin typeface="Arial"/>
              </a:rPr>
              <a:t> calculation</a:t>
            </a:r>
          </a:p>
        </p:txBody>
      </p:sp>
      <p:sp>
        <p:nvSpPr>
          <p:cNvPr id="24579" name="Rectangle 3"/>
          <p:cNvSpPr>
            <a:spLocks noGrp="1" noRot="1" noChangeArrowheads="1"/>
          </p:cNvSpPr>
          <p:nvPr>
            <p:ph idx="1"/>
          </p:nvPr>
        </p:nvSpPr>
        <p:spPr>
          <a:xfrm>
            <a:off x="1775520" y="1268760"/>
            <a:ext cx="8153400" cy="5105400"/>
          </a:xfrm>
        </p:spPr>
        <p:txBody>
          <a:bodyPr/>
          <a:lstStyle/>
          <a:p>
            <a:pPr eaLnBrk="1" hangingPunct="1"/>
            <a:r>
              <a:rPr lang="en-US" altLang="zh-CN" sz="2400" dirty="0">
                <a:latin typeface="Arial" pitchFamily="66" charset="0"/>
              </a:rPr>
              <a:t>Suppose we have made the following measurements:</a:t>
            </a:r>
          </a:p>
          <a:p>
            <a:pPr lvl="1" eaLnBrk="1" hangingPunct="1"/>
            <a:r>
              <a:rPr lang="en-US" altLang="zh-CN" sz="2000" b="1" dirty="0">
                <a:latin typeface="Arial" pitchFamily="66" charset="0"/>
              </a:rPr>
              <a:t>Frequency of FP operations (other than </a:t>
            </a:r>
            <a:r>
              <a:rPr lang="en-US" altLang="zh-CN" sz="2000" b="1" dirty="0" err="1">
                <a:latin typeface="Arial" pitchFamily="66" charset="0"/>
              </a:rPr>
              <a:t>FPSQR</a:t>
            </a:r>
            <a:r>
              <a:rPr lang="en-US" altLang="zh-CN" sz="2000" b="1" dirty="0">
                <a:latin typeface="Arial" pitchFamily="66" charset="0"/>
              </a:rPr>
              <a:t>) = 25%</a:t>
            </a:r>
          </a:p>
          <a:p>
            <a:pPr lvl="1" eaLnBrk="1" hangingPunct="1"/>
            <a:r>
              <a:rPr lang="en-US" altLang="zh-CN" sz="2000" b="1" dirty="0">
                <a:latin typeface="Arial" pitchFamily="66" charset="0"/>
              </a:rPr>
              <a:t>Average CPI of FP operations = 4.0</a:t>
            </a:r>
          </a:p>
          <a:p>
            <a:pPr lvl="1" eaLnBrk="1" hangingPunct="1"/>
            <a:r>
              <a:rPr lang="en-US" altLang="zh-CN" sz="2000" b="1" dirty="0">
                <a:latin typeface="Arial" pitchFamily="66" charset="0"/>
              </a:rPr>
              <a:t>Average CPI of other instructions = 1.33</a:t>
            </a:r>
          </a:p>
          <a:p>
            <a:pPr lvl="1" eaLnBrk="1" hangingPunct="1"/>
            <a:r>
              <a:rPr lang="en-US" altLang="zh-CN" sz="2000" b="1" dirty="0">
                <a:latin typeface="Arial" pitchFamily="66" charset="0"/>
              </a:rPr>
              <a:t>Frequency of </a:t>
            </a:r>
            <a:r>
              <a:rPr lang="en-US" altLang="zh-CN" sz="2000" b="1" dirty="0" err="1">
                <a:latin typeface="Arial" pitchFamily="66" charset="0"/>
              </a:rPr>
              <a:t>FPSQR</a:t>
            </a:r>
            <a:r>
              <a:rPr lang="en-US" altLang="zh-CN" sz="2000" b="1" dirty="0">
                <a:latin typeface="Arial" pitchFamily="66" charset="0"/>
              </a:rPr>
              <a:t> =  2%</a:t>
            </a:r>
          </a:p>
          <a:p>
            <a:pPr lvl="1" eaLnBrk="1" hangingPunct="1"/>
            <a:r>
              <a:rPr lang="en-US" altLang="zh-CN" sz="2000" b="1" dirty="0">
                <a:latin typeface="Arial" pitchFamily="66" charset="0"/>
              </a:rPr>
              <a:t>CPI of </a:t>
            </a:r>
            <a:r>
              <a:rPr lang="en-US" altLang="zh-CN" sz="2000" b="1" dirty="0" err="1">
                <a:latin typeface="Arial" pitchFamily="66" charset="0"/>
              </a:rPr>
              <a:t>FPSQR</a:t>
            </a:r>
            <a:r>
              <a:rPr lang="en-US" altLang="zh-CN" sz="2000" b="1" dirty="0">
                <a:latin typeface="Arial" pitchFamily="66" charset="0"/>
              </a:rPr>
              <a:t> = 20</a:t>
            </a:r>
          </a:p>
          <a:p>
            <a:pPr eaLnBrk="1" hangingPunct="1"/>
            <a:r>
              <a:rPr lang="en-US" altLang="zh-CN" sz="2400" dirty="0">
                <a:latin typeface="Arial" pitchFamily="66" charset="0"/>
              </a:rPr>
              <a:t>Two design alternatives</a:t>
            </a:r>
          </a:p>
          <a:p>
            <a:pPr lvl="1" eaLnBrk="1" hangingPunct="1"/>
            <a:r>
              <a:rPr lang="en-US" altLang="zh-CN" sz="2000" b="1" dirty="0">
                <a:solidFill>
                  <a:srgbClr val="0000FF"/>
                </a:solidFill>
                <a:latin typeface="Arial" pitchFamily="66" charset="0"/>
              </a:rPr>
              <a:t>decrease the CPI of </a:t>
            </a:r>
            <a:r>
              <a:rPr lang="en-US" altLang="zh-CN" sz="2000" b="1" dirty="0" err="1">
                <a:solidFill>
                  <a:srgbClr val="0000FF"/>
                </a:solidFill>
                <a:latin typeface="Arial" pitchFamily="66" charset="0"/>
              </a:rPr>
              <a:t>FPSQR</a:t>
            </a:r>
            <a:r>
              <a:rPr lang="en-US" altLang="zh-CN" sz="2000" b="1" dirty="0">
                <a:solidFill>
                  <a:srgbClr val="0000FF"/>
                </a:solidFill>
                <a:latin typeface="Arial" pitchFamily="66" charset="0"/>
              </a:rPr>
              <a:t> to 2 </a:t>
            </a:r>
          </a:p>
          <a:p>
            <a:pPr lvl="1" eaLnBrk="1" hangingPunct="1"/>
            <a:r>
              <a:rPr lang="en-US" altLang="zh-CN" sz="2000" b="1" dirty="0">
                <a:solidFill>
                  <a:srgbClr val="0000FF"/>
                </a:solidFill>
                <a:latin typeface="Arial" pitchFamily="66" charset="0"/>
              </a:rPr>
              <a:t>decrease the average CPI of all FP operations to 2.5.</a:t>
            </a:r>
          </a:p>
          <a:p>
            <a:pPr eaLnBrk="1" hangingPunct="1"/>
            <a:r>
              <a:rPr lang="en-US" altLang="zh-CN" sz="2400" dirty="0">
                <a:latin typeface="Arial" pitchFamily="66" charset="0"/>
              </a:rPr>
              <a:t>Compare these two design alternatives using the CPU performance equation.</a:t>
            </a:r>
            <a:endParaRPr lang="en-US" altLang="zh-CN" dirty="0"/>
          </a:p>
        </p:txBody>
      </p:sp>
    </p:spTree>
    <p:extLst>
      <p:ext uri="{BB962C8B-B14F-4D97-AF65-F5344CB8AC3E}">
        <p14:creationId xmlns:p14="http://schemas.microsoft.com/office/powerpoint/2010/main" val="4122104909"/>
      </p:ext>
    </p:extLst>
  </p:cSld>
  <p:clrMapOvr>
    <a:masterClrMapping/>
  </p:clrMapOvr>
  <p:transition spd="slow">
    <p:pull dir="ru"/>
  </p:transition>
</p:sld>
</file>

<file path=ppt/slides/slide12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5602" name="Rectangle 2"/>
          <p:cNvSpPr>
            <a:spLocks noGrp="1" noRot="1" noChangeArrowheads="1"/>
          </p:cNvSpPr>
          <p:nvPr>
            <p:ph type="title"/>
          </p:nvPr>
        </p:nvSpPr>
        <p:spPr>
          <a:xfrm>
            <a:off x="2351584" y="157164"/>
            <a:ext cx="6880225" cy="654050"/>
          </a:xfrm>
        </p:spPr>
        <p:txBody>
          <a:bodyPr>
            <a:normAutofit fontScale="90000"/>
          </a:bodyPr>
          <a:lstStyle/>
          <a:p>
            <a:pPr eaLnBrk="1" hangingPunct="1"/>
            <a:r>
              <a:rPr lang="en-US" altLang="zh-CN" dirty="0">
                <a:solidFill>
                  <a:srgbClr val="FF0000"/>
                </a:solidFill>
                <a:latin typeface="Arial"/>
              </a:rPr>
              <a:t>Answer to the question</a:t>
            </a:r>
          </a:p>
        </p:txBody>
      </p:sp>
      <p:sp>
        <p:nvSpPr>
          <p:cNvPr id="25603" name="Rectangle 3"/>
          <p:cNvSpPr>
            <a:spLocks noGrp="1" noRot="1" noChangeArrowheads="1"/>
          </p:cNvSpPr>
          <p:nvPr>
            <p:ph idx="1"/>
          </p:nvPr>
        </p:nvSpPr>
        <p:spPr>
          <a:xfrm>
            <a:off x="2286000" y="4797425"/>
            <a:ext cx="8382000" cy="1143000"/>
          </a:xfrm>
        </p:spPr>
        <p:txBody>
          <a:bodyPr/>
          <a:lstStyle/>
          <a:p>
            <a:pPr eaLnBrk="1" hangingPunct="1"/>
            <a:r>
              <a:rPr lang="en-US" altLang="zh-CN" sz="2400">
                <a:latin typeface="Arial" pitchFamily="66" charset="0"/>
              </a:rPr>
              <a:t>Since the CPI of the overall FP enhancement is slightly lower, its performance will be marginally better.</a:t>
            </a:r>
            <a:endParaRPr lang="en-US" altLang="zh-CN" sz="2800">
              <a:latin typeface="Comic Sans MS" pitchFamily="66" charset="0"/>
            </a:endParaRPr>
          </a:p>
        </p:txBody>
      </p:sp>
      <p:pic>
        <p:nvPicPr>
          <p:cNvPr id="25604" name="Picture 4"/>
          <p:cNvPicPr>
            <a:picLocks noChangeAspect="1" noChangeArrowheads="1"/>
          </p:cNvPicPr>
          <p:nvPr/>
        </p:nvPicPr>
        <p:blipFill>
          <a:blip r:embed="rId2"/>
          <a:srcRect/>
          <a:stretch>
            <a:fillRect/>
          </a:stretch>
        </p:blipFill>
        <p:spPr bwMode="auto">
          <a:xfrm>
            <a:off x="2503488" y="1290639"/>
            <a:ext cx="5257800" cy="1450975"/>
          </a:xfrm>
          <a:prstGeom prst="rect">
            <a:avLst/>
          </a:prstGeom>
          <a:noFill/>
          <a:ln w="9525">
            <a:noFill/>
            <a:miter lim="800000"/>
            <a:headEnd type="none" w="sm" len="sm"/>
            <a:tailEnd type="none" w="sm" len="sm"/>
          </a:ln>
        </p:spPr>
      </p:pic>
      <p:pic>
        <p:nvPicPr>
          <p:cNvPr id="25605" name="Picture 5"/>
          <p:cNvPicPr>
            <a:picLocks noChangeAspect="1" noChangeArrowheads="1"/>
          </p:cNvPicPr>
          <p:nvPr/>
        </p:nvPicPr>
        <p:blipFill>
          <a:blip r:embed="rId3"/>
          <a:srcRect/>
          <a:stretch>
            <a:fillRect/>
          </a:stretch>
        </p:blipFill>
        <p:spPr bwMode="auto">
          <a:xfrm>
            <a:off x="2495550" y="2924175"/>
            <a:ext cx="7543800" cy="1066800"/>
          </a:xfrm>
          <a:prstGeom prst="rect">
            <a:avLst/>
          </a:prstGeom>
          <a:noFill/>
          <a:ln w="9525">
            <a:noFill/>
            <a:miter lim="800000"/>
            <a:headEnd type="none" w="sm" len="sm"/>
            <a:tailEnd type="none" w="sm" len="sm"/>
          </a:ln>
        </p:spPr>
      </p:pic>
      <p:pic>
        <p:nvPicPr>
          <p:cNvPr id="25606" name="Picture 6"/>
          <p:cNvPicPr>
            <a:picLocks noChangeAspect="1" noChangeArrowheads="1"/>
          </p:cNvPicPr>
          <p:nvPr/>
        </p:nvPicPr>
        <p:blipFill>
          <a:blip r:embed="rId4"/>
          <a:srcRect/>
          <a:stretch>
            <a:fillRect/>
          </a:stretch>
        </p:blipFill>
        <p:spPr bwMode="auto">
          <a:xfrm>
            <a:off x="2492375" y="4075114"/>
            <a:ext cx="6096000" cy="674687"/>
          </a:xfrm>
          <a:prstGeom prst="rect">
            <a:avLst/>
          </a:prstGeom>
          <a:noFill/>
          <a:ln w="9525">
            <a:noFill/>
            <a:miter lim="800000"/>
            <a:headEnd type="none" w="sm" len="sm"/>
            <a:tailEnd type="none" w="sm" len="sm"/>
          </a:ln>
        </p:spPr>
      </p:pic>
    </p:spTree>
    <p:extLst>
      <p:ext uri="{BB962C8B-B14F-4D97-AF65-F5344CB8AC3E}">
        <p14:creationId xmlns:p14="http://schemas.microsoft.com/office/powerpoint/2010/main" val="3829543921"/>
      </p:ext>
    </p:extLst>
  </p:cSld>
  <p:clrMapOvr>
    <a:masterClrMapping/>
  </p:clrMapOvr>
  <p:transition spd="slow">
    <p:pull dir="ru"/>
  </p:transition>
</p:sld>
</file>

<file path=ppt/slides/slide12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6626" name="Rectangle 2"/>
          <p:cNvSpPr>
            <a:spLocks noGrp="1" noRot="1" noChangeArrowheads="1"/>
          </p:cNvSpPr>
          <p:nvPr>
            <p:ph type="title"/>
          </p:nvPr>
        </p:nvSpPr>
        <p:spPr>
          <a:xfrm>
            <a:off x="1991544" y="-9728"/>
            <a:ext cx="7353300" cy="981075"/>
          </a:xfrm>
        </p:spPr>
        <p:txBody>
          <a:bodyPr>
            <a:normAutofit fontScale="90000"/>
          </a:bodyPr>
          <a:lstStyle/>
          <a:p>
            <a:pPr eaLnBrk="1" hangingPunct="1"/>
            <a:r>
              <a:rPr lang="en-US" altLang="zh-CN" sz="4000" dirty="0">
                <a:solidFill>
                  <a:srgbClr val="FF0000"/>
                </a:solidFill>
                <a:latin typeface="Arial"/>
              </a:rPr>
              <a:t>Compare the result with that from Amdahl’s law</a:t>
            </a:r>
          </a:p>
        </p:txBody>
      </p:sp>
      <p:sp>
        <p:nvSpPr>
          <p:cNvPr id="26627" name="Rectangle 3"/>
          <p:cNvSpPr>
            <a:spLocks noGrp="1" noRot="1" noChangeArrowheads="1"/>
          </p:cNvSpPr>
          <p:nvPr>
            <p:ph idx="1"/>
          </p:nvPr>
        </p:nvSpPr>
        <p:spPr>
          <a:xfrm>
            <a:off x="2160589" y="1279525"/>
            <a:ext cx="7870825" cy="4178300"/>
          </a:xfrm>
        </p:spPr>
        <p:txBody>
          <a:bodyPr/>
          <a:lstStyle/>
          <a:p>
            <a:pPr eaLnBrk="1" hangingPunct="1"/>
            <a:r>
              <a:rPr lang="en-US" altLang="zh-CN" dirty="0">
                <a:latin typeface="Arial" pitchFamily="66" charset="0"/>
              </a:rPr>
              <a:t>This is the same speedup we obtained using Amdahl’s Law:</a:t>
            </a:r>
          </a:p>
          <a:p>
            <a:pPr eaLnBrk="1" hangingPunct="1"/>
            <a:endParaRPr lang="en-US" altLang="zh-CN" dirty="0"/>
          </a:p>
        </p:txBody>
      </p:sp>
      <p:pic>
        <p:nvPicPr>
          <p:cNvPr id="26628" name="Picture 4"/>
          <p:cNvPicPr>
            <a:picLocks noChangeAspect="1" noChangeArrowheads="1"/>
          </p:cNvPicPr>
          <p:nvPr/>
        </p:nvPicPr>
        <p:blipFill>
          <a:blip r:embed="rId2"/>
          <a:srcRect/>
          <a:stretch>
            <a:fillRect/>
          </a:stretch>
        </p:blipFill>
        <p:spPr bwMode="auto">
          <a:xfrm>
            <a:off x="2209800" y="2667000"/>
            <a:ext cx="7848600" cy="1981200"/>
          </a:xfrm>
          <a:prstGeom prst="rect">
            <a:avLst/>
          </a:prstGeom>
          <a:noFill/>
          <a:ln w="9525">
            <a:noFill/>
            <a:miter lim="800000"/>
            <a:headEnd type="none" w="sm" len="sm"/>
            <a:tailEnd type="none" w="sm" len="sm"/>
          </a:ln>
        </p:spPr>
      </p:pic>
    </p:spTree>
    <p:extLst>
      <p:ext uri="{BB962C8B-B14F-4D97-AF65-F5344CB8AC3E}">
        <p14:creationId xmlns:p14="http://schemas.microsoft.com/office/powerpoint/2010/main" val="147962879"/>
      </p:ext>
    </p:extLst>
  </p:cSld>
  <p:clrMapOvr>
    <a:masterClrMapping/>
  </p:clrMapOvr>
  <p:transition spd="slow">
    <p:pull dir="ru"/>
  </p:transition>
</p:sld>
</file>

<file path=ppt/slides/slide12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 name="内容占位符 2"/>
          <p:cNvSpPr>
            <a:spLocks noGrp="1"/>
          </p:cNvSpPr>
          <p:nvPr>
            <p:ph idx="1"/>
          </p:nvPr>
        </p:nvSpPr>
        <p:spPr>
          <a:xfrm>
            <a:off x="1738282" y="0"/>
            <a:ext cx="8715436" cy="6215082"/>
          </a:xfrm>
          <a:solidFill>
            <a:schemeClr val="bg1"/>
          </a:solidFill>
        </p:spPr>
        <p:txBody>
          <a:bodyPr/>
          <a:lstStyle/>
          <a:p>
            <a:pPr algn="just">
              <a:spcAft>
                <a:spcPts val="0"/>
              </a:spcAft>
            </a:pPr>
            <a:r>
              <a:rPr lang="en-US" sz="2400" kern="100" dirty="0">
                <a:latin typeface="Arial"/>
              </a:rPr>
              <a:t>Suppose that there are four types of operations in an application. After making enhancements to the original function units, each type of operation gains performance improvement as shown in the following table.</a:t>
            </a:r>
          </a:p>
          <a:p>
            <a:pPr algn="just">
              <a:spcAft>
                <a:spcPts val="0"/>
              </a:spcAft>
            </a:pPr>
            <a:endParaRPr lang="en-US" altLang="zh-CN" sz="2400" kern="100" dirty="0">
              <a:latin typeface="Times New Roman"/>
            </a:endParaRPr>
          </a:p>
          <a:p>
            <a:pPr algn="just">
              <a:spcAft>
                <a:spcPts val="0"/>
              </a:spcAft>
            </a:pPr>
            <a:endParaRPr lang="en-US" altLang="zh-CN" sz="2400" kern="100" dirty="0">
              <a:latin typeface="Times New Roman"/>
            </a:endParaRPr>
          </a:p>
          <a:p>
            <a:pPr algn="just">
              <a:spcAft>
                <a:spcPts val="0"/>
              </a:spcAft>
            </a:pPr>
            <a:endParaRPr lang="en-US" altLang="zh-CN" sz="2400" kern="100" dirty="0">
              <a:latin typeface="Times New Roman"/>
            </a:endParaRPr>
          </a:p>
          <a:p>
            <a:pPr algn="just">
              <a:spcAft>
                <a:spcPts val="0"/>
              </a:spcAft>
              <a:buNone/>
            </a:pPr>
            <a:endParaRPr lang="en-US" sz="2400" kern="100" dirty="0">
              <a:latin typeface="Times New Roman"/>
            </a:endParaRPr>
          </a:p>
          <a:p>
            <a:pPr algn="just">
              <a:spcAft>
                <a:spcPts val="0"/>
              </a:spcAft>
              <a:buNone/>
            </a:pPr>
            <a:endParaRPr lang="en-US" sz="2400" kern="100" dirty="0">
              <a:latin typeface="Times New Roman"/>
            </a:endParaRPr>
          </a:p>
          <a:p>
            <a:pPr algn="just">
              <a:spcAft>
                <a:spcPts val="0"/>
              </a:spcAft>
              <a:buNone/>
            </a:pPr>
            <a:r>
              <a:rPr lang="en-US" sz="2400" kern="100" dirty="0">
                <a:latin typeface="Arial"/>
              </a:rPr>
              <a:t>1) What’s the enhanced speedup of each operation respectively after improving?</a:t>
            </a:r>
            <a:endParaRPr lang="zh-CN" altLang="en-US" sz="2400" kern="100" dirty="0">
              <a:latin typeface="Times New Roman"/>
            </a:endParaRPr>
          </a:p>
          <a:p>
            <a:pPr algn="just">
              <a:spcAft>
                <a:spcPts val="0"/>
              </a:spcAft>
              <a:buNone/>
            </a:pPr>
            <a:r>
              <a:rPr lang="en-US" sz="2400" kern="100" dirty="0">
                <a:latin typeface="Arial"/>
              </a:rPr>
              <a:t>2) What’s the overall speedup of the application respectively after only improving </a:t>
            </a:r>
            <a:r>
              <a:rPr lang="en-US" sz="2400" kern="100" dirty="0" err="1">
                <a:latin typeface="Arial"/>
              </a:rPr>
              <a:t>Op2</a:t>
            </a:r>
            <a:r>
              <a:rPr lang="en-US" sz="2400" kern="100" dirty="0">
                <a:latin typeface="Arial"/>
              </a:rPr>
              <a:t> or </a:t>
            </a:r>
            <a:r>
              <a:rPr lang="en-US" sz="2400" kern="100" dirty="0" err="1">
                <a:latin typeface="Arial"/>
              </a:rPr>
              <a:t>Op4</a:t>
            </a:r>
            <a:r>
              <a:rPr lang="en-US" sz="2400" kern="100" dirty="0">
                <a:latin typeface="Arial"/>
              </a:rPr>
              <a:t>? </a:t>
            </a:r>
            <a:endParaRPr lang="zh-CN" altLang="en-US" sz="2400" kern="100" dirty="0">
              <a:latin typeface="Times New Roman"/>
            </a:endParaRPr>
          </a:p>
          <a:p>
            <a:pPr indent="133350" algn="just">
              <a:spcAft>
                <a:spcPts val="0"/>
              </a:spcAft>
            </a:pPr>
            <a:r>
              <a:rPr lang="en-US" sz="2400" kern="100" dirty="0">
                <a:latin typeface="Arial"/>
              </a:rPr>
              <a:t>Hint: Calculate the overall speedup considering only one of the enhanced function units is used. There are 2 situations.</a:t>
            </a:r>
            <a:endParaRPr lang="zh-CN" altLang="en-US" sz="2400" kern="100" dirty="0">
              <a:latin typeface="Times New Roman"/>
            </a:endParaRPr>
          </a:p>
        </p:txBody>
      </p:sp>
      <p:graphicFrame>
        <p:nvGraphicFramePr>
          <p:cNvPr id="5" name="表格 4"/>
          <p:cNvGraphicFramePr>
            <a:graphicFrameLocks noGrp="1"/>
          </p:cNvGraphicFramePr>
          <p:nvPr/>
        </p:nvGraphicFramePr>
        <p:xfrm>
          <a:off x="2666977" y="1571612"/>
          <a:ext cx="6572297" cy="2119326"/>
        </p:xfrm>
        <a:graphic>
          <a:graphicData uri="http://schemas.openxmlformats.org/drawingml/2006/table">
            <a:tbl>
              <a:tblPr/>
              <a:tblGrid>
                <a:gridCol w="1764173">
                  <a:extLst>
                    <a:ext uri="{9D8B030D-6E8A-4147-A177-3AD203B41FA5}">
                      <a16:colId xmlns:a16="http://schemas.microsoft.com/office/drawing/2014/main" val="20000"/>
                    </a:ext>
                  </a:extLst>
                </a:gridCol>
                <a:gridCol w="1638161">
                  <a:extLst>
                    <a:ext uri="{9D8B030D-6E8A-4147-A177-3AD203B41FA5}">
                      <a16:colId xmlns:a16="http://schemas.microsoft.com/office/drawing/2014/main" val="20001"/>
                    </a:ext>
                  </a:extLst>
                </a:gridCol>
                <a:gridCol w="1639317">
                  <a:extLst>
                    <a:ext uri="{9D8B030D-6E8A-4147-A177-3AD203B41FA5}">
                      <a16:colId xmlns:a16="http://schemas.microsoft.com/office/drawing/2014/main" val="20002"/>
                    </a:ext>
                  </a:extLst>
                </a:gridCol>
                <a:gridCol w="1530646">
                  <a:extLst>
                    <a:ext uri="{9D8B030D-6E8A-4147-A177-3AD203B41FA5}">
                      <a16:colId xmlns:a16="http://schemas.microsoft.com/office/drawing/2014/main" val="20003"/>
                    </a:ext>
                  </a:extLst>
                </a:gridCol>
              </a:tblGrid>
              <a:tr h="642942">
                <a:tc>
                  <a:txBody>
                    <a:bodyPr/>
                    <a:lstStyle/>
                    <a:p>
                      <a:pPr marL="270510" indent="-270510" algn="just">
                        <a:spcAft>
                          <a:spcPts val="0"/>
                        </a:spcAft>
                      </a:pPr>
                      <a:r>
                        <a:rPr lang="en-US" sz="2000" kern="100" dirty="0">
                          <a:latin typeface="Arial"/>
                          <a:ea typeface="宋体"/>
                          <a:cs typeface="Times New Roman"/>
                        </a:rPr>
                        <a:t>Operation Type</a:t>
                      </a:r>
                      <a:endParaRPr lang="zh-CN" sz="2000" kern="100" dirty="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270510" indent="-270510" algn="just">
                        <a:spcAft>
                          <a:spcPts val="0"/>
                        </a:spcAft>
                      </a:pPr>
                      <a:r>
                        <a:rPr lang="en-US" sz="2000" kern="100" dirty="0">
                          <a:latin typeface="Arial"/>
                          <a:ea typeface="宋体"/>
                          <a:cs typeface="Times New Roman"/>
                        </a:rPr>
                        <a:t>IC (total 100)</a:t>
                      </a:r>
                      <a:endParaRPr lang="zh-CN" sz="2000" kern="100" dirty="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2000" kern="100">
                          <a:latin typeface="Arial"/>
                          <a:ea typeface="宋体"/>
                          <a:cs typeface="Times New Roman"/>
                        </a:rPr>
                        <a:t>CPI before enhancement</a:t>
                      </a:r>
                      <a:endParaRPr lang="zh-CN" sz="20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2000" kern="100">
                          <a:latin typeface="Arial"/>
                          <a:ea typeface="宋体"/>
                          <a:cs typeface="Times New Roman"/>
                        </a:rPr>
                        <a:t>CPI after enhancement</a:t>
                      </a:r>
                      <a:endParaRPr lang="zh-CN" sz="20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369096">
                <a:tc>
                  <a:txBody>
                    <a:bodyPr/>
                    <a:lstStyle/>
                    <a:p>
                      <a:pPr marL="270510" indent="-270510" algn="just">
                        <a:spcAft>
                          <a:spcPts val="0"/>
                        </a:spcAft>
                      </a:pPr>
                      <a:r>
                        <a:rPr lang="en-US" sz="2000" kern="100">
                          <a:latin typeface="Arial"/>
                          <a:ea typeface="宋体"/>
                          <a:cs typeface="Times New Roman"/>
                        </a:rPr>
                        <a:t>Op1</a:t>
                      </a:r>
                      <a:endParaRPr lang="zh-CN" sz="20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270510" indent="-270510" algn="just">
                        <a:spcAft>
                          <a:spcPts val="0"/>
                        </a:spcAft>
                      </a:pPr>
                      <a:r>
                        <a:rPr lang="en-US" sz="2000" kern="100">
                          <a:latin typeface="Arial"/>
                          <a:ea typeface="宋体"/>
                          <a:cs typeface="Times New Roman"/>
                        </a:rPr>
                        <a:t>10</a:t>
                      </a:r>
                      <a:endParaRPr lang="zh-CN" sz="20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270510" indent="-270510" algn="just">
                        <a:spcAft>
                          <a:spcPts val="0"/>
                        </a:spcAft>
                      </a:pPr>
                      <a:r>
                        <a:rPr lang="en-US" sz="2000" kern="100">
                          <a:latin typeface="Arial"/>
                          <a:ea typeface="宋体"/>
                          <a:cs typeface="Times New Roman"/>
                        </a:rPr>
                        <a:t>2</a:t>
                      </a:r>
                      <a:endParaRPr lang="zh-CN" sz="20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270510" indent="-270510" algn="just">
                        <a:spcAft>
                          <a:spcPts val="0"/>
                        </a:spcAft>
                      </a:pPr>
                      <a:r>
                        <a:rPr lang="en-US" sz="2000" kern="100">
                          <a:latin typeface="Arial"/>
                          <a:ea typeface="宋体"/>
                          <a:cs typeface="Times New Roman"/>
                        </a:rPr>
                        <a:t>1</a:t>
                      </a:r>
                      <a:endParaRPr lang="zh-CN" sz="20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369096">
                <a:tc>
                  <a:txBody>
                    <a:bodyPr/>
                    <a:lstStyle/>
                    <a:p>
                      <a:pPr marL="270510" indent="-270510" algn="just">
                        <a:spcAft>
                          <a:spcPts val="0"/>
                        </a:spcAft>
                      </a:pPr>
                      <a:r>
                        <a:rPr lang="en-US" sz="2000" kern="100">
                          <a:latin typeface="Arial"/>
                          <a:ea typeface="宋体"/>
                          <a:cs typeface="Times New Roman"/>
                        </a:rPr>
                        <a:t>Op2</a:t>
                      </a:r>
                      <a:endParaRPr lang="zh-CN" sz="20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270510" indent="-270510" algn="just">
                        <a:spcAft>
                          <a:spcPts val="0"/>
                        </a:spcAft>
                      </a:pPr>
                      <a:r>
                        <a:rPr lang="en-US" sz="2000" kern="100">
                          <a:latin typeface="Arial"/>
                          <a:ea typeface="宋体"/>
                          <a:cs typeface="Times New Roman"/>
                        </a:rPr>
                        <a:t>30</a:t>
                      </a:r>
                      <a:endParaRPr lang="zh-CN" sz="20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270510" indent="-270510" algn="just">
                        <a:spcAft>
                          <a:spcPts val="0"/>
                        </a:spcAft>
                      </a:pPr>
                      <a:r>
                        <a:rPr lang="en-US" sz="2000" kern="100">
                          <a:latin typeface="Arial"/>
                          <a:ea typeface="宋体"/>
                          <a:cs typeface="Times New Roman"/>
                        </a:rPr>
                        <a:t>20</a:t>
                      </a:r>
                      <a:endParaRPr lang="zh-CN" sz="20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270510" indent="-270510" algn="just">
                        <a:spcAft>
                          <a:spcPts val="0"/>
                        </a:spcAft>
                      </a:pPr>
                      <a:r>
                        <a:rPr lang="en-US" sz="2000" kern="100">
                          <a:latin typeface="Arial"/>
                          <a:ea typeface="宋体"/>
                          <a:cs typeface="Times New Roman"/>
                        </a:rPr>
                        <a:t>15</a:t>
                      </a:r>
                      <a:endParaRPr lang="zh-CN" sz="20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369096">
                <a:tc>
                  <a:txBody>
                    <a:bodyPr/>
                    <a:lstStyle/>
                    <a:p>
                      <a:pPr marL="270510" indent="-270510" algn="just">
                        <a:spcAft>
                          <a:spcPts val="0"/>
                        </a:spcAft>
                      </a:pPr>
                      <a:r>
                        <a:rPr lang="en-US" sz="2000" kern="100">
                          <a:latin typeface="Arial"/>
                          <a:ea typeface="宋体"/>
                          <a:cs typeface="Times New Roman"/>
                        </a:rPr>
                        <a:t>Op3</a:t>
                      </a:r>
                      <a:endParaRPr lang="zh-CN" sz="20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270510" indent="-270510" algn="just">
                        <a:spcAft>
                          <a:spcPts val="0"/>
                        </a:spcAft>
                      </a:pPr>
                      <a:r>
                        <a:rPr lang="en-US" sz="2000" kern="100">
                          <a:latin typeface="Arial"/>
                          <a:ea typeface="宋体"/>
                          <a:cs typeface="Times New Roman"/>
                        </a:rPr>
                        <a:t>35</a:t>
                      </a:r>
                      <a:endParaRPr lang="zh-CN" sz="20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270510" indent="-270510" algn="just">
                        <a:spcAft>
                          <a:spcPts val="0"/>
                        </a:spcAft>
                      </a:pPr>
                      <a:r>
                        <a:rPr lang="en-US" sz="2000" kern="100">
                          <a:latin typeface="Arial"/>
                          <a:ea typeface="宋体"/>
                          <a:cs typeface="Times New Roman"/>
                        </a:rPr>
                        <a:t>10</a:t>
                      </a:r>
                      <a:endParaRPr lang="zh-CN" sz="20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270510" indent="-270510" algn="just">
                        <a:spcAft>
                          <a:spcPts val="0"/>
                        </a:spcAft>
                      </a:pPr>
                      <a:r>
                        <a:rPr lang="en-US" sz="2000" kern="100">
                          <a:latin typeface="Arial"/>
                          <a:ea typeface="宋体"/>
                          <a:cs typeface="Times New Roman"/>
                        </a:rPr>
                        <a:t>3</a:t>
                      </a:r>
                      <a:endParaRPr lang="zh-CN" sz="20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369096">
                <a:tc>
                  <a:txBody>
                    <a:bodyPr/>
                    <a:lstStyle/>
                    <a:p>
                      <a:pPr marL="270510" indent="-270510" algn="just">
                        <a:spcAft>
                          <a:spcPts val="0"/>
                        </a:spcAft>
                      </a:pPr>
                      <a:r>
                        <a:rPr lang="en-US" sz="2000" kern="100">
                          <a:latin typeface="Arial"/>
                          <a:ea typeface="宋体"/>
                          <a:cs typeface="Times New Roman"/>
                        </a:rPr>
                        <a:t>Op4</a:t>
                      </a:r>
                      <a:endParaRPr lang="zh-CN" sz="20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270510" indent="-270510" algn="just">
                        <a:spcAft>
                          <a:spcPts val="0"/>
                        </a:spcAft>
                      </a:pPr>
                      <a:r>
                        <a:rPr lang="en-US" sz="2000" kern="100">
                          <a:latin typeface="Arial"/>
                          <a:ea typeface="宋体"/>
                          <a:cs typeface="Times New Roman"/>
                        </a:rPr>
                        <a:t>25</a:t>
                      </a:r>
                      <a:endParaRPr lang="zh-CN" sz="20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270510" indent="-270510" algn="just">
                        <a:spcAft>
                          <a:spcPts val="0"/>
                        </a:spcAft>
                      </a:pPr>
                      <a:r>
                        <a:rPr lang="en-US" sz="2000" kern="100">
                          <a:latin typeface="Arial"/>
                          <a:ea typeface="宋体"/>
                          <a:cs typeface="Times New Roman"/>
                        </a:rPr>
                        <a:t>4</a:t>
                      </a:r>
                      <a:endParaRPr lang="zh-CN" sz="20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270510" indent="-270510" algn="just">
                        <a:spcAft>
                          <a:spcPts val="0"/>
                        </a:spcAft>
                      </a:pPr>
                      <a:r>
                        <a:rPr lang="en-US" sz="2000" kern="100" dirty="0">
                          <a:latin typeface="Arial"/>
                          <a:ea typeface="宋体"/>
                          <a:cs typeface="Times New Roman"/>
                        </a:rPr>
                        <a:t>1</a:t>
                      </a:r>
                      <a:endParaRPr lang="zh-CN" sz="2000" kern="100" dirty="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443740974"/>
      </p:ext>
    </p:extLst>
  </p:cSld>
  <p:clrMapOvr>
    <a:masterClrMapping/>
  </p:clrMapOvr>
  <p:transition spd="slow">
    <p:pull dir="ru"/>
  </p:transition>
</p:sld>
</file>

<file path=ppt/slides/slide12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7650" name="Rectangle 2"/>
          <p:cNvSpPr>
            <a:spLocks noGrp="1" noRot="1" noChangeArrowheads="1"/>
          </p:cNvSpPr>
          <p:nvPr>
            <p:ph type="title"/>
          </p:nvPr>
        </p:nvSpPr>
        <p:spPr>
          <a:xfrm>
            <a:off x="1524001" y="1"/>
            <a:ext cx="8820150" cy="981075"/>
          </a:xfrm>
        </p:spPr>
        <p:txBody>
          <a:bodyPr/>
          <a:lstStyle/>
          <a:p>
            <a:pPr eaLnBrk="1" hangingPunct="1"/>
            <a:r>
              <a:rPr lang="en-US" altLang="zh-CN" sz="3600" dirty="0">
                <a:solidFill>
                  <a:srgbClr val="FF0000"/>
                </a:solidFill>
                <a:latin typeface="Arial"/>
              </a:rPr>
              <a:t>Performance &amp; price-performance</a:t>
            </a:r>
          </a:p>
        </p:txBody>
      </p:sp>
      <p:sp>
        <p:nvSpPr>
          <p:cNvPr id="27651" name="Rectangle 3"/>
          <p:cNvSpPr>
            <a:spLocks noGrp="1" noRot="1" noChangeArrowheads="1"/>
          </p:cNvSpPr>
          <p:nvPr>
            <p:ph idx="1"/>
          </p:nvPr>
        </p:nvSpPr>
        <p:spPr>
          <a:xfrm>
            <a:off x="1524001" y="1196752"/>
            <a:ext cx="8739187" cy="4718050"/>
          </a:xfrm>
        </p:spPr>
        <p:txBody>
          <a:bodyPr/>
          <a:lstStyle/>
          <a:p>
            <a:pPr eaLnBrk="1" hangingPunct="1">
              <a:lnSpc>
                <a:spcPct val="90000"/>
              </a:lnSpc>
            </a:pPr>
            <a:r>
              <a:rPr lang="en-US" altLang="zh-CN" sz="2800" dirty="0">
                <a:latin typeface="Arial"/>
              </a:rPr>
              <a:t>Factors that responsible for the wide variation in price</a:t>
            </a:r>
          </a:p>
          <a:p>
            <a:pPr lvl="1" eaLnBrk="1" hangingPunct="1">
              <a:lnSpc>
                <a:spcPct val="90000"/>
              </a:lnSpc>
            </a:pPr>
            <a:r>
              <a:rPr lang="en-US" altLang="zh-CN" sz="2400" dirty="0">
                <a:latin typeface="Arial"/>
              </a:rPr>
              <a:t>Different levels of expandability</a:t>
            </a:r>
          </a:p>
          <a:p>
            <a:pPr lvl="1" eaLnBrk="1" hangingPunct="1">
              <a:lnSpc>
                <a:spcPct val="90000"/>
              </a:lnSpc>
            </a:pPr>
            <a:r>
              <a:rPr lang="en-US" altLang="zh-CN" sz="2400" dirty="0">
                <a:latin typeface="Arial"/>
              </a:rPr>
              <a:t>Use of cheaper disks and cheaper memory</a:t>
            </a:r>
          </a:p>
          <a:p>
            <a:pPr lvl="1" eaLnBrk="1" hangingPunct="1">
              <a:lnSpc>
                <a:spcPct val="90000"/>
              </a:lnSpc>
            </a:pPr>
            <a:r>
              <a:rPr lang="en-US" altLang="zh-CN" sz="2400" dirty="0">
                <a:latin typeface="Arial"/>
              </a:rPr>
              <a:t>Cost of CPU varies</a:t>
            </a:r>
          </a:p>
          <a:p>
            <a:pPr lvl="1" eaLnBrk="1" hangingPunct="1">
              <a:lnSpc>
                <a:spcPct val="90000"/>
              </a:lnSpc>
            </a:pPr>
            <a:r>
              <a:rPr lang="en-US" altLang="zh-CN" sz="2400" dirty="0">
                <a:latin typeface="Arial"/>
              </a:rPr>
              <a:t>Software differences</a:t>
            </a:r>
          </a:p>
          <a:p>
            <a:pPr lvl="1" eaLnBrk="1" hangingPunct="1">
              <a:lnSpc>
                <a:spcPct val="90000"/>
              </a:lnSpc>
            </a:pPr>
            <a:r>
              <a:rPr lang="en-US" altLang="zh-CN" sz="2400" dirty="0">
                <a:latin typeface="Arial"/>
              </a:rPr>
              <a:t>Lower-end system use PC commodity parts in fans, power supply, support chip sets</a:t>
            </a:r>
          </a:p>
          <a:p>
            <a:pPr lvl="1" eaLnBrk="1" hangingPunct="1">
              <a:lnSpc>
                <a:spcPct val="90000"/>
              </a:lnSpc>
            </a:pPr>
            <a:r>
              <a:rPr lang="en-US" altLang="zh-CN" sz="2400" dirty="0">
                <a:latin typeface="Arial"/>
              </a:rPr>
              <a:t>Commoditization effect</a:t>
            </a:r>
          </a:p>
          <a:p>
            <a:pPr eaLnBrk="1" hangingPunct="1">
              <a:lnSpc>
                <a:spcPct val="90000"/>
              </a:lnSpc>
            </a:pPr>
            <a:endParaRPr lang="en-US" altLang="zh-CN" dirty="0"/>
          </a:p>
        </p:txBody>
      </p:sp>
    </p:spTree>
    <p:extLst>
      <p:ext uri="{BB962C8B-B14F-4D97-AF65-F5344CB8AC3E}">
        <p14:creationId xmlns:p14="http://schemas.microsoft.com/office/powerpoint/2010/main" val="1148710049"/>
      </p:ext>
    </p:extLst>
  </p:cSld>
  <p:clrMapOvr>
    <a:masterClrMapping/>
  </p:clrMapOvr>
  <p:transition spd="slow">
    <p:pull dir="ru"/>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1809721" y="1"/>
            <a:ext cx="8621713" cy="936625"/>
          </a:xfrm>
        </p:spPr>
        <p:txBody>
          <a:bodyPr/>
          <a:lstStyle/>
          <a:p>
            <a:r>
              <a:rPr lang="en-US" dirty="0">
                <a:latin typeface="Arial"/>
              </a:rPr>
              <a:t>Cellular architecture</a:t>
            </a:r>
            <a:endParaRPr lang="zh-CN" altLang="en-US" dirty="0"/>
          </a:p>
        </p:txBody>
      </p:sp>
      <p:sp>
        <p:nvSpPr>
          <p:cNvPr id="3" name="内容占位符 2"/>
          <p:cNvSpPr>
            <a:spLocks noGrp="1"/>
          </p:cNvSpPr>
          <p:nvPr>
            <p:ph idx="1"/>
          </p:nvPr>
        </p:nvSpPr>
        <p:spPr>
          <a:xfrm>
            <a:off x="1809721" y="1212038"/>
            <a:ext cx="8261350" cy="4929222"/>
          </a:xfrm>
        </p:spPr>
        <p:txBody>
          <a:bodyPr/>
          <a:lstStyle/>
          <a:p>
            <a:r>
              <a:rPr lang="en-US" sz="2800" dirty="0">
                <a:latin typeface="Arial"/>
                <a:hlinkClick r:id="rId2" action="ppaction://hlinkfile" tooltip="IBM"/>
              </a:rPr>
              <a:t>IBM</a:t>
            </a:r>
            <a:r>
              <a:rPr lang="en-US" sz="2800" dirty="0">
                <a:latin typeface="Arial"/>
              </a:rPr>
              <a:t>'s </a:t>
            </a:r>
            <a:r>
              <a:rPr lang="en-US" sz="2800" dirty="0">
                <a:solidFill>
                  <a:srgbClr val="0000FF"/>
                </a:solidFill>
                <a:latin typeface="Arial"/>
              </a:rPr>
              <a:t>Cell microprocessor  </a:t>
            </a:r>
            <a:r>
              <a:rPr lang="en-US" sz="2800" dirty="0">
                <a:latin typeface="Arial"/>
              </a:rPr>
              <a:t>is the first one to reach the market.</a:t>
            </a:r>
          </a:p>
          <a:p>
            <a:r>
              <a:rPr lang="en-US" sz="2800" dirty="0">
                <a:latin typeface="Arial"/>
              </a:rPr>
              <a:t>Cellular architecture takes </a:t>
            </a:r>
            <a:r>
              <a:rPr lang="en-US" sz="2800" u="sng" dirty="0">
                <a:solidFill>
                  <a:srgbClr val="0000FF"/>
                </a:solidFill>
                <a:latin typeface="Arial"/>
              </a:rPr>
              <a:t>multi-core architecture</a:t>
            </a:r>
            <a:r>
              <a:rPr lang="en-US" sz="2800" dirty="0">
                <a:solidFill>
                  <a:srgbClr val="0000FF"/>
                </a:solidFill>
                <a:latin typeface="Arial"/>
              </a:rPr>
              <a:t> </a:t>
            </a:r>
            <a:r>
              <a:rPr lang="en-US" sz="2800" dirty="0">
                <a:latin typeface="Arial"/>
              </a:rPr>
              <a:t>design to its logical conclusion, by giving the programmer the ability to run large numbers of concurrent threads within a single processor. Each 'cell' is a compute node containing thread units, memory, and communication. Speed-up is achieved by exploiting </a:t>
            </a:r>
            <a:r>
              <a:rPr lang="en-US" sz="2800" u="sng" dirty="0">
                <a:solidFill>
                  <a:srgbClr val="0000FF"/>
                </a:solidFill>
                <a:latin typeface="Arial"/>
              </a:rPr>
              <a:t>thread-level parallelism</a:t>
            </a:r>
            <a:r>
              <a:rPr lang="en-US" sz="2800" dirty="0">
                <a:solidFill>
                  <a:srgbClr val="0000FF"/>
                </a:solidFill>
                <a:latin typeface="Arial"/>
              </a:rPr>
              <a:t> </a:t>
            </a:r>
            <a:r>
              <a:rPr lang="en-US" sz="2800" dirty="0">
                <a:latin typeface="Arial"/>
              </a:rPr>
              <a:t>inherent in many applications.</a:t>
            </a:r>
            <a:endParaRPr lang="zh-CN" altLang="en-US" sz="2800" dirty="0"/>
          </a:p>
        </p:txBody>
      </p:sp>
      <p:pic>
        <p:nvPicPr>
          <p:cNvPr id="4" name="图片 3" descr="C64_architecture.png"/>
          <p:cNvPicPr>
            <a:picLocks noChangeAspect="1"/>
          </p:cNvPicPr>
          <p:nvPr/>
        </p:nvPicPr>
        <p:blipFill>
          <a:blip r:embed="rId3"/>
          <a:stretch>
            <a:fillRect/>
          </a:stretch>
        </p:blipFill>
        <p:spPr>
          <a:xfrm>
            <a:off x="2809853" y="1001190"/>
            <a:ext cx="6686421" cy="5856810"/>
          </a:xfrm>
          <a:prstGeom prst="rect">
            <a:avLst/>
          </a:prstGeom>
        </p:spPr>
      </p:pic>
      <p:sp>
        <p:nvSpPr>
          <p:cNvPr id="5" name="标题 1"/>
          <p:cNvSpPr txBox="1">
            <a:spLocks/>
          </p:cNvSpPr>
          <p:nvPr/>
        </p:nvSpPr>
        <p:spPr bwMode="auto">
          <a:xfrm>
            <a:off x="1524001" y="1"/>
            <a:ext cx="9358345" cy="936625"/>
          </a:xfrm>
          <a:prstGeom prst="rect">
            <a:avLst/>
          </a:prstGeom>
          <a:ln>
            <a:headEnd/>
            <a:tailEn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anchor="ctr" anchorCtr="0" compatLnSpc="1">
            <a:prstTxWarp prst="textNoShape">
              <a:avLst/>
            </a:prstTxWarp>
          </a:bodyPr>
          <a:lstStyle/>
          <a:p>
            <a:pPr lvl="0" fontAlgn="base">
              <a:spcBef>
                <a:spcPct val="0"/>
              </a:spcBef>
              <a:spcAft>
                <a:spcPct val="0"/>
              </a:spcAft>
            </a:pPr>
            <a:r>
              <a:rPr lang="en-US" sz="4400" b="1" dirty="0" err="1">
                <a:solidFill>
                  <a:srgbClr val="FF0000"/>
                </a:solidFill>
                <a:latin typeface="Arial"/>
              </a:rPr>
              <a:t>Cyclops64</a:t>
            </a:r>
            <a:r>
              <a:rPr lang="en-US" sz="4400" dirty="0">
                <a:solidFill>
                  <a:srgbClr val="FF0000"/>
                </a:solidFill>
                <a:latin typeface="Arial"/>
              </a:rPr>
              <a:t> (known as </a:t>
            </a:r>
            <a:r>
              <a:rPr lang="en-US" sz="4400" b="1" dirty="0">
                <a:solidFill>
                  <a:srgbClr val="FF0000"/>
                </a:solidFill>
                <a:latin typeface="Arial"/>
              </a:rPr>
              <a:t>Blue Gene/C</a:t>
            </a:r>
            <a:r>
              <a:rPr lang="en-US" sz="4400" dirty="0">
                <a:solidFill>
                  <a:srgbClr val="FF0000"/>
                </a:solidFill>
                <a:latin typeface="Arial"/>
              </a:rPr>
              <a:t>)</a:t>
            </a:r>
            <a:endParaRPr kumimoji="1" lang="zh-CN" altLang="en-US" sz="4400" b="1" kern="0" dirty="0">
              <a:solidFill>
                <a:srgbClr val="FF0000"/>
              </a:solidFill>
              <a:latin typeface="+mj-lt"/>
              <a:ea typeface="+mj-ea"/>
              <a:cs typeface="+mj-cs"/>
            </a:endParaRPr>
          </a:p>
        </p:txBody>
      </p:sp>
      <p:pic>
        <p:nvPicPr>
          <p:cNvPr id="6" name="图片 5" descr="BlueGene.jpg"/>
          <p:cNvPicPr>
            <a:picLocks noChangeAspect="1"/>
          </p:cNvPicPr>
          <p:nvPr/>
        </p:nvPicPr>
        <p:blipFill>
          <a:blip r:embed="rId4"/>
          <a:stretch>
            <a:fillRect/>
          </a:stretch>
        </p:blipFill>
        <p:spPr>
          <a:xfrm>
            <a:off x="4888752" y="1714488"/>
            <a:ext cx="6182451" cy="3924322"/>
          </a:xfrm>
          <a:prstGeom prst="rect">
            <a:avLst/>
          </a:prstGeom>
        </p:spPr>
      </p:pic>
    </p:spTree>
  </p:cSld>
  <p:clrMapOvr>
    <a:masterClrMapping/>
  </p:clrMapOvr>
  <p:transition spd="slow">
    <p:pull dir="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subTnLst>
                                    <p:set>
                                      <p:cBhvr override="childStyle">
                                        <p:cTn dur="1" fill="hold" display="0" masterRel="nextClick" afterEffect="1"/>
                                        <p:tgtEl>
                                          <p:spTgt spid="3"/>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subTnLst>
                                    <p:set>
                                      <p:cBhvr override="childStyle">
                                        <p:cTn dur="1" fill="hold" display="0" masterRel="nextClick" afterEffect="1"/>
                                        <p:tgtEl>
                                          <p:spTgt spid="6"/>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55"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p:cTn id="19" dur="1000" fill="hold"/>
                                        <p:tgtEl>
                                          <p:spTgt spid="4"/>
                                        </p:tgtEl>
                                        <p:attrNameLst>
                                          <p:attrName>ppt_w</p:attrName>
                                        </p:attrNameLst>
                                      </p:cBhvr>
                                      <p:tavLst>
                                        <p:tav tm="0">
                                          <p:val>
                                            <p:strVal val="#ppt_w*0.70"/>
                                          </p:val>
                                        </p:tav>
                                        <p:tav tm="100000">
                                          <p:val>
                                            <p:strVal val="#ppt_w"/>
                                          </p:val>
                                        </p:tav>
                                      </p:tavLst>
                                    </p:anim>
                                    <p:anim calcmode="lin" valueType="num">
                                      <p:cBhvr>
                                        <p:cTn id="20" dur="1000" fill="hold"/>
                                        <p:tgtEl>
                                          <p:spTgt spid="4"/>
                                        </p:tgtEl>
                                        <p:attrNameLst>
                                          <p:attrName>ppt_h</p:attrName>
                                        </p:attrNameLst>
                                      </p:cBhvr>
                                      <p:tavLst>
                                        <p:tav tm="0">
                                          <p:val>
                                            <p:strVal val="#ppt_h"/>
                                          </p:val>
                                        </p:tav>
                                        <p:tav tm="100000">
                                          <p:val>
                                            <p:strVal val="#ppt_h"/>
                                          </p:val>
                                        </p:tav>
                                      </p:tavLst>
                                    </p:anim>
                                    <p:animEffect transition="in" filter="fade">
                                      <p:cBhvr>
                                        <p:cTn id="21"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animBg="1"/>
    </p:bldLst>
  </p:timing>
</p:sld>
</file>

<file path=ppt/slides/slide13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8674" name="Rectangle 2"/>
          <p:cNvSpPr>
            <a:spLocks noGrp="1" noRot="1" noChangeArrowheads="1"/>
          </p:cNvSpPr>
          <p:nvPr>
            <p:ph type="title"/>
          </p:nvPr>
        </p:nvSpPr>
        <p:spPr/>
        <p:txBody>
          <a:bodyPr/>
          <a:lstStyle/>
          <a:p>
            <a:pPr eaLnBrk="1" hangingPunct="1"/>
            <a:r>
              <a:rPr lang="en-US" altLang="zh-CN" sz="4000">
                <a:latin typeface="Arial"/>
              </a:rPr>
              <a:t>Five desktop and rack-mountable systems</a:t>
            </a:r>
          </a:p>
        </p:txBody>
      </p:sp>
      <p:pic>
        <p:nvPicPr>
          <p:cNvPr id="28675" name="Picture 3"/>
          <p:cNvPicPr>
            <a:picLocks noGrp="1" noChangeAspect="1" noChangeArrowheads="1"/>
          </p:cNvPicPr>
          <p:nvPr>
            <p:ph idx="1"/>
          </p:nvPr>
        </p:nvPicPr>
        <p:blipFill>
          <a:blip r:embed="rId2"/>
          <a:srcRect/>
          <a:stretch>
            <a:fillRect/>
          </a:stretch>
        </p:blipFill>
        <p:spPr>
          <a:xfrm>
            <a:off x="1524000" y="1143000"/>
            <a:ext cx="9144000" cy="2446338"/>
          </a:xfrm>
          <a:noFill/>
        </p:spPr>
      </p:pic>
      <p:sp>
        <p:nvSpPr>
          <p:cNvPr id="28676" name="Text Box 4"/>
          <p:cNvSpPr txBox="1">
            <a:spLocks noChangeArrowheads="1"/>
          </p:cNvSpPr>
          <p:nvPr/>
        </p:nvSpPr>
        <p:spPr bwMode="auto">
          <a:xfrm>
            <a:off x="1774826" y="3714751"/>
            <a:ext cx="8893175" cy="2308225"/>
          </a:xfrm>
          <a:prstGeom prst="rect">
            <a:avLst/>
          </a:prstGeom>
          <a:noFill/>
          <a:ln w="12700" cap="sq" algn="ctr">
            <a:noFill/>
            <a:miter lim="800000"/>
            <a:headEnd type="none" w="sm" len="sm"/>
            <a:tailEnd type="none" w="sm" len="sm"/>
          </a:ln>
        </p:spPr>
        <p:txBody>
          <a:bodyPr>
            <a:spAutoFit/>
          </a:bodyPr>
          <a:lstStyle/>
          <a:p>
            <a:pPr>
              <a:buFont typeface="Arial" pitchFamily="34" charset="0"/>
              <a:buChar char="•"/>
            </a:pPr>
            <a:r>
              <a:rPr lang="en-US" altLang="zh-CN" sz="2400">
                <a:solidFill>
                  <a:schemeClr val="tx1"/>
                </a:solidFill>
                <a:latin typeface="Arial"/>
              </a:rPr>
              <a:t> 1GB ECC SDRAM,  80GB disk</a:t>
            </a:r>
          </a:p>
          <a:p>
            <a:pPr>
              <a:buFont typeface="Arial" pitchFamily="34" charset="0"/>
              <a:buChar char="•"/>
            </a:pPr>
            <a:endParaRPr lang="en-US" altLang="zh-CN" sz="2400">
              <a:solidFill>
                <a:schemeClr val="tx1"/>
              </a:solidFill>
            </a:endParaRPr>
          </a:p>
          <a:p>
            <a:pPr>
              <a:buFont typeface="Arial" pitchFamily="34" charset="0"/>
              <a:buChar char="•"/>
            </a:pPr>
            <a:r>
              <a:rPr lang="en-US" altLang="zh-CN" sz="2400">
                <a:solidFill>
                  <a:schemeClr val="tx1"/>
                </a:solidFill>
                <a:latin typeface="Arial"/>
              </a:rPr>
              <a:t>Expandability(</a:t>
            </a:r>
            <a:r>
              <a:rPr lang="zh-CN" altLang="en-US" sz="2400">
                <a:solidFill>
                  <a:schemeClr val="tx1"/>
                </a:solidFill>
                <a:latin typeface="Arial"/>
              </a:rPr>
              <a:t>可扩展性</a:t>
            </a:r>
            <a:r>
              <a:rPr lang="en-US" altLang="zh-CN" sz="2400">
                <a:solidFill>
                  <a:schemeClr val="tx1"/>
                </a:solidFill>
                <a:latin typeface="Arial"/>
              </a:rPr>
              <a:t>):  </a:t>
            </a:r>
          </a:p>
          <a:p>
            <a:r>
              <a:rPr lang="en-US" altLang="zh-CN" sz="2400">
                <a:solidFill>
                  <a:schemeClr val="tx1"/>
                </a:solidFill>
                <a:latin typeface="Arial"/>
              </a:rPr>
              <a:t>      Sun Java worktation &lt; Dell &lt; HP BL25p</a:t>
            </a:r>
          </a:p>
          <a:p>
            <a:pPr>
              <a:buFont typeface="Arial" pitchFamily="34" charset="0"/>
              <a:buChar char="•"/>
            </a:pPr>
            <a:r>
              <a:rPr lang="en-US" altLang="zh-CN" sz="2400">
                <a:solidFill>
                  <a:schemeClr val="tx1"/>
                </a:solidFill>
                <a:latin typeface="Arial"/>
              </a:rPr>
              <a:t>  Cost of processor: die size, L2 cache, clock rate, cache size </a:t>
            </a:r>
          </a:p>
          <a:p>
            <a:pPr>
              <a:buFont typeface="Arial" pitchFamily="34" charset="0"/>
              <a:buChar char="•"/>
            </a:pPr>
            <a:r>
              <a:rPr lang="en-US" altLang="zh-CN" sz="2400">
                <a:solidFill>
                  <a:schemeClr val="tx1"/>
                </a:solidFill>
                <a:latin typeface="Arial"/>
              </a:rPr>
              <a:t>  Softerware difference </a:t>
            </a:r>
          </a:p>
        </p:txBody>
      </p:sp>
    </p:spTree>
    <p:extLst>
      <p:ext uri="{BB962C8B-B14F-4D97-AF65-F5344CB8AC3E}">
        <p14:creationId xmlns:p14="http://schemas.microsoft.com/office/powerpoint/2010/main" val="2699305746"/>
      </p:ext>
    </p:extLst>
  </p:cSld>
  <p:clrMapOvr>
    <a:masterClrMapping/>
  </p:clrMapOvr>
  <p:transition spd="slow">
    <p:pull dir="ru"/>
  </p:transition>
</p:sld>
</file>

<file path=ppt/slides/slide13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9698" name="Rectangle 2"/>
          <p:cNvSpPr>
            <a:spLocks noGrp="1" noRot="1" noChangeArrowheads="1"/>
          </p:cNvSpPr>
          <p:nvPr>
            <p:ph type="title"/>
          </p:nvPr>
        </p:nvSpPr>
        <p:spPr/>
        <p:txBody>
          <a:bodyPr/>
          <a:lstStyle/>
          <a:p>
            <a:pPr eaLnBrk="1" hangingPunct="1"/>
            <a:r>
              <a:rPr lang="en-US" altLang="zh-CN" dirty="0">
                <a:latin typeface="Arial"/>
              </a:rPr>
              <a:t>Price-performance </a:t>
            </a:r>
            <a:r>
              <a:rPr lang="en-US" altLang="zh-CN" sz="2800" dirty="0">
                <a:solidFill>
                  <a:schemeClr val="bg1"/>
                </a:solidFill>
                <a:latin typeface="Arial"/>
              </a:rPr>
              <a:t>www.spec.org</a:t>
            </a:r>
            <a:endParaRPr lang="en-US" altLang="zh-CN" dirty="0">
              <a:solidFill>
                <a:schemeClr val="bg1"/>
              </a:solidFill>
            </a:endParaRPr>
          </a:p>
        </p:txBody>
      </p:sp>
      <p:sp>
        <p:nvSpPr>
          <p:cNvPr id="29699" name="Rectangle 3"/>
          <p:cNvSpPr>
            <a:spLocks noGrp="1" noRot="1" noChangeArrowheads="1"/>
          </p:cNvSpPr>
          <p:nvPr>
            <p:ph idx="1"/>
          </p:nvPr>
        </p:nvSpPr>
        <p:spPr/>
        <p:txBody>
          <a:bodyPr/>
          <a:lstStyle/>
          <a:p>
            <a:pPr eaLnBrk="1" hangingPunct="1"/>
            <a:endParaRPr lang="zh-CN" altLang="zh-CN" dirty="0"/>
          </a:p>
        </p:txBody>
      </p:sp>
      <p:pic>
        <p:nvPicPr>
          <p:cNvPr id="29700" name="Picture 4"/>
          <p:cNvPicPr>
            <a:picLocks noChangeAspect="1" noChangeArrowheads="1"/>
          </p:cNvPicPr>
          <p:nvPr/>
        </p:nvPicPr>
        <p:blipFill>
          <a:blip r:embed="rId2"/>
          <a:srcRect/>
          <a:stretch>
            <a:fillRect/>
          </a:stretch>
        </p:blipFill>
        <p:spPr bwMode="auto">
          <a:xfrm>
            <a:off x="1525588" y="1196976"/>
            <a:ext cx="9142412" cy="4987925"/>
          </a:xfrm>
          <a:prstGeom prst="rect">
            <a:avLst/>
          </a:prstGeom>
          <a:noFill/>
          <a:ln w="12700" cap="sq" algn="ctr">
            <a:noFill/>
            <a:miter lim="800000"/>
            <a:headEnd type="none" w="sm" len="sm"/>
            <a:tailEnd type="none" w="sm" len="sm"/>
          </a:ln>
        </p:spPr>
      </p:pic>
    </p:spTree>
    <p:extLst>
      <p:ext uri="{BB962C8B-B14F-4D97-AF65-F5344CB8AC3E}">
        <p14:creationId xmlns:p14="http://schemas.microsoft.com/office/powerpoint/2010/main" val="3610127539"/>
      </p:ext>
    </p:extLst>
  </p:cSld>
  <p:clrMapOvr>
    <a:masterClrMapping/>
  </p:clrMapOvr>
  <p:transition spd="slow">
    <p:pull dir="ru"/>
  </p:transition>
</p:sld>
</file>

<file path=ppt/slides/slide13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0722" name="Rectangle 2"/>
          <p:cNvSpPr>
            <a:spLocks noGrp="1" noRot="1" noChangeArrowheads="1"/>
          </p:cNvSpPr>
          <p:nvPr>
            <p:ph type="title"/>
          </p:nvPr>
        </p:nvSpPr>
        <p:spPr/>
        <p:txBody>
          <a:bodyPr/>
          <a:lstStyle/>
          <a:p>
            <a:pPr eaLnBrk="1" hangingPunct="1"/>
            <a:r>
              <a:rPr lang="en-US" altLang="zh-CN" dirty="0">
                <a:latin typeface="Arial"/>
              </a:rPr>
              <a:t>Messurements-1 </a:t>
            </a:r>
          </a:p>
        </p:txBody>
      </p:sp>
      <p:sp>
        <p:nvSpPr>
          <p:cNvPr id="30723" name="Rectangle 3"/>
          <p:cNvSpPr>
            <a:spLocks noGrp="1" noRot="1" noChangeArrowheads="1"/>
          </p:cNvSpPr>
          <p:nvPr>
            <p:ph idx="1"/>
          </p:nvPr>
        </p:nvSpPr>
        <p:spPr/>
        <p:txBody>
          <a:bodyPr/>
          <a:lstStyle/>
          <a:p>
            <a:pPr eaLnBrk="1" hangingPunct="1"/>
            <a:r>
              <a:rPr lang="en-US" altLang="zh-CN" dirty="0">
                <a:latin typeface="Arial"/>
              </a:rPr>
              <a:t>For Servers  </a:t>
            </a:r>
          </a:p>
          <a:p>
            <a:pPr marL="0" indent="0" eaLnBrk="1" hangingPunct="1">
              <a:buNone/>
            </a:pPr>
            <a:r>
              <a:rPr lang="en-US" altLang="zh-CN" dirty="0">
                <a:latin typeface="Arial"/>
              </a:rPr>
              <a:t>      TPC-C : standard industry benchmark for OLTP</a:t>
            </a:r>
          </a:p>
          <a:p>
            <a:pPr lvl="2" eaLnBrk="1" hangingPunct="1"/>
            <a:r>
              <a:rPr lang="en-US" altLang="zh-CN" sz="3200" dirty="0">
                <a:latin typeface="Arial"/>
              </a:rPr>
              <a:t>Reasonable approximation</a:t>
            </a:r>
          </a:p>
          <a:p>
            <a:pPr lvl="2" eaLnBrk="1" hangingPunct="1"/>
            <a:r>
              <a:rPr lang="en-US" altLang="zh-CN" sz="3200" dirty="0">
                <a:latin typeface="Arial"/>
              </a:rPr>
              <a:t>Measure total system performance</a:t>
            </a:r>
          </a:p>
          <a:p>
            <a:pPr lvl="2" eaLnBrk="1" hangingPunct="1"/>
            <a:r>
              <a:rPr lang="en-US" altLang="zh-CN" sz="3200" dirty="0">
                <a:latin typeface="Arial"/>
              </a:rPr>
              <a:t>Rules of measurement are very complete</a:t>
            </a:r>
          </a:p>
          <a:p>
            <a:pPr lvl="2" eaLnBrk="1" hangingPunct="1"/>
            <a:r>
              <a:rPr lang="en-US" altLang="zh-CN" sz="3200" dirty="0">
                <a:latin typeface="Arial"/>
              </a:rPr>
              <a:t>Vendors devote significant effort</a:t>
            </a:r>
          </a:p>
          <a:p>
            <a:pPr lvl="2" eaLnBrk="1" hangingPunct="1"/>
            <a:r>
              <a:rPr lang="en-US" altLang="zh-CN" sz="3200" dirty="0">
                <a:latin typeface="Arial"/>
              </a:rPr>
              <a:t>Report both performance &amp; price-performance </a:t>
            </a:r>
          </a:p>
        </p:txBody>
      </p:sp>
    </p:spTree>
    <p:extLst>
      <p:ext uri="{BB962C8B-B14F-4D97-AF65-F5344CB8AC3E}">
        <p14:creationId xmlns:p14="http://schemas.microsoft.com/office/powerpoint/2010/main" val="1548547022"/>
      </p:ext>
    </p:extLst>
  </p:cSld>
  <p:clrMapOvr>
    <a:masterClrMapping/>
  </p:clrMapOvr>
  <p:transition spd="slow">
    <p:pull dir="ru"/>
  </p:transition>
</p:sld>
</file>

<file path=ppt/slides/slide13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1746" name="Rectangle 2"/>
          <p:cNvSpPr>
            <a:spLocks noGrp="1" noRot="1" noChangeArrowheads="1"/>
          </p:cNvSpPr>
          <p:nvPr>
            <p:ph type="title"/>
          </p:nvPr>
        </p:nvSpPr>
        <p:spPr/>
        <p:txBody>
          <a:bodyPr/>
          <a:lstStyle/>
          <a:p>
            <a:pPr eaLnBrk="1" hangingPunct="1"/>
            <a:r>
              <a:rPr lang="en-US" altLang="zh-CN" dirty="0">
                <a:latin typeface="Arial"/>
              </a:rPr>
              <a:t>Price-performance </a:t>
            </a:r>
            <a:r>
              <a:rPr lang="en-US" altLang="zh-CN" sz="2800" dirty="0" err="1">
                <a:solidFill>
                  <a:srgbClr val="FF0000"/>
                </a:solidFill>
                <a:latin typeface="Arial"/>
              </a:rPr>
              <a:t>TPC</a:t>
            </a:r>
            <a:r>
              <a:rPr lang="en-US" altLang="zh-CN" sz="2800" dirty="0">
                <a:solidFill>
                  <a:srgbClr val="FF0000"/>
                </a:solidFill>
                <a:latin typeface="Arial"/>
              </a:rPr>
              <a:t>-C 2005.7</a:t>
            </a:r>
            <a:endParaRPr lang="en-US" altLang="zh-CN" dirty="0">
              <a:solidFill>
                <a:srgbClr val="FF0000"/>
              </a:solidFill>
            </a:endParaRPr>
          </a:p>
        </p:txBody>
      </p:sp>
      <p:sp>
        <p:nvSpPr>
          <p:cNvPr id="31747" name="Rectangle 3"/>
          <p:cNvSpPr>
            <a:spLocks noGrp="1" noRot="1" noChangeArrowheads="1"/>
          </p:cNvSpPr>
          <p:nvPr>
            <p:ph idx="1"/>
          </p:nvPr>
        </p:nvSpPr>
        <p:spPr/>
        <p:txBody>
          <a:bodyPr/>
          <a:lstStyle/>
          <a:p>
            <a:pPr eaLnBrk="1" hangingPunct="1"/>
            <a:endParaRPr lang="zh-CN" altLang="zh-CN" dirty="0"/>
          </a:p>
        </p:txBody>
      </p:sp>
      <p:pic>
        <p:nvPicPr>
          <p:cNvPr id="31748" name="Picture 4"/>
          <p:cNvPicPr>
            <a:picLocks noChangeAspect="1" noChangeArrowheads="1"/>
          </p:cNvPicPr>
          <p:nvPr/>
        </p:nvPicPr>
        <p:blipFill>
          <a:blip r:embed="rId2"/>
          <a:srcRect/>
          <a:stretch>
            <a:fillRect/>
          </a:stretch>
        </p:blipFill>
        <p:spPr bwMode="auto">
          <a:xfrm>
            <a:off x="1992314" y="1125539"/>
            <a:ext cx="8353425" cy="5246687"/>
          </a:xfrm>
          <a:prstGeom prst="rect">
            <a:avLst/>
          </a:prstGeom>
          <a:noFill/>
          <a:ln w="12700" cap="sq" algn="ctr">
            <a:noFill/>
            <a:miter lim="800000"/>
            <a:headEnd type="none" w="sm" len="sm"/>
            <a:tailEnd type="none" w="sm" len="sm"/>
          </a:ln>
        </p:spPr>
      </p:pic>
    </p:spTree>
    <p:extLst>
      <p:ext uri="{BB962C8B-B14F-4D97-AF65-F5344CB8AC3E}">
        <p14:creationId xmlns:p14="http://schemas.microsoft.com/office/powerpoint/2010/main" val="775856312"/>
      </p:ext>
    </p:extLst>
  </p:cSld>
  <p:clrMapOvr>
    <a:masterClrMapping/>
  </p:clrMapOvr>
  <p:transition spd="slow">
    <p:pull dir="ru"/>
  </p:transition>
</p:sld>
</file>

<file path=ppt/slides/slide13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2770" name="标题 1"/>
          <p:cNvSpPr>
            <a:spLocks noGrp="1"/>
          </p:cNvSpPr>
          <p:nvPr>
            <p:ph type="title"/>
          </p:nvPr>
        </p:nvSpPr>
        <p:spPr>
          <a:xfrm>
            <a:off x="1881159" y="1"/>
            <a:ext cx="8621713" cy="936625"/>
          </a:xfrm>
        </p:spPr>
        <p:txBody>
          <a:bodyPr/>
          <a:lstStyle/>
          <a:p>
            <a:pPr eaLnBrk="1" hangingPunct="1"/>
            <a:r>
              <a:rPr lang="en-US" altLang="zh-CN" dirty="0" err="1">
                <a:latin typeface="Arial"/>
              </a:rPr>
              <a:t>TPC</a:t>
            </a:r>
            <a:r>
              <a:rPr lang="en-US" altLang="zh-CN" dirty="0">
                <a:latin typeface="Arial"/>
              </a:rPr>
              <a:t>-C  &amp; </a:t>
            </a:r>
            <a:r>
              <a:rPr lang="en-US" altLang="zh-CN" dirty="0" err="1">
                <a:latin typeface="Arial"/>
              </a:rPr>
              <a:t>TPC</a:t>
            </a:r>
            <a:r>
              <a:rPr lang="en-US" altLang="zh-CN" dirty="0">
                <a:latin typeface="Arial"/>
              </a:rPr>
              <a:t>-E</a:t>
            </a:r>
            <a:endParaRPr lang="zh-CN" altLang="en-US" dirty="0"/>
          </a:p>
        </p:txBody>
      </p:sp>
      <p:sp>
        <p:nvSpPr>
          <p:cNvPr id="32771" name="内容占位符 2"/>
          <p:cNvSpPr>
            <a:spLocks noGrp="1"/>
          </p:cNvSpPr>
          <p:nvPr>
            <p:ph idx="1"/>
          </p:nvPr>
        </p:nvSpPr>
        <p:spPr>
          <a:xfrm>
            <a:off x="1881158" y="857233"/>
            <a:ext cx="8475664" cy="4683125"/>
          </a:xfrm>
        </p:spPr>
        <p:txBody>
          <a:bodyPr/>
          <a:lstStyle/>
          <a:p>
            <a:pPr eaLnBrk="1" hangingPunct="1"/>
            <a:r>
              <a:rPr lang="en-US" altLang="zh-CN" sz="2800" dirty="0" err="1">
                <a:latin typeface="Arial"/>
              </a:rPr>
              <a:t>TPC</a:t>
            </a:r>
            <a:r>
              <a:rPr lang="en-US" altLang="zh-CN" sz="2800" dirty="0">
                <a:latin typeface="Arial"/>
              </a:rPr>
              <a:t>(</a:t>
            </a:r>
            <a:r>
              <a:rPr lang="en-US" altLang="zh-CN" sz="2800" dirty="0" err="1">
                <a:latin typeface="Arial"/>
              </a:rPr>
              <a:t>TransactionProcessing</a:t>
            </a:r>
            <a:r>
              <a:rPr lang="en-US" altLang="zh-CN" sz="2800" dirty="0">
                <a:latin typeface="Arial"/>
              </a:rPr>
              <a:t> </a:t>
            </a:r>
            <a:r>
              <a:rPr lang="en-US" altLang="zh-CN" sz="2800" dirty="0" err="1">
                <a:latin typeface="Arial"/>
              </a:rPr>
              <a:t>PerformanceCouncil</a:t>
            </a:r>
            <a:r>
              <a:rPr lang="en-US" altLang="zh-CN" sz="2800" dirty="0">
                <a:latin typeface="Arial"/>
              </a:rPr>
              <a:t>)</a:t>
            </a:r>
          </a:p>
          <a:p>
            <a:pPr lvl="1" eaLnBrk="1" hangingPunct="1"/>
            <a:r>
              <a:rPr lang="en-US" altLang="zh-CN" sz="2400" dirty="0">
                <a:latin typeface="Arial"/>
              </a:rPr>
              <a:t>10 members            </a:t>
            </a:r>
            <a:r>
              <a:rPr lang="en-US" altLang="zh-CN" sz="2400" dirty="0" err="1">
                <a:solidFill>
                  <a:srgbClr val="0000FF"/>
                </a:solidFill>
                <a:latin typeface="Arial"/>
                <a:hlinkClick r:id="rId2"/>
              </a:rPr>
              <a:t>http://www.tpc.org</a:t>
            </a:r>
            <a:endParaRPr lang="en-US" altLang="zh-CN" sz="2400" dirty="0">
              <a:solidFill>
                <a:srgbClr val="0000FF"/>
              </a:solidFill>
            </a:endParaRPr>
          </a:p>
          <a:p>
            <a:pPr eaLnBrk="1" hangingPunct="1"/>
            <a:r>
              <a:rPr lang="en-US" altLang="zh-CN" sz="2800" dirty="0" err="1">
                <a:latin typeface="Arial"/>
              </a:rPr>
              <a:t>TPC</a:t>
            </a:r>
            <a:r>
              <a:rPr lang="en-US" altLang="zh-CN" sz="2800" dirty="0">
                <a:latin typeface="Arial"/>
              </a:rPr>
              <a:t>-C:  </a:t>
            </a:r>
          </a:p>
          <a:p>
            <a:pPr lvl="1" eaLnBrk="1" hangingPunct="1"/>
            <a:r>
              <a:rPr lang="en-US" altLang="zh-CN" sz="2400" dirty="0">
                <a:latin typeface="Arial"/>
              </a:rPr>
              <a:t>benchmark for </a:t>
            </a:r>
            <a:r>
              <a:rPr lang="en-US" altLang="zh-CN" sz="2400" dirty="0" err="1">
                <a:latin typeface="Arial"/>
              </a:rPr>
              <a:t>OnLine</a:t>
            </a:r>
            <a:r>
              <a:rPr lang="en-US" altLang="zh-CN" sz="2400" dirty="0">
                <a:latin typeface="Arial"/>
              </a:rPr>
              <a:t> Transaction Processing</a:t>
            </a:r>
          </a:p>
          <a:p>
            <a:pPr lvl="1" eaLnBrk="1" hangingPunct="1"/>
            <a:r>
              <a:rPr lang="en-US" altLang="zh-CN" sz="2400" dirty="0">
                <a:latin typeface="Arial"/>
              </a:rPr>
              <a:t>simulates a complete environment where a population of terminal operators executes transactions against a database</a:t>
            </a:r>
          </a:p>
          <a:p>
            <a:pPr eaLnBrk="1" hangingPunct="1"/>
            <a:r>
              <a:rPr lang="en-US" altLang="zh-CN" sz="2800" dirty="0" err="1">
                <a:latin typeface="Arial"/>
              </a:rPr>
              <a:t>TPC</a:t>
            </a:r>
            <a:r>
              <a:rPr lang="en-US" altLang="zh-CN" sz="2800" dirty="0">
                <a:latin typeface="Arial"/>
              </a:rPr>
              <a:t>-E</a:t>
            </a:r>
          </a:p>
          <a:p>
            <a:pPr lvl="1" eaLnBrk="1" hangingPunct="1"/>
            <a:r>
              <a:rPr lang="en-US" altLang="zh-CN" sz="2400" dirty="0">
                <a:latin typeface="Arial"/>
              </a:rPr>
              <a:t>simulates the </a:t>
            </a:r>
            <a:r>
              <a:rPr lang="en-US" altLang="zh-CN" sz="2400" dirty="0" err="1">
                <a:latin typeface="Arial"/>
              </a:rPr>
              <a:t>OLTP</a:t>
            </a:r>
            <a:r>
              <a:rPr lang="en-US" altLang="zh-CN" sz="2400" dirty="0">
                <a:latin typeface="Arial"/>
              </a:rPr>
              <a:t> workload of a brokerage firm</a:t>
            </a:r>
          </a:p>
          <a:p>
            <a:pPr eaLnBrk="1" hangingPunct="1"/>
            <a:r>
              <a:rPr lang="en-US" altLang="zh-CN" sz="2800" dirty="0" err="1">
                <a:latin typeface="Arial"/>
              </a:rPr>
              <a:t>TPC</a:t>
            </a:r>
            <a:r>
              <a:rPr lang="en-US" altLang="zh-CN" sz="2800" dirty="0">
                <a:latin typeface="Arial"/>
              </a:rPr>
              <a:t>-</a:t>
            </a:r>
            <a:r>
              <a:rPr lang="en-US" altLang="zh-CN" sz="2800" dirty="0" err="1">
                <a:latin typeface="Arial"/>
              </a:rPr>
              <a:t>C&amp;TPC</a:t>
            </a:r>
            <a:r>
              <a:rPr lang="en-US" altLang="zh-CN" sz="2800" dirty="0">
                <a:latin typeface="Arial"/>
              </a:rPr>
              <a:t>-E</a:t>
            </a:r>
          </a:p>
          <a:p>
            <a:pPr lvl="1" eaLnBrk="1" hangingPunct="1"/>
            <a:r>
              <a:rPr lang="en-US" altLang="zh-CN" dirty="0" err="1">
                <a:latin typeface="Arial"/>
              </a:rPr>
              <a:t>http://www.searchsv.com.cn/showcontent_13524.htm</a:t>
            </a:r>
            <a:endParaRPr lang="zh-CN" altLang="en-US" dirty="0"/>
          </a:p>
        </p:txBody>
      </p:sp>
    </p:spTree>
    <p:extLst>
      <p:ext uri="{BB962C8B-B14F-4D97-AF65-F5344CB8AC3E}">
        <p14:creationId xmlns:p14="http://schemas.microsoft.com/office/powerpoint/2010/main" val="3378630718"/>
      </p:ext>
    </p:extLst>
  </p:cSld>
  <p:clrMapOvr>
    <a:masterClrMapping/>
  </p:clrMapOvr>
  <p:transition spd="slow">
    <p:pull dir="ru"/>
  </p:transition>
</p:sld>
</file>

<file path=ppt/slides/slide13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075" name="标题 1"/>
          <p:cNvSpPr>
            <a:spLocks noGrp="1"/>
          </p:cNvSpPr>
          <p:nvPr>
            <p:ph type="title"/>
          </p:nvPr>
        </p:nvSpPr>
        <p:spPr>
          <a:xfrm>
            <a:off x="1809721" y="1"/>
            <a:ext cx="8621713" cy="936625"/>
          </a:xfrm>
        </p:spPr>
        <p:txBody>
          <a:bodyPr/>
          <a:lstStyle/>
          <a:p>
            <a:pPr eaLnBrk="1" hangingPunct="1"/>
            <a:r>
              <a:rPr lang="en-US" altLang="zh-CN" dirty="0" err="1">
                <a:latin typeface="Arial"/>
              </a:rPr>
              <a:t>tpsE</a:t>
            </a:r>
            <a:r>
              <a:rPr lang="en-US" altLang="zh-CN" dirty="0">
                <a:latin typeface="Arial"/>
              </a:rPr>
              <a:t>   &amp;  </a:t>
            </a:r>
            <a:r>
              <a:rPr lang="en-US" altLang="zh-CN" dirty="0" err="1">
                <a:latin typeface="Arial"/>
              </a:rPr>
              <a:t>tpsE</a:t>
            </a:r>
            <a:r>
              <a:rPr lang="en-US" altLang="zh-CN" dirty="0">
                <a:latin typeface="Arial"/>
              </a:rPr>
              <a:t>/&amp;100000</a:t>
            </a:r>
            <a:endParaRPr lang="zh-CN" altLang="en-US" dirty="0"/>
          </a:p>
        </p:txBody>
      </p:sp>
      <p:graphicFrame>
        <p:nvGraphicFramePr>
          <p:cNvPr id="3074" name="内容占位符 3"/>
          <p:cNvGraphicFramePr>
            <a:graphicFrameLocks noGrp="1"/>
          </p:cNvGraphicFramePr>
          <p:nvPr>
            <p:ph idx="1"/>
          </p:nvPr>
        </p:nvGraphicFramePr>
        <p:xfrm>
          <a:off x="1738313" y="862013"/>
          <a:ext cx="8678862" cy="5554662"/>
        </p:xfrm>
        <a:graphic>
          <a:graphicData uri="http://schemas.openxmlformats.org/presentationml/2006/ole">
            <mc:AlternateContent xmlns:mc="http://schemas.openxmlformats.org/markup-compatibility/2006">
              <mc:Choice xmlns:v="urn:schemas-microsoft-com:vml" Requires="v">
                <p:oleObj name="图表" r:id="rId2" imgW="8677351" imgH="5553151" progId="Excel.Sheet.8">
                  <p:embed/>
                </p:oleObj>
              </mc:Choice>
              <mc:Fallback>
                <p:oleObj name="图表" r:id="rId2" imgW="8677351" imgH="5553151" progId="Excel.Sheet.8">
                  <p:embed/>
                  <p:pic>
                    <p:nvPicPr>
                      <p:cNvPr id="0" name=""/>
                      <p:cNvPicPr>
                        <a:picLocks noGrp="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8313" y="862013"/>
                        <a:ext cx="8678862" cy="55546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643160968"/>
      </p:ext>
    </p:extLst>
  </p:cSld>
  <p:clrMapOvr>
    <a:masterClrMapping/>
  </p:clrMapOvr>
  <p:transition spd="slow">
    <p:pull dir="ru"/>
  </p:transition>
</p:sld>
</file>

<file path=ppt/slides/slide13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1847528" y="31099"/>
            <a:ext cx="8621713" cy="936625"/>
          </a:xfrm>
        </p:spPr>
        <p:txBody>
          <a:bodyPr/>
          <a:lstStyle/>
          <a:p>
            <a:r>
              <a:rPr lang="en-US" altLang="zh-CN" sz="4000" dirty="0">
                <a:latin typeface="Arial"/>
              </a:rPr>
              <a:t>Power performance for 3 servers</a:t>
            </a:r>
            <a:endParaRPr lang="zh-CN" altLang="en-US" sz="4000" dirty="0"/>
          </a:p>
        </p:txBody>
      </p:sp>
      <p:sp>
        <p:nvSpPr>
          <p:cNvPr id="3" name="内容占位符 2"/>
          <p:cNvSpPr>
            <a:spLocks noGrp="1"/>
          </p:cNvSpPr>
          <p:nvPr>
            <p:ph idx="1"/>
          </p:nvPr>
        </p:nvSpPr>
        <p:spPr/>
        <p:txBody>
          <a:bodyPr/>
          <a:lstStyle/>
          <a:p>
            <a:endParaRPr lang="zh-CN" altLang="en-US"/>
          </a:p>
        </p:txBody>
      </p:sp>
      <p:sp>
        <p:nvSpPr>
          <p:cNvPr id="4" name="日期占位符 3"/>
          <p:cNvSpPr>
            <a:spLocks noGrp="1"/>
          </p:cNvSpPr>
          <p:nvPr>
            <p:ph type="dt" sz="half" idx="4294967295"/>
          </p:nvPr>
        </p:nvSpPr>
        <p:spPr>
          <a:xfrm>
            <a:off x="838200" y="6356350"/>
            <a:ext cx="2743200" cy="365125"/>
          </a:xfrm>
          <a:prstGeom prst="rect">
            <a:avLst/>
          </a:prstGeom>
        </p:spPr>
        <p:txBody>
          <a:bodyPr/>
          <a:lstStyle/>
          <a:p>
            <a:r>
              <a:rPr lang="en-US" altLang="zh-CN">
                <a:latin typeface="Arial"/>
              </a:rPr>
              <a:t>Feb.13,2012</a:t>
            </a:r>
            <a:endParaRPr lang="en-US" altLang="zh-CN" dirty="0"/>
          </a:p>
        </p:txBody>
      </p:sp>
      <p:pic>
        <p:nvPicPr>
          <p:cNvPr id="5" name="图片 4"/>
          <p:cNvPicPr/>
          <p:nvPr/>
        </p:nvPicPr>
        <p:blipFill>
          <a:blip r:embed="rId2">
            <a:extLst>
              <a:ext uri="{28A0092B-C50C-407E-A947-70E740481C1C}">
                <a14:useLocalDpi xmlns:a14="http://schemas.microsoft.com/office/drawing/2010/main" val="0"/>
              </a:ext>
            </a:extLst>
          </a:blip>
          <a:stretch>
            <a:fillRect/>
          </a:stretch>
        </p:blipFill>
        <p:spPr>
          <a:xfrm>
            <a:off x="2209800" y="1128897"/>
            <a:ext cx="8146220" cy="5137759"/>
          </a:xfrm>
          <a:prstGeom prst="rect">
            <a:avLst/>
          </a:prstGeom>
        </p:spPr>
      </p:pic>
      <p:sp>
        <p:nvSpPr>
          <p:cNvPr id="6" name="椭圆 5"/>
          <p:cNvSpPr/>
          <p:nvPr/>
        </p:nvSpPr>
        <p:spPr bwMode="auto">
          <a:xfrm>
            <a:off x="7464152" y="2780928"/>
            <a:ext cx="1584176" cy="562630"/>
          </a:xfrm>
          <a:prstGeom prst="ellipse">
            <a:avLst/>
          </a:prstGeom>
          <a:no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342900" indent="-342900">
              <a:spcBef>
                <a:spcPct val="20000"/>
              </a:spcBef>
              <a:buClr>
                <a:schemeClr val="accent1"/>
              </a:buClr>
              <a:buSzPct val="80000"/>
            </a:pPr>
            <a:endParaRPr kumimoji="1" lang="zh-CN" altLang="en-US" sz="2000" b="1">
              <a:solidFill>
                <a:srgbClr val="FF3300"/>
              </a:solidFill>
              <a:latin typeface="Arial" charset="0"/>
              <a:ea typeface="宋体" charset="-122"/>
            </a:endParaRPr>
          </a:p>
        </p:txBody>
      </p:sp>
      <p:sp>
        <p:nvSpPr>
          <p:cNvPr id="7" name="文本框 6"/>
          <p:cNvSpPr txBox="1"/>
          <p:nvPr/>
        </p:nvSpPr>
        <p:spPr>
          <a:xfrm>
            <a:off x="7319780" y="2580873"/>
            <a:ext cx="1978427" cy="400110"/>
          </a:xfrm>
          <a:prstGeom prst="rect">
            <a:avLst/>
          </a:prstGeom>
          <a:noFill/>
        </p:spPr>
        <p:txBody>
          <a:bodyPr wrap="none" rtlCol="0">
            <a:spAutoFit/>
          </a:bodyPr>
          <a:lstStyle/>
          <a:p>
            <a:r>
              <a:rPr lang="en-US" altLang="zh-CN" sz="2000" dirty="0">
                <a:latin typeface="Arial"/>
              </a:rPr>
              <a:t>Best power perf</a:t>
            </a:r>
            <a:endParaRPr lang="zh-CN" altLang="en-US" sz="2000" dirty="0"/>
          </a:p>
        </p:txBody>
      </p:sp>
    </p:spTree>
    <p:extLst>
      <p:ext uri="{BB962C8B-B14F-4D97-AF65-F5344CB8AC3E}">
        <p14:creationId xmlns:p14="http://schemas.microsoft.com/office/powerpoint/2010/main" val="171975080"/>
      </p:ext>
    </p:extLst>
  </p:cSld>
  <p:clrMapOvr>
    <a:masterClrMapping/>
  </p:clrMapOvr>
  <p:transition spd="slow">
    <p:pull dir="ru"/>
  </p:transition>
</p:sld>
</file>

<file path=ppt/slides/slide13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3794" name="Rectangle 2"/>
          <p:cNvSpPr>
            <a:spLocks noGrp="1" noRot="1" noChangeArrowheads="1"/>
          </p:cNvSpPr>
          <p:nvPr>
            <p:ph type="title"/>
          </p:nvPr>
        </p:nvSpPr>
        <p:spPr/>
        <p:txBody>
          <a:bodyPr/>
          <a:lstStyle/>
          <a:p>
            <a:pPr eaLnBrk="1" hangingPunct="1"/>
            <a:r>
              <a:rPr lang="en-US" altLang="zh-CN">
                <a:latin typeface="Arial"/>
              </a:rPr>
              <a:t>Fallacies &amp; pitfalls</a:t>
            </a:r>
          </a:p>
        </p:txBody>
      </p:sp>
      <p:sp>
        <p:nvSpPr>
          <p:cNvPr id="33795" name="Rectangle 3"/>
          <p:cNvSpPr>
            <a:spLocks noGrp="1" noRot="1" noChangeArrowheads="1"/>
          </p:cNvSpPr>
          <p:nvPr>
            <p:ph idx="1"/>
          </p:nvPr>
        </p:nvSpPr>
        <p:spPr>
          <a:xfrm>
            <a:off x="1415480" y="1125539"/>
            <a:ext cx="10442087" cy="4795837"/>
          </a:xfrm>
        </p:spPr>
        <p:txBody>
          <a:bodyPr/>
          <a:lstStyle/>
          <a:p>
            <a:pPr eaLnBrk="1" hangingPunct="1"/>
            <a:r>
              <a:rPr lang="en-US" altLang="zh-CN" dirty="0">
                <a:solidFill>
                  <a:srgbClr val="0000FF"/>
                </a:solidFill>
                <a:latin typeface="Arial"/>
              </a:rPr>
              <a:t>Pitfall(</a:t>
            </a:r>
            <a:r>
              <a:rPr lang="zh-CN" altLang="en-US" dirty="0">
                <a:solidFill>
                  <a:srgbClr val="0000FF"/>
                </a:solidFill>
                <a:latin typeface="Arial"/>
              </a:rPr>
              <a:t>易犯的错误</a:t>
            </a:r>
            <a:r>
              <a:rPr lang="en-US" altLang="zh-CN" dirty="0">
                <a:solidFill>
                  <a:srgbClr val="0000FF"/>
                </a:solidFill>
                <a:latin typeface="Arial"/>
              </a:rPr>
              <a:t>):  </a:t>
            </a:r>
          </a:p>
          <a:p>
            <a:pPr lvl="1" eaLnBrk="1" hangingPunct="1"/>
            <a:r>
              <a:rPr lang="en-US" altLang="zh-CN" sz="3200" dirty="0">
                <a:latin typeface="Arial"/>
              </a:rPr>
              <a:t>Falling prey to Amdahl’s Law.</a:t>
            </a:r>
          </a:p>
          <a:p>
            <a:pPr lvl="2" eaLnBrk="1" hangingPunct="1"/>
            <a:r>
              <a:rPr lang="en-US" altLang="zh-CN" sz="2800" dirty="0">
                <a:latin typeface="Arial"/>
              </a:rPr>
              <a:t>Not to try to improve some unit of small F</a:t>
            </a:r>
          </a:p>
          <a:p>
            <a:pPr lvl="1" eaLnBrk="1" hangingPunct="1"/>
            <a:r>
              <a:rPr lang="en-US" altLang="zh-CN" sz="3200" dirty="0">
                <a:latin typeface="Arial"/>
              </a:rPr>
              <a:t>A single point of failure</a:t>
            </a:r>
          </a:p>
          <a:p>
            <a:pPr lvl="2" eaLnBrk="1" hangingPunct="1"/>
            <a:r>
              <a:rPr lang="en-US" altLang="zh-CN" sz="2800" dirty="0">
                <a:latin typeface="Arial"/>
                <a:hlinkClick r:id="rId2" action="ppaction://hlinksldjump"/>
              </a:rPr>
              <a:t>An example of dependability   </a:t>
            </a:r>
            <a:endParaRPr lang="en-US" altLang="zh-CN" sz="2800" dirty="0"/>
          </a:p>
          <a:p>
            <a:pPr lvl="2" eaLnBrk="1" hangingPunct="1"/>
            <a:r>
              <a:rPr lang="en-US" altLang="zh-CN" sz="2800" dirty="0">
                <a:latin typeface="Arial"/>
              </a:rPr>
              <a:t>Don’t forget </a:t>
            </a:r>
            <a:r>
              <a:rPr lang="en-US" altLang="zh-CN" sz="2800" dirty="0">
                <a:solidFill>
                  <a:schemeClr val="tx2"/>
                </a:solidFill>
                <a:latin typeface="Arial"/>
              </a:rPr>
              <a:t>the single fan</a:t>
            </a:r>
            <a:r>
              <a:rPr lang="en-US" altLang="zh-CN" sz="2800" dirty="0">
                <a:latin typeface="Arial"/>
              </a:rPr>
              <a:t> !</a:t>
            </a:r>
          </a:p>
          <a:p>
            <a:pPr lvl="1" eaLnBrk="1" hangingPunct="1">
              <a:buFont typeface="Wingdings" pitchFamily="2" charset="2"/>
              <a:buNone/>
            </a:pPr>
            <a:endParaRPr lang="en-US" altLang="zh-CN" sz="3200" dirty="0"/>
          </a:p>
          <a:p>
            <a:pPr lvl="2" eaLnBrk="1" hangingPunct="1">
              <a:buClr>
                <a:schemeClr val="tx2"/>
              </a:buClr>
              <a:buSzPct val="85000"/>
              <a:buFont typeface="Wingdings" pitchFamily="2" charset="2"/>
              <a:buChar char="Ø"/>
            </a:pPr>
            <a:endParaRPr lang="en-US" altLang="zh-CN" sz="2800" dirty="0"/>
          </a:p>
        </p:txBody>
      </p:sp>
    </p:spTree>
    <p:extLst>
      <p:ext uri="{BB962C8B-B14F-4D97-AF65-F5344CB8AC3E}">
        <p14:creationId xmlns:p14="http://schemas.microsoft.com/office/powerpoint/2010/main" val="3378240251"/>
      </p:ext>
    </p:extLst>
  </p:cSld>
  <p:clrMapOvr>
    <a:masterClrMapping/>
  </p:clrMapOvr>
  <p:transition spd="slow">
    <p:pull dir="ru"/>
  </p:transition>
</p:sld>
</file>

<file path=ppt/slides/slide13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4818" name="Rectangle 4"/>
          <p:cNvSpPr>
            <a:spLocks noGrp="1" noRot="1" noChangeArrowheads="1"/>
          </p:cNvSpPr>
          <p:nvPr>
            <p:ph type="title"/>
          </p:nvPr>
        </p:nvSpPr>
        <p:spPr/>
        <p:txBody>
          <a:bodyPr/>
          <a:lstStyle/>
          <a:p>
            <a:pPr eaLnBrk="1" hangingPunct="1"/>
            <a:r>
              <a:rPr lang="en-US" altLang="zh-CN" sz="3200">
                <a:latin typeface="Arial"/>
              </a:rPr>
              <a:t>Fallacy1 : </a:t>
            </a:r>
            <a:r>
              <a:rPr lang="en-US" altLang="zh-CN" sz="2400">
                <a:latin typeface="Arial"/>
              </a:rPr>
              <a:t>the cost of the processor dominates the cost of the system.</a:t>
            </a:r>
          </a:p>
        </p:txBody>
      </p:sp>
      <p:sp>
        <p:nvSpPr>
          <p:cNvPr id="34819" name="Rectangle 2"/>
          <p:cNvSpPr>
            <a:spLocks noGrp="1" noRot="1" noChangeArrowheads="1"/>
          </p:cNvSpPr>
          <p:nvPr>
            <p:ph idx="1"/>
          </p:nvPr>
        </p:nvSpPr>
        <p:spPr>
          <a:xfrm>
            <a:off x="2782888" y="981075"/>
            <a:ext cx="7416800" cy="1295400"/>
          </a:xfrm>
        </p:spPr>
        <p:txBody>
          <a:bodyPr/>
          <a:lstStyle/>
          <a:p>
            <a:pPr lvl="1" eaLnBrk="1" hangingPunct="1">
              <a:lnSpc>
                <a:spcPct val="90000"/>
              </a:lnSpc>
            </a:pPr>
            <a:endParaRPr lang="en-US" altLang="zh-CN" sz="2400"/>
          </a:p>
          <a:p>
            <a:pPr lvl="1" eaLnBrk="1" hangingPunct="1">
              <a:lnSpc>
                <a:spcPct val="90000"/>
              </a:lnSpc>
            </a:pPr>
            <a:endParaRPr lang="en-US" altLang="zh-CN" sz="2400"/>
          </a:p>
          <a:p>
            <a:pPr eaLnBrk="1" hangingPunct="1">
              <a:lnSpc>
                <a:spcPct val="90000"/>
              </a:lnSpc>
            </a:pPr>
            <a:endParaRPr lang="en-US" altLang="zh-CN" sz="2800"/>
          </a:p>
        </p:txBody>
      </p:sp>
      <p:pic>
        <p:nvPicPr>
          <p:cNvPr id="34820" name="Picture 3"/>
          <p:cNvPicPr>
            <a:picLocks noChangeAspect="1" noChangeArrowheads="1"/>
          </p:cNvPicPr>
          <p:nvPr/>
        </p:nvPicPr>
        <p:blipFill>
          <a:blip r:embed="rId2"/>
          <a:srcRect/>
          <a:stretch>
            <a:fillRect/>
          </a:stretch>
        </p:blipFill>
        <p:spPr bwMode="auto">
          <a:xfrm>
            <a:off x="1992313" y="1052514"/>
            <a:ext cx="8280400" cy="5159375"/>
          </a:xfrm>
          <a:prstGeom prst="rect">
            <a:avLst/>
          </a:prstGeom>
          <a:noFill/>
          <a:ln w="12700" cap="sq" algn="ctr">
            <a:noFill/>
            <a:miter lim="800000"/>
            <a:headEnd type="none" w="sm" len="sm"/>
            <a:tailEnd type="none" w="sm" len="sm"/>
          </a:ln>
        </p:spPr>
      </p:pic>
      <p:sp>
        <p:nvSpPr>
          <p:cNvPr id="34821" name="Rectangle 5"/>
          <p:cNvSpPr>
            <a:spLocks noChangeArrowheads="1"/>
          </p:cNvSpPr>
          <p:nvPr/>
        </p:nvSpPr>
        <p:spPr bwMode="auto">
          <a:xfrm>
            <a:off x="8328025" y="1341439"/>
            <a:ext cx="863600" cy="4752975"/>
          </a:xfrm>
          <a:prstGeom prst="rect">
            <a:avLst/>
          </a:prstGeom>
          <a:noFill/>
          <a:ln w="19050" cap="sq" algn="ctr">
            <a:solidFill>
              <a:srgbClr val="FF0000"/>
            </a:solidFill>
            <a:miter lim="800000"/>
            <a:headEnd type="none" w="sm" len="sm"/>
            <a:tailEnd type="none" w="sm" len="sm"/>
          </a:ln>
        </p:spPr>
        <p:txBody>
          <a:bodyPr wrap="none" anchor="ctr"/>
          <a:lstStyle/>
          <a:p>
            <a:endParaRPr lang="zh-CN" altLang="en-US"/>
          </a:p>
        </p:txBody>
      </p:sp>
    </p:spTree>
    <p:extLst>
      <p:ext uri="{BB962C8B-B14F-4D97-AF65-F5344CB8AC3E}">
        <p14:creationId xmlns:p14="http://schemas.microsoft.com/office/powerpoint/2010/main" val="2714551382"/>
      </p:ext>
    </p:extLst>
  </p:cSld>
  <p:clrMapOvr>
    <a:masterClrMapping/>
  </p:clrMapOvr>
  <p:transition spd="slow">
    <p:pull dir="ru"/>
  </p:transition>
</p:sld>
</file>

<file path=ppt/slides/slide13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5842" name="Rectangle 2"/>
          <p:cNvSpPr>
            <a:spLocks noGrp="1" noRot="1" noChangeArrowheads="1"/>
          </p:cNvSpPr>
          <p:nvPr>
            <p:ph type="title"/>
          </p:nvPr>
        </p:nvSpPr>
        <p:spPr>
          <a:xfrm>
            <a:off x="1809721" y="1"/>
            <a:ext cx="8621713" cy="936625"/>
          </a:xfrm>
        </p:spPr>
        <p:txBody>
          <a:bodyPr/>
          <a:lstStyle/>
          <a:p>
            <a:pPr eaLnBrk="1" hangingPunct="1"/>
            <a:r>
              <a:rPr lang="en-US" altLang="zh-CN" dirty="0">
                <a:latin typeface="Arial"/>
              </a:rPr>
              <a:t>Fallacy</a:t>
            </a:r>
          </a:p>
        </p:txBody>
      </p:sp>
      <p:sp>
        <p:nvSpPr>
          <p:cNvPr id="35843" name="Rectangle 3"/>
          <p:cNvSpPr>
            <a:spLocks noGrp="1" noRot="1" noChangeArrowheads="1"/>
          </p:cNvSpPr>
          <p:nvPr>
            <p:ph idx="1"/>
          </p:nvPr>
        </p:nvSpPr>
        <p:spPr>
          <a:xfrm>
            <a:off x="1738282" y="857232"/>
            <a:ext cx="8642350" cy="5429288"/>
          </a:xfrm>
        </p:spPr>
        <p:txBody>
          <a:bodyPr/>
          <a:lstStyle/>
          <a:p>
            <a:pPr eaLnBrk="1" hangingPunct="1">
              <a:lnSpc>
                <a:spcPct val="90000"/>
              </a:lnSpc>
            </a:pPr>
            <a:r>
              <a:rPr lang="en-US" altLang="zh-CN" sz="2800" dirty="0">
                <a:latin typeface="Arial"/>
              </a:rPr>
              <a:t>Benchmarks remain valid indefinitely</a:t>
            </a:r>
          </a:p>
          <a:p>
            <a:pPr lvl="1" eaLnBrk="1" hangingPunct="1">
              <a:lnSpc>
                <a:spcPct val="90000"/>
              </a:lnSpc>
            </a:pPr>
            <a:r>
              <a:rPr lang="en-US" altLang="zh-CN" sz="2400" dirty="0">
                <a:latin typeface="Arial"/>
              </a:rPr>
              <a:t>“</a:t>
            </a:r>
            <a:r>
              <a:rPr lang="en-US" altLang="zh-CN" sz="2400" dirty="0" err="1">
                <a:latin typeface="Arial"/>
              </a:rPr>
              <a:t>Benchmarksmanship</a:t>
            </a:r>
            <a:r>
              <a:rPr lang="en-US" altLang="zh-CN" sz="2400" dirty="0">
                <a:latin typeface="Arial"/>
              </a:rPr>
              <a:t>” “benchmark engineering” </a:t>
            </a:r>
          </a:p>
          <a:p>
            <a:pPr eaLnBrk="1" hangingPunct="1">
              <a:lnSpc>
                <a:spcPct val="90000"/>
              </a:lnSpc>
            </a:pPr>
            <a:endParaRPr lang="en-US" altLang="zh-CN" sz="2800" dirty="0"/>
          </a:p>
          <a:p>
            <a:pPr eaLnBrk="1" hangingPunct="1">
              <a:lnSpc>
                <a:spcPct val="90000"/>
              </a:lnSpc>
            </a:pPr>
            <a:r>
              <a:rPr lang="en-US" altLang="zh-CN" sz="2800" dirty="0">
                <a:latin typeface="Arial"/>
              </a:rPr>
              <a:t>The rated mean time to failure of the disks is 1200000 hours or almost 140 years, so disks practically never fail.</a:t>
            </a:r>
          </a:p>
          <a:p>
            <a:pPr lvl="1" eaLnBrk="1" hangingPunct="1">
              <a:lnSpc>
                <a:spcPct val="90000"/>
              </a:lnSpc>
            </a:pPr>
            <a:r>
              <a:rPr lang="en-US" altLang="zh-CN" sz="2400" dirty="0">
                <a:latin typeface="Arial"/>
              </a:rPr>
              <a:t>Real-world </a:t>
            </a:r>
            <a:r>
              <a:rPr lang="en-US" altLang="zh-CN" sz="2400" dirty="0" err="1">
                <a:latin typeface="Arial"/>
              </a:rPr>
              <a:t>MTTF</a:t>
            </a:r>
            <a:r>
              <a:rPr lang="en-US" altLang="zh-CN" sz="2400" dirty="0">
                <a:latin typeface="Arial"/>
              </a:rPr>
              <a:t> is about 2-4 times worse than manufacturer’s </a:t>
            </a:r>
            <a:r>
              <a:rPr lang="en-US" altLang="zh-CN" sz="2400" dirty="0" err="1">
                <a:latin typeface="Arial"/>
              </a:rPr>
              <a:t>MTTF</a:t>
            </a:r>
            <a:r>
              <a:rPr lang="en-US" altLang="zh-CN" sz="2400" dirty="0">
                <a:latin typeface="Arial"/>
              </a:rPr>
              <a:t> for ATA disks, 4-8 times worse for SCSI disks</a:t>
            </a:r>
          </a:p>
          <a:p>
            <a:pPr lvl="1" eaLnBrk="1" hangingPunct="1">
              <a:lnSpc>
                <a:spcPct val="90000"/>
              </a:lnSpc>
              <a:buFont typeface="Wingdings" pitchFamily="2" charset="2"/>
              <a:buNone/>
            </a:pPr>
            <a:r>
              <a:rPr lang="en-US" altLang="zh-CN" sz="2400" dirty="0">
                <a:latin typeface="Arial"/>
              </a:rPr>
              <a:t>   ( ATA:  AT Attachment ) </a:t>
            </a:r>
          </a:p>
          <a:p>
            <a:pPr lvl="1" eaLnBrk="1" hangingPunct="1">
              <a:lnSpc>
                <a:spcPct val="90000"/>
              </a:lnSpc>
              <a:buFont typeface="Wingdings" pitchFamily="2" charset="2"/>
              <a:buNone/>
            </a:pPr>
            <a:r>
              <a:rPr lang="en-US" altLang="zh-CN" sz="2400" dirty="0">
                <a:latin typeface="Arial"/>
              </a:rPr>
              <a:t>     SCSI: </a:t>
            </a:r>
            <a:r>
              <a:rPr lang="en-US" altLang="zh-CN" sz="2400" u="sng" dirty="0">
                <a:solidFill>
                  <a:srgbClr val="0000FF"/>
                </a:solidFill>
                <a:latin typeface="Arial"/>
              </a:rPr>
              <a:t> S</a:t>
            </a:r>
            <a:r>
              <a:rPr lang="en-US" altLang="zh-CN" sz="2400" dirty="0">
                <a:latin typeface="Arial"/>
              </a:rPr>
              <a:t>mall </a:t>
            </a:r>
            <a:r>
              <a:rPr lang="en-US" altLang="zh-CN" sz="2400" u="sng" dirty="0">
                <a:solidFill>
                  <a:srgbClr val="0000FF"/>
                </a:solidFill>
                <a:latin typeface="Arial"/>
              </a:rPr>
              <a:t>C</a:t>
            </a:r>
            <a:r>
              <a:rPr lang="en-US" altLang="zh-CN" sz="2400" dirty="0">
                <a:latin typeface="Arial"/>
              </a:rPr>
              <a:t>omputer </a:t>
            </a:r>
            <a:r>
              <a:rPr lang="en-US" altLang="zh-CN" sz="2400" u="sng" dirty="0">
                <a:solidFill>
                  <a:srgbClr val="0000FF"/>
                </a:solidFill>
                <a:latin typeface="Arial"/>
              </a:rPr>
              <a:t>S</a:t>
            </a:r>
            <a:r>
              <a:rPr lang="en-US" altLang="zh-CN" sz="2400" dirty="0">
                <a:latin typeface="Arial"/>
              </a:rPr>
              <a:t>ystem </a:t>
            </a:r>
            <a:r>
              <a:rPr lang="en-US" altLang="zh-CN" sz="2400" u="sng" dirty="0">
                <a:solidFill>
                  <a:srgbClr val="0000FF"/>
                </a:solidFill>
                <a:latin typeface="Arial"/>
              </a:rPr>
              <a:t>I</a:t>
            </a:r>
            <a:r>
              <a:rPr lang="en-US" altLang="zh-CN" sz="2400" dirty="0">
                <a:latin typeface="Arial"/>
              </a:rPr>
              <a:t>nterface )</a:t>
            </a:r>
          </a:p>
          <a:p>
            <a:pPr lvl="1" eaLnBrk="1" hangingPunct="1">
              <a:lnSpc>
                <a:spcPct val="90000"/>
              </a:lnSpc>
            </a:pPr>
            <a:endParaRPr lang="en-US" altLang="zh-CN" sz="2400" dirty="0"/>
          </a:p>
          <a:p>
            <a:pPr eaLnBrk="1" hangingPunct="1">
              <a:lnSpc>
                <a:spcPct val="90000"/>
              </a:lnSpc>
            </a:pPr>
            <a:r>
              <a:rPr lang="en-US" altLang="zh-CN" sz="2800" dirty="0">
                <a:latin typeface="Arial"/>
              </a:rPr>
              <a:t>Peak performance tracks observed performance.</a:t>
            </a:r>
          </a:p>
        </p:txBody>
      </p:sp>
    </p:spTree>
    <p:extLst>
      <p:ext uri="{BB962C8B-B14F-4D97-AF65-F5344CB8AC3E}">
        <p14:creationId xmlns:p14="http://schemas.microsoft.com/office/powerpoint/2010/main" val="257387607"/>
      </p:ext>
    </p:extLst>
  </p:cSld>
  <p:clrMapOvr>
    <a:masterClrMapping/>
  </p:clrMapOvr>
  <p:transition spd="slow">
    <p:pull dir="ru"/>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sz="4000" dirty="0">
                <a:latin typeface="Arial"/>
              </a:rPr>
              <a:t>Classes of Parallelism and Parallel Architecture</a:t>
            </a:r>
            <a:endParaRPr lang="zh-CN" altLang="en-US" sz="4000" dirty="0"/>
          </a:p>
        </p:txBody>
      </p:sp>
      <p:sp>
        <p:nvSpPr>
          <p:cNvPr id="3" name="内容占位符 2"/>
          <p:cNvSpPr>
            <a:spLocks noGrp="1"/>
          </p:cNvSpPr>
          <p:nvPr>
            <p:ph idx="1"/>
          </p:nvPr>
        </p:nvSpPr>
        <p:spPr>
          <a:xfrm>
            <a:off x="1199456" y="1125539"/>
            <a:ext cx="10658111" cy="4795837"/>
          </a:xfrm>
        </p:spPr>
        <p:txBody>
          <a:bodyPr/>
          <a:lstStyle/>
          <a:p>
            <a:r>
              <a:rPr lang="en-US" altLang="zh-CN" dirty="0">
                <a:solidFill>
                  <a:srgbClr val="0000FF"/>
                </a:solidFill>
                <a:latin typeface="Arial"/>
              </a:rPr>
              <a:t>Two kinds of parallelism in application</a:t>
            </a:r>
          </a:p>
          <a:p>
            <a:pPr lvl="1"/>
            <a:r>
              <a:rPr lang="en-US" altLang="zh-CN" dirty="0">
                <a:latin typeface="Arial"/>
              </a:rPr>
              <a:t>Data-level Parallelism</a:t>
            </a:r>
            <a:r>
              <a:rPr lang="zh-CN" altLang="en-US" dirty="0">
                <a:latin typeface="Arial"/>
              </a:rPr>
              <a:t>（</a:t>
            </a:r>
            <a:r>
              <a:rPr lang="en-US" altLang="zh-CN" dirty="0">
                <a:latin typeface="Arial"/>
              </a:rPr>
              <a:t>DLP</a:t>
            </a:r>
            <a:r>
              <a:rPr lang="zh-CN" altLang="en-US" dirty="0">
                <a:latin typeface="Arial"/>
              </a:rPr>
              <a:t>）</a:t>
            </a:r>
            <a:endParaRPr lang="en-US" altLang="zh-CN" dirty="0"/>
          </a:p>
          <a:p>
            <a:pPr lvl="1"/>
            <a:r>
              <a:rPr lang="en-US" altLang="zh-CN" dirty="0">
                <a:latin typeface="Arial"/>
              </a:rPr>
              <a:t>Task-level Parallelism </a:t>
            </a:r>
            <a:r>
              <a:rPr lang="zh-CN" altLang="en-US" dirty="0">
                <a:latin typeface="Arial"/>
              </a:rPr>
              <a:t>（</a:t>
            </a:r>
            <a:r>
              <a:rPr lang="en-US" altLang="zh-CN" dirty="0">
                <a:latin typeface="Arial"/>
              </a:rPr>
              <a:t>TLP</a:t>
            </a:r>
            <a:r>
              <a:rPr lang="zh-CN" altLang="en-US" dirty="0">
                <a:latin typeface="Arial"/>
              </a:rPr>
              <a:t>）</a:t>
            </a:r>
            <a:endParaRPr lang="en-US" altLang="zh-CN" dirty="0"/>
          </a:p>
          <a:p>
            <a:r>
              <a:rPr lang="en-US" altLang="zh-CN" dirty="0">
                <a:latin typeface="Arial"/>
              </a:rPr>
              <a:t>Hardware exploit in </a:t>
            </a:r>
            <a:r>
              <a:rPr lang="en-US" altLang="zh-CN" dirty="0">
                <a:solidFill>
                  <a:srgbClr val="FF0000"/>
                </a:solidFill>
                <a:latin typeface="Arial"/>
              </a:rPr>
              <a:t>4 major ways</a:t>
            </a:r>
          </a:p>
          <a:p>
            <a:pPr lvl="1"/>
            <a:r>
              <a:rPr lang="en-US" altLang="zh-CN" dirty="0">
                <a:latin typeface="Arial"/>
              </a:rPr>
              <a:t>Instruction level Parallelism</a:t>
            </a:r>
          </a:p>
          <a:p>
            <a:pPr lvl="1"/>
            <a:r>
              <a:rPr lang="en-US" altLang="zh-CN" dirty="0">
                <a:latin typeface="Arial"/>
              </a:rPr>
              <a:t>Vector Architecture and GPUs</a:t>
            </a:r>
          </a:p>
          <a:p>
            <a:pPr lvl="1"/>
            <a:r>
              <a:rPr lang="en-US" altLang="zh-CN" dirty="0">
                <a:latin typeface="Arial"/>
              </a:rPr>
              <a:t>Thread-Level Parallelism</a:t>
            </a:r>
          </a:p>
          <a:p>
            <a:pPr lvl="1"/>
            <a:r>
              <a:rPr lang="en-US" altLang="zh-CN" dirty="0">
                <a:latin typeface="Arial"/>
              </a:rPr>
              <a:t>Request-Level parallelism</a:t>
            </a:r>
          </a:p>
          <a:p>
            <a:pPr lvl="1"/>
            <a:endParaRPr lang="zh-CN" altLang="en-US" dirty="0"/>
          </a:p>
        </p:txBody>
      </p:sp>
    </p:spTree>
    <p:extLst>
      <p:ext uri="{BB962C8B-B14F-4D97-AF65-F5344CB8AC3E}">
        <p14:creationId xmlns:p14="http://schemas.microsoft.com/office/powerpoint/2010/main" val="2140881133"/>
      </p:ext>
    </p:extLst>
  </p:cSld>
  <p:clrMapOvr>
    <a:masterClrMapping/>
  </p:clrMapOvr>
  <p:transition spd="slow">
    <p:pull dir="ru"/>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4579" name="Rectangle 2"/>
          <p:cNvSpPr>
            <a:spLocks noGrp="1" noRot="1" noChangeArrowheads="1"/>
          </p:cNvSpPr>
          <p:nvPr>
            <p:ph type="title"/>
          </p:nvPr>
        </p:nvSpPr>
        <p:spPr>
          <a:xfrm>
            <a:off x="2046288" y="1"/>
            <a:ext cx="8621713" cy="936625"/>
          </a:xfrm>
        </p:spPr>
        <p:txBody>
          <a:bodyPr/>
          <a:lstStyle/>
          <a:p>
            <a:pPr eaLnBrk="1" hangingPunct="1"/>
            <a:r>
              <a:rPr lang="en-US" altLang="zh-CN" dirty="0">
                <a:solidFill>
                  <a:srgbClr val="3333FF"/>
                </a:solidFill>
                <a:latin typeface="Arial"/>
              </a:rPr>
              <a:t>Classes of computers</a:t>
            </a:r>
          </a:p>
        </p:txBody>
      </p:sp>
      <p:pic>
        <p:nvPicPr>
          <p:cNvPr id="24580" name="Picture 4"/>
          <p:cNvPicPr>
            <a:picLocks noGrp="1" noChangeAspect="1" noChangeArrowheads="1"/>
          </p:cNvPicPr>
          <p:nvPr>
            <p:ph idx="1"/>
          </p:nvPr>
        </p:nvPicPr>
        <p:blipFill>
          <a:blip r:embed="rId3"/>
          <a:stretch>
            <a:fillRect/>
          </a:stretch>
        </p:blipFill>
        <p:spPr>
          <a:xfrm>
            <a:off x="3575720" y="1739048"/>
            <a:ext cx="6737948" cy="4795837"/>
          </a:xfrm>
          <a:noFill/>
        </p:spPr>
      </p:pic>
      <p:sp>
        <p:nvSpPr>
          <p:cNvPr id="24581" name="Text Box 5"/>
          <p:cNvSpPr txBox="1">
            <a:spLocks noChangeArrowheads="1"/>
          </p:cNvSpPr>
          <p:nvPr/>
        </p:nvSpPr>
        <p:spPr bwMode="auto">
          <a:xfrm>
            <a:off x="1308101" y="908051"/>
            <a:ext cx="9359900" cy="830997"/>
          </a:xfrm>
          <a:prstGeom prst="rect">
            <a:avLst/>
          </a:prstGeom>
          <a:noFill/>
          <a:ln w="12700" cap="sq">
            <a:noFill/>
            <a:miter lim="800000"/>
            <a:headEnd type="none" w="sm" len="sm"/>
            <a:tailEnd type="none" w="sm" len="sm"/>
          </a:ln>
        </p:spPr>
        <p:txBody>
          <a:bodyPr wrap="square">
            <a:spAutoFit/>
          </a:bodyPr>
          <a:lstStyle/>
          <a:p>
            <a:pPr algn="l">
              <a:buFontTx/>
              <a:buChar char="•"/>
            </a:pPr>
            <a:r>
              <a:rPr lang="en-US" altLang="zh-CN" sz="2400" b="1" dirty="0">
                <a:solidFill>
                  <a:srgbClr val="FF0000"/>
                </a:solidFill>
                <a:latin typeface="Arial"/>
              </a:rPr>
              <a:t>Flynn’s Taxonomy:</a:t>
            </a:r>
            <a:r>
              <a:rPr lang="en-US" altLang="zh-CN" sz="2400" b="1" dirty="0">
                <a:solidFill>
                  <a:srgbClr val="3333FF"/>
                </a:solidFill>
                <a:latin typeface="Arial"/>
              </a:rPr>
              <a:t> A classification of computer architectures based on the number of streams of instructions and data</a:t>
            </a:r>
            <a:r>
              <a:rPr lang="en-US" altLang="zh-CN" dirty="0">
                <a:solidFill>
                  <a:srgbClr val="3333FF"/>
                </a:solidFill>
                <a:latin typeface="Arial"/>
              </a:rPr>
              <a:t> </a:t>
            </a:r>
          </a:p>
        </p:txBody>
      </p:sp>
      <p:pic>
        <p:nvPicPr>
          <p:cNvPr id="24582" name="Picture 6" descr="flynn,michael"/>
          <p:cNvPicPr>
            <a:picLocks noChangeAspect="1" noChangeArrowheads="1"/>
          </p:cNvPicPr>
          <p:nvPr/>
        </p:nvPicPr>
        <p:blipFill>
          <a:blip r:embed="rId4"/>
          <a:srcRect/>
          <a:stretch>
            <a:fillRect/>
          </a:stretch>
        </p:blipFill>
        <p:spPr bwMode="auto">
          <a:xfrm>
            <a:off x="1155700" y="2336006"/>
            <a:ext cx="1781175" cy="2374900"/>
          </a:xfrm>
          <a:prstGeom prst="rect">
            <a:avLst/>
          </a:prstGeom>
          <a:noFill/>
          <a:ln w="9525">
            <a:noFill/>
            <a:miter lim="800000"/>
            <a:headEnd/>
            <a:tailEnd/>
          </a:ln>
        </p:spPr>
      </p:pic>
    </p:spTree>
    <p:extLst>
      <p:ext uri="{BB962C8B-B14F-4D97-AF65-F5344CB8AC3E}">
        <p14:creationId xmlns:p14="http://schemas.microsoft.com/office/powerpoint/2010/main" val="3896352986"/>
      </p:ext>
    </p:extLst>
  </p:cSld>
  <p:clrMapOvr>
    <a:masterClrMapping/>
  </p:clrMapOvr>
  <p:transition spd="slow">
    <p:random/>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6627" name="Rectangle 2"/>
          <p:cNvSpPr>
            <a:spLocks noGrp="1" noRot="1" noChangeArrowheads="1"/>
          </p:cNvSpPr>
          <p:nvPr>
            <p:ph type="title"/>
          </p:nvPr>
        </p:nvSpPr>
        <p:spPr/>
        <p:txBody>
          <a:bodyPr/>
          <a:lstStyle/>
          <a:p>
            <a:pPr eaLnBrk="1" hangingPunct="1"/>
            <a:r>
              <a:rPr lang="en-US" altLang="zh-CN">
                <a:latin typeface="Arial"/>
              </a:rPr>
              <a:t>classification</a:t>
            </a:r>
          </a:p>
        </p:txBody>
      </p:sp>
      <p:pic>
        <p:nvPicPr>
          <p:cNvPr id="26628" name="Picture 4" descr="a1"/>
          <p:cNvPicPr>
            <a:picLocks noChangeAspect="1" noChangeArrowheads="1"/>
          </p:cNvPicPr>
          <p:nvPr/>
        </p:nvPicPr>
        <p:blipFill>
          <a:blip r:embed="rId2"/>
          <a:srcRect/>
          <a:stretch>
            <a:fillRect/>
          </a:stretch>
        </p:blipFill>
        <p:spPr bwMode="auto">
          <a:xfrm>
            <a:off x="2855913" y="0"/>
            <a:ext cx="7345362" cy="3651250"/>
          </a:xfrm>
          <a:prstGeom prst="rect">
            <a:avLst/>
          </a:prstGeom>
          <a:noFill/>
          <a:ln w="9525">
            <a:noFill/>
            <a:miter lim="800000"/>
            <a:headEnd/>
            <a:tailEnd/>
          </a:ln>
        </p:spPr>
      </p:pic>
      <p:pic>
        <p:nvPicPr>
          <p:cNvPr id="26629" name="Picture 5" descr="a2"/>
          <p:cNvPicPr>
            <a:picLocks noChangeAspect="1" noChangeArrowheads="1"/>
          </p:cNvPicPr>
          <p:nvPr/>
        </p:nvPicPr>
        <p:blipFill>
          <a:blip r:embed="rId3"/>
          <a:srcRect/>
          <a:stretch>
            <a:fillRect/>
          </a:stretch>
        </p:blipFill>
        <p:spPr bwMode="auto">
          <a:xfrm>
            <a:off x="2855914" y="3240088"/>
            <a:ext cx="7343775" cy="3117850"/>
          </a:xfrm>
          <a:prstGeom prst="rect">
            <a:avLst/>
          </a:prstGeom>
          <a:noFill/>
          <a:ln w="9525">
            <a:noFill/>
            <a:miter lim="800000"/>
            <a:headEnd/>
            <a:tailEnd/>
          </a:ln>
        </p:spPr>
      </p:pic>
    </p:spTree>
    <p:extLst>
      <p:ext uri="{BB962C8B-B14F-4D97-AF65-F5344CB8AC3E}">
        <p14:creationId xmlns:p14="http://schemas.microsoft.com/office/powerpoint/2010/main" val="1711970759"/>
      </p:ext>
    </p:extLst>
  </p:cSld>
  <p:clrMapOvr>
    <a:masterClrMapping/>
  </p:clrMapOvr>
  <p:transition spd="slow">
    <p:random/>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7650" name="Rectangle 2"/>
          <p:cNvSpPr>
            <a:spLocks noGrp="1" noRot="1" noChangeArrowheads="1"/>
          </p:cNvSpPr>
          <p:nvPr>
            <p:ph type="title"/>
          </p:nvPr>
        </p:nvSpPr>
        <p:spPr>
          <a:xfrm>
            <a:off x="3700463" y="1"/>
            <a:ext cx="6716712" cy="981075"/>
          </a:xfrm>
        </p:spPr>
        <p:txBody>
          <a:bodyPr/>
          <a:lstStyle/>
          <a:p>
            <a:pPr eaLnBrk="1" hangingPunct="1"/>
            <a:r>
              <a:rPr lang="en-US" altLang="zh-CN" b="1">
                <a:latin typeface="Arial"/>
              </a:rPr>
              <a:t>SISD</a:t>
            </a:r>
            <a:r>
              <a:rPr lang="en-US" altLang="zh-CN">
                <a:latin typeface="Arial"/>
              </a:rPr>
              <a:t> </a:t>
            </a:r>
          </a:p>
        </p:txBody>
      </p:sp>
      <p:sp>
        <p:nvSpPr>
          <p:cNvPr id="120835" name="Rectangle 3"/>
          <p:cNvSpPr>
            <a:spLocks noGrp="1" noRot="1" noChangeArrowheads="1"/>
          </p:cNvSpPr>
          <p:nvPr>
            <p:ph idx="1"/>
          </p:nvPr>
        </p:nvSpPr>
        <p:spPr>
          <a:xfrm>
            <a:off x="1847850" y="1341438"/>
            <a:ext cx="8534400" cy="4724400"/>
          </a:xfrm>
        </p:spPr>
        <p:txBody>
          <a:bodyPr/>
          <a:lstStyle/>
          <a:p>
            <a:pPr eaLnBrk="1" hangingPunct="1">
              <a:lnSpc>
                <a:spcPct val="80000"/>
              </a:lnSpc>
            </a:pPr>
            <a:r>
              <a:rPr lang="en-US" altLang="zh-CN" sz="2800">
                <a:latin typeface="Arial"/>
              </a:rPr>
              <a:t>A serial (non-parallel) computer </a:t>
            </a:r>
          </a:p>
          <a:p>
            <a:pPr eaLnBrk="1" hangingPunct="1">
              <a:lnSpc>
                <a:spcPct val="80000"/>
              </a:lnSpc>
            </a:pPr>
            <a:r>
              <a:rPr lang="en-US" altLang="zh-CN" sz="2800">
                <a:latin typeface="Arial"/>
              </a:rPr>
              <a:t>Single instruction: only one instruction stream is being acted on by the CPU during any one clock cycle </a:t>
            </a:r>
          </a:p>
          <a:p>
            <a:pPr eaLnBrk="1" hangingPunct="1">
              <a:lnSpc>
                <a:spcPct val="80000"/>
              </a:lnSpc>
            </a:pPr>
            <a:r>
              <a:rPr lang="en-US" altLang="zh-CN" sz="2800">
                <a:latin typeface="Arial"/>
              </a:rPr>
              <a:t>Single data: only one data stream is being used as input during any one clock cycle </a:t>
            </a:r>
          </a:p>
          <a:p>
            <a:pPr eaLnBrk="1" hangingPunct="1">
              <a:lnSpc>
                <a:spcPct val="80000"/>
              </a:lnSpc>
            </a:pPr>
            <a:r>
              <a:rPr lang="en-US" altLang="zh-CN" sz="2800">
                <a:latin typeface="Arial"/>
              </a:rPr>
              <a:t>Deterministic execution </a:t>
            </a:r>
          </a:p>
          <a:p>
            <a:pPr eaLnBrk="1" hangingPunct="1">
              <a:lnSpc>
                <a:spcPct val="80000"/>
              </a:lnSpc>
            </a:pPr>
            <a:r>
              <a:rPr lang="en-US" altLang="zh-CN" sz="2800">
                <a:latin typeface="Arial"/>
              </a:rPr>
              <a:t>This is the oldest and until recently, the most prevalent form of computer </a:t>
            </a:r>
          </a:p>
          <a:p>
            <a:pPr eaLnBrk="1" hangingPunct="1">
              <a:lnSpc>
                <a:spcPct val="80000"/>
              </a:lnSpc>
            </a:pPr>
            <a:r>
              <a:rPr lang="en-US" altLang="zh-CN" sz="2800">
                <a:latin typeface="Arial"/>
              </a:rPr>
              <a:t>Examples: most PCs, single CPU workstations and mainframes </a:t>
            </a:r>
          </a:p>
        </p:txBody>
      </p:sp>
      <p:pic>
        <p:nvPicPr>
          <p:cNvPr id="120836" name="Picture 4" descr="SISD"/>
          <p:cNvPicPr>
            <a:picLocks noChangeAspect="1" noChangeArrowheads="1"/>
          </p:cNvPicPr>
          <p:nvPr/>
        </p:nvPicPr>
        <p:blipFill>
          <a:blip r:embed="rId2"/>
          <a:srcRect/>
          <a:stretch>
            <a:fillRect/>
          </a:stretch>
        </p:blipFill>
        <p:spPr bwMode="auto">
          <a:xfrm>
            <a:off x="4295776" y="1052514"/>
            <a:ext cx="4505325" cy="5184775"/>
          </a:xfrm>
          <a:prstGeom prst="rect">
            <a:avLst/>
          </a:prstGeom>
          <a:noFill/>
          <a:ln w="9525">
            <a:noFill/>
            <a:miter lim="800000"/>
            <a:headEnd/>
            <a:tailEnd/>
          </a:ln>
        </p:spPr>
      </p:pic>
    </p:spTree>
    <p:extLst>
      <p:ext uri="{BB962C8B-B14F-4D97-AF65-F5344CB8AC3E}">
        <p14:creationId xmlns:p14="http://schemas.microsoft.com/office/powerpoint/2010/main" val="3871388459"/>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nodeType="clickEffect">
                                  <p:stCondLst>
                                    <p:cond delay="0"/>
                                  </p:stCondLst>
                                  <p:childTnLst>
                                    <p:set>
                                      <p:cBhvr>
                                        <p:cTn id="6" dur="1" fill="hold">
                                          <p:stCondLst>
                                            <p:cond delay="0"/>
                                          </p:stCondLst>
                                        </p:cTn>
                                        <p:tgtEl>
                                          <p:spTgt spid="120835">
                                            <p:txEl>
                                              <p:pRg st="3" end="3"/>
                                            </p:txEl>
                                          </p:spTgt>
                                        </p:tgtEl>
                                        <p:attrNameLst>
                                          <p:attrName>style.visibility</p:attrName>
                                        </p:attrNameLst>
                                      </p:cBhvr>
                                      <p:to>
                                        <p:strVal val="visible"/>
                                      </p:to>
                                    </p:set>
                                    <p:anim to="" calcmode="lin" valueType="num">
                                      <p:cBhvr>
                                        <p:cTn id="7" dur="1" fill="hold"/>
                                        <p:tgtEl>
                                          <p:spTgt spid="120835">
                                            <p:txEl>
                                              <p:pRg st="3" end="3"/>
                                            </p:txEl>
                                          </p:spTgt>
                                        </p:tgtEl>
                                        <p:attrNameLst>
                                          <p:attrName/>
                                        </p:attrNameLst>
                                      </p:cBhvr>
                                    </p:anim>
                                  </p:childTnLst>
                                </p:cTn>
                              </p:par>
                            </p:childTnLst>
                          </p:cTn>
                        </p:par>
                      </p:childTnLst>
                    </p:cTn>
                  </p:par>
                  <p:par>
                    <p:cTn id="8" fill="hold">
                      <p:stCondLst>
                        <p:cond delay="indefinite"/>
                      </p:stCondLst>
                      <p:childTnLst>
                        <p:par>
                          <p:cTn id="9" fill="hold">
                            <p:stCondLst>
                              <p:cond delay="0"/>
                            </p:stCondLst>
                            <p:childTnLst>
                              <p:par>
                                <p:cTn id="10" presetID="24" presetClass="entr" presetSubtype="0" fill="hold" nodeType="clickEffect">
                                  <p:stCondLst>
                                    <p:cond delay="0"/>
                                  </p:stCondLst>
                                  <p:childTnLst>
                                    <p:set>
                                      <p:cBhvr>
                                        <p:cTn id="11" dur="1" fill="hold">
                                          <p:stCondLst>
                                            <p:cond delay="0"/>
                                          </p:stCondLst>
                                        </p:cTn>
                                        <p:tgtEl>
                                          <p:spTgt spid="120836"/>
                                        </p:tgtEl>
                                        <p:attrNameLst>
                                          <p:attrName>style.visibility</p:attrName>
                                        </p:attrNameLst>
                                      </p:cBhvr>
                                      <p:to>
                                        <p:strVal val="visible"/>
                                      </p:to>
                                    </p:set>
                                    <p:anim to="" calcmode="lin" valueType="num">
                                      <p:cBhvr>
                                        <p:cTn id="12" dur="1" fill="hold"/>
                                        <p:tgtEl>
                                          <p:spTgt spid="120836"/>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8674" name="Rectangle 2"/>
          <p:cNvSpPr>
            <a:spLocks noGrp="1" noRot="1" noChangeArrowheads="1"/>
          </p:cNvSpPr>
          <p:nvPr>
            <p:ph type="title"/>
          </p:nvPr>
        </p:nvSpPr>
        <p:spPr>
          <a:xfrm>
            <a:off x="4084639" y="1"/>
            <a:ext cx="6332537" cy="981075"/>
          </a:xfrm>
        </p:spPr>
        <p:txBody>
          <a:bodyPr/>
          <a:lstStyle/>
          <a:p>
            <a:pPr eaLnBrk="1" hangingPunct="1"/>
            <a:r>
              <a:rPr lang="en-US" altLang="zh-CN" sz="4800">
                <a:latin typeface="Arial"/>
              </a:rPr>
              <a:t>SIMD</a:t>
            </a:r>
          </a:p>
        </p:txBody>
      </p:sp>
      <p:sp>
        <p:nvSpPr>
          <p:cNvPr id="121859" name="Rectangle 3"/>
          <p:cNvSpPr>
            <a:spLocks noGrp="1" noRot="1" noChangeArrowheads="1"/>
          </p:cNvSpPr>
          <p:nvPr>
            <p:ph idx="1"/>
          </p:nvPr>
        </p:nvSpPr>
        <p:spPr>
          <a:xfrm>
            <a:off x="1828800" y="1125538"/>
            <a:ext cx="8839200" cy="4818062"/>
          </a:xfrm>
        </p:spPr>
        <p:txBody>
          <a:bodyPr>
            <a:normAutofit lnSpcReduction="10000"/>
          </a:bodyPr>
          <a:lstStyle/>
          <a:p>
            <a:pPr eaLnBrk="1" hangingPunct="1">
              <a:lnSpc>
                <a:spcPct val="80000"/>
              </a:lnSpc>
            </a:pPr>
            <a:r>
              <a:rPr lang="en-US" altLang="zh-CN" sz="2400">
                <a:latin typeface="Arial"/>
              </a:rPr>
              <a:t>A type of parallel computer </a:t>
            </a:r>
          </a:p>
          <a:p>
            <a:pPr eaLnBrk="1" hangingPunct="1">
              <a:lnSpc>
                <a:spcPct val="80000"/>
              </a:lnSpc>
            </a:pPr>
            <a:r>
              <a:rPr lang="en-US" altLang="zh-CN" sz="2400">
                <a:latin typeface="Arial"/>
              </a:rPr>
              <a:t>Single instruction: All processing units execute the same instruction at any given clock cycle </a:t>
            </a:r>
          </a:p>
          <a:p>
            <a:pPr eaLnBrk="1" hangingPunct="1">
              <a:lnSpc>
                <a:spcPct val="80000"/>
              </a:lnSpc>
            </a:pPr>
            <a:r>
              <a:rPr lang="en-US" altLang="zh-CN" sz="2400">
                <a:latin typeface="Arial"/>
              </a:rPr>
              <a:t>Multiple data: Each processing unit can operate on a different data element </a:t>
            </a:r>
          </a:p>
          <a:p>
            <a:pPr eaLnBrk="1" hangingPunct="1">
              <a:lnSpc>
                <a:spcPct val="80000"/>
              </a:lnSpc>
            </a:pPr>
            <a:r>
              <a:rPr lang="en-US" altLang="zh-CN" sz="2400">
                <a:latin typeface="Arial"/>
              </a:rPr>
              <a:t>This type of machine typically has an instruction dispatcher, a very high-bandwidth internal network, and a very large array of very small-capacity instruction units. </a:t>
            </a:r>
          </a:p>
          <a:p>
            <a:pPr eaLnBrk="1" hangingPunct="1">
              <a:lnSpc>
                <a:spcPct val="80000"/>
              </a:lnSpc>
            </a:pPr>
            <a:r>
              <a:rPr lang="en-US" altLang="zh-CN" sz="2400">
                <a:latin typeface="Arial"/>
              </a:rPr>
              <a:t>Best suited for specialized problems characterized by a high degree of regularity,such as image processing. </a:t>
            </a:r>
          </a:p>
          <a:p>
            <a:pPr eaLnBrk="1" hangingPunct="1">
              <a:lnSpc>
                <a:spcPct val="80000"/>
              </a:lnSpc>
            </a:pPr>
            <a:r>
              <a:rPr lang="en-US" altLang="zh-CN" sz="2400">
                <a:latin typeface="Arial"/>
              </a:rPr>
              <a:t>Synchronous (lockstep) and deterministic execution </a:t>
            </a:r>
          </a:p>
          <a:p>
            <a:pPr eaLnBrk="1" hangingPunct="1">
              <a:lnSpc>
                <a:spcPct val="80000"/>
              </a:lnSpc>
            </a:pPr>
            <a:r>
              <a:rPr lang="en-US" altLang="zh-CN" sz="2400">
                <a:latin typeface="Arial"/>
              </a:rPr>
              <a:t>Two varieties:</a:t>
            </a:r>
          </a:p>
          <a:p>
            <a:pPr lvl="1" eaLnBrk="1" hangingPunct="1">
              <a:lnSpc>
                <a:spcPct val="80000"/>
              </a:lnSpc>
            </a:pPr>
            <a:r>
              <a:rPr lang="en-US" altLang="zh-CN" sz="2000" b="1">
                <a:latin typeface="Arial"/>
              </a:rPr>
              <a:t>Processor Arrays</a:t>
            </a:r>
            <a:r>
              <a:rPr lang="en-US" altLang="zh-CN" sz="2000">
                <a:latin typeface="Arial"/>
              </a:rPr>
              <a:t>: Connection Machine CM-2, Maspar MP-1, MP-2 </a:t>
            </a:r>
          </a:p>
          <a:p>
            <a:pPr lvl="1" eaLnBrk="1" hangingPunct="1">
              <a:lnSpc>
                <a:spcPct val="80000"/>
              </a:lnSpc>
            </a:pPr>
            <a:r>
              <a:rPr lang="en-US" altLang="zh-CN" sz="2000" b="1">
                <a:latin typeface="Arial"/>
              </a:rPr>
              <a:t>Vector Pipelines:</a:t>
            </a:r>
            <a:r>
              <a:rPr lang="en-US" altLang="zh-CN" sz="2000">
                <a:latin typeface="Arial"/>
              </a:rPr>
              <a:t> IBM 9000, Cray C90, Fujitsu VP, NEC SX-2, Hitachi S820 </a:t>
            </a:r>
          </a:p>
          <a:p>
            <a:pPr eaLnBrk="1" hangingPunct="1">
              <a:lnSpc>
                <a:spcPct val="80000"/>
              </a:lnSpc>
            </a:pPr>
            <a:endParaRPr lang="en-US" altLang="zh-CN" sz="2400"/>
          </a:p>
        </p:txBody>
      </p:sp>
      <p:pic>
        <p:nvPicPr>
          <p:cNvPr id="121860" name="Picture 4" descr="SIMD"/>
          <p:cNvPicPr>
            <a:picLocks noChangeAspect="1" noChangeArrowheads="1"/>
          </p:cNvPicPr>
          <p:nvPr/>
        </p:nvPicPr>
        <p:blipFill>
          <a:blip r:embed="rId2"/>
          <a:srcRect/>
          <a:stretch>
            <a:fillRect/>
          </a:stretch>
        </p:blipFill>
        <p:spPr bwMode="auto">
          <a:xfrm>
            <a:off x="2711451" y="1196975"/>
            <a:ext cx="7345363" cy="4770438"/>
          </a:xfrm>
          <a:prstGeom prst="rect">
            <a:avLst/>
          </a:prstGeom>
          <a:noFill/>
          <a:ln w="9525">
            <a:noFill/>
            <a:miter lim="800000"/>
            <a:headEnd/>
            <a:tailEnd/>
          </a:ln>
        </p:spPr>
      </p:pic>
    </p:spTree>
    <p:extLst>
      <p:ext uri="{BB962C8B-B14F-4D97-AF65-F5344CB8AC3E}">
        <p14:creationId xmlns:p14="http://schemas.microsoft.com/office/powerpoint/2010/main" val="1875432817"/>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grpId="0" nodeType="clickEffect">
                                  <p:stCondLst>
                                    <p:cond delay="0"/>
                                  </p:stCondLst>
                                  <p:childTnLst>
                                    <p:set>
                                      <p:cBhvr>
                                        <p:cTn id="6" dur="1" fill="hold">
                                          <p:stCondLst>
                                            <p:cond delay="0"/>
                                          </p:stCondLst>
                                        </p:cTn>
                                        <p:tgtEl>
                                          <p:spTgt spid="121859"/>
                                        </p:tgtEl>
                                        <p:attrNameLst>
                                          <p:attrName>style.visibility</p:attrName>
                                        </p:attrNameLst>
                                      </p:cBhvr>
                                      <p:to>
                                        <p:strVal val="visible"/>
                                      </p:to>
                                    </p:set>
                                    <p:anim to="" calcmode="lin" valueType="num">
                                      <p:cBhvr>
                                        <p:cTn id="7" dur="1" fill="hold"/>
                                        <p:tgtEl>
                                          <p:spTgt spid="121859"/>
                                        </p:tgtEl>
                                        <p:attrNameLst>
                                          <p:attrName/>
                                        </p:attrNameLst>
                                      </p:cBhvr>
                                    </p:anim>
                                  </p:childTnLst>
                                </p:cTn>
                              </p:par>
                            </p:childTnLst>
                          </p:cTn>
                        </p:par>
                      </p:childTnLst>
                    </p:cTn>
                  </p:par>
                  <p:par>
                    <p:cTn id="8" fill="hold">
                      <p:stCondLst>
                        <p:cond delay="indefinite"/>
                      </p:stCondLst>
                      <p:childTnLst>
                        <p:par>
                          <p:cTn id="9" fill="hold">
                            <p:stCondLst>
                              <p:cond delay="0"/>
                            </p:stCondLst>
                            <p:childTnLst>
                              <p:par>
                                <p:cTn id="10" presetID="24" presetClass="entr" presetSubtype="0" fill="hold" nodeType="clickEffect">
                                  <p:stCondLst>
                                    <p:cond delay="0"/>
                                  </p:stCondLst>
                                  <p:childTnLst>
                                    <p:set>
                                      <p:cBhvr>
                                        <p:cTn id="11" dur="1" fill="hold">
                                          <p:stCondLst>
                                            <p:cond delay="0"/>
                                          </p:stCondLst>
                                        </p:cTn>
                                        <p:tgtEl>
                                          <p:spTgt spid="121860"/>
                                        </p:tgtEl>
                                        <p:attrNameLst>
                                          <p:attrName>style.visibility</p:attrName>
                                        </p:attrNameLst>
                                      </p:cBhvr>
                                      <p:to>
                                        <p:strVal val="visible"/>
                                      </p:to>
                                    </p:set>
                                    <p:anim to="" calcmode="lin" valueType="num">
                                      <p:cBhvr>
                                        <p:cTn id="12" dur="1" fill="hold"/>
                                        <p:tgtEl>
                                          <p:spTgt spid="121860"/>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859"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0722" name="Rectangle 2"/>
          <p:cNvSpPr>
            <a:spLocks noGrp="1" noRot="1" noChangeArrowheads="1"/>
          </p:cNvSpPr>
          <p:nvPr>
            <p:ph type="title"/>
          </p:nvPr>
        </p:nvSpPr>
        <p:spPr/>
        <p:txBody>
          <a:bodyPr/>
          <a:lstStyle/>
          <a:p>
            <a:pPr eaLnBrk="1" hangingPunct="1"/>
            <a:r>
              <a:rPr lang="en-US" altLang="zh-CN">
                <a:latin typeface="Arial"/>
              </a:rPr>
              <a:t>MIMD</a:t>
            </a:r>
          </a:p>
        </p:txBody>
      </p:sp>
      <p:sp>
        <p:nvSpPr>
          <p:cNvPr id="123907" name="Rectangle 3"/>
          <p:cNvSpPr>
            <a:spLocks noGrp="1" noRot="1" noChangeArrowheads="1"/>
          </p:cNvSpPr>
          <p:nvPr>
            <p:ph idx="1"/>
          </p:nvPr>
        </p:nvSpPr>
        <p:spPr>
          <a:xfrm>
            <a:off x="1774825" y="1125539"/>
            <a:ext cx="8623300" cy="4727575"/>
          </a:xfrm>
        </p:spPr>
        <p:txBody>
          <a:bodyPr/>
          <a:lstStyle/>
          <a:p>
            <a:pPr eaLnBrk="1" hangingPunct="1">
              <a:lnSpc>
                <a:spcPct val="90000"/>
              </a:lnSpc>
            </a:pPr>
            <a:r>
              <a:rPr lang="en-US" altLang="zh-CN" sz="2400">
                <a:latin typeface="Arial"/>
              </a:rPr>
              <a:t>Currently, the most common type of parallel computer. Most modern computers fall into this category. </a:t>
            </a:r>
          </a:p>
          <a:p>
            <a:pPr eaLnBrk="1" hangingPunct="1">
              <a:lnSpc>
                <a:spcPct val="90000"/>
              </a:lnSpc>
            </a:pPr>
            <a:r>
              <a:rPr lang="en-US" altLang="zh-CN" sz="2400">
                <a:latin typeface="Arial"/>
              </a:rPr>
              <a:t>Multiple Instruction: every processor may be executing a different instruction stream </a:t>
            </a:r>
          </a:p>
          <a:p>
            <a:pPr eaLnBrk="1" hangingPunct="1">
              <a:lnSpc>
                <a:spcPct val="90000"/>
              </a:lnSpc>
            </a:pPr>
            <a:r>
              <a:rPr lang="en-US" altLang="zh-CN" sz="2400">
                <a:latin typeface="Arial"/>
              </a:rPr>
              <a:t>Multiple Data: every processor may be working with a different data stream </a:t>
            </a:r>
          </a:p>
          <a:p>
            <a:pPr eaLnBrk="1" hangingPunct="1">
              <a:lnSpc>
                <a:spcPct val="90000"/>
              </a:lnSpc>
            </a:pPr>
            <a:r>
              <a:rPr lang="en-US" altLang="zh-CN" sz="2400">
                <a:latin typeface="Arial"/>
              </a:rPr>
              <a:t>Execution can be synchronous or asynchronous, deterministic or non-deterministic </a:t>
            </a:r>
          </a:p>
          <a:p>
            <a:pPr eaLnBrk="1" hangingPunct="1">
              <a:lnSpc>
                <a:spcPct val="90000"/>
              </a:lnSpc>
            </a:pPr>
            <a:r>
              <a:rPr lang="en-US" altLang="zh-CN" sz="2400">
                <a:latin typeface="Arial"/>
              </a:rPr>
              <a:t>Examples: most current supercomputers, networked parallel computer "grids" and multi-processor SMP computers - including some types of PCs. </a:t>
            </a:r>
          </a:p>
        </p:txBody>
      </p:sp>
      <p:pic>
        <p:nvPicPr>
          <p:cNvPr id="30724" name="Picture 4" descr="MIMD"/>
          <p:cNvPicPr>
            <a:picLocks noChangeAspect="1" noChangeArrowheads="1"/>
          </p:cNvPicPr>
          <p:nvPr/>
        </p:nvPicPr>
        <p:blipFill>
          <a:blip r:embed="rId2"/>
          <a:srcRect/>
          <a:stretch>
            <a:fillRect/>
          </a:stretch>
        </p:blipFill>
        <p:spPr bwMode="auto">
          <a:xfrm>
            <a:off x="2663826" y="1268414"/>
            <a:ext cx="8004175" cy="4313237"/>
          </a:xfrm>
          <a:prstGeom prst="rect">
            <a:avLst/>
          </a:prstGeom>
          <a:noFill/>
          <a:ln w="9525">
            <a:noFill/>
            <a:miter lim="800000"/>
            <a:headEnd/>
            <a:tailEnd/>
          </a:ln>
        </p:spPr>
      </p:pic>
    </p:spTree>
    <p:extLst>
      <p:ext uri="{BB962C8B-B14F-4D97-AF65-F5344CB8AC3E}">
        <p14:creationId xmlns:p14="http://schemas.microsoft.com/office/powerpoint/2010/main" val="2752720036"/>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grpId="0" nodeType="clickEffect">
                                  <p:stCondLst>
                                    <p:cond delay="0"/>
                                  </p:stCondLst>
                                  <p:childTnLst>
                                    <p:set>
                                      <p:cBhvr>
                                        <p:cTn id="6" dur="1" fill="hold">
                                          <p:stCondLst>
                                            <p:cond delay="0"/>
                                          </p:stCondLst>
                                        </p:cTn>
                                        <p:tgtEl>
                                          <p:spTgt spid="123907"/>
                                        </p:tgtEl>
                                        <p:attrNameLst>
                                          <p:attrName>style.visibility</p:attrName>
                                        </p:attrNameLst>
                                      </p:cBhvr>
                                      <p:to>
                                        <p:strVal val="visible"/>
                                      </p:to>
                                    </p:set>
                                    <p:anim to="" calcmode="lin" valueType="num">
                                      <p:cBhvr>
                                        <p:cTn id="7" dur="1" fill="hold"/>
                                        <p:tgtEl>
                                          <p:spTgt spid="123907"/>
                                        </p:tgtEl>
                                        <p:attrNameLst>
                                          <p:attrName/>
                                        </p:attrNameLst>
                                      </p:cBhvr>
                                    </p:anim>
                                  </p:childTnLst>
                                </p:cTn>
                              </p:par>
                            </p:childTnLst>
                          </p:cTn>
                        </p:par>
                      </p:childTnLst>
                    </p:cTn>
                  </p:par>
                  <p:par>
                    <p:cTn id="8" fill="hold">
                      <p:stCondLst>
                        <p:cond delay="indefinite"/>
                      </p:stCondLst>
                      <p:childTnLst>
                        <p:par>
                          <p:cTn id="9" fill="hold">
                            <p:stCondLst>
                              <p:cond delay="0"/>
                            </p:stCondLst>
                            <p:childTnLst>
                              <p:par>
                                <p:cTn id="10" presetID="24" presetClass="entr" presetSubtype="0" fill="hold" grpId="1" nodeType="clickEffect">
                                  <p:stCondLst>
                                    <p:cond delay="0"/>
                                  </p:stCondLst>
                                  <p:childTnLst>
                                    <p:set>
                                      <p:cBhvr>
                                        <p:cTn id="11" dur="1" fill="hold">
                                          <p:stCondLst>
                                            <p:cond delay="0"/>
                                          </p:stCondLst>
                                        </p:cTn>
                                        <p:tgtEl>
                                          <p:spTgt spid="123907"/>
                                        </p:tgtEl>
                                        <p:attrNameLst>
                                          <p:attrName>style.visibility</p:attrName>
                                        </p:attrNameLst>
                                      </p:cBhvr>
                                      <p:to>
                                        <p:strVal val="visible"/>
                                      </p:to>
                                    </p:set>
                                    <p:anim to="" calcmode="lin" valueType="num">
                                      <p:cBhvr>
                                        <p:cTn id="12" dur="1" fill="hold"/>
                                        <p:tgtEl>
                                          <p:spTgt spid="123907"/>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907" grpId="0"/>
      <p:bldP spid="123907" grpId="1"/>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3490" name="Rectangle 2"/>
          <p:cNvSpPr>
            <a:spLocks noGrp="1" noRot="1" noChangeArrowheads="1"/>
          </p:cNvSpPr>
          <p:nvPr>
            <p:ph type="title"/>
          </p:nvPr>
        </p:nvSpPr>
        <p:spPr>
          <a:xfrm>
            <a:off x="2782889" y="1"/>
            <a:ext cx="8137525" cy="692695"/>
          </a:xfrm>
        </p:spPr>
        <p:txBody>
          <a:bodyPr/>
          <a:lstStyle/>
          <a:p>
            <a:pPr eaLnBrk="1" hangingPunct="1"/>
            <a:r>
              <a:rPr lang="en-US" altLang="zh-CN" sz="3200" dirty="0">
                <a:latin typeface="Arial"/>
              </a:rPr>
              <a:t>Computer Design Engineering life cycle</a:t>
            </a:r>
            <a:r>
              <a:rPr lang="en-US" altLang="zh-CN" sz="4000" dirty="0">
                <a:latin typeface="Arial"/>
              </a:rPr>
              <a:t> </a:t>
            </a:r>
          </a:p>
        </p:txBody>
      </p:sp>
      <p:sp>
        <p:nvSpPr>
          <p:cNvPr id="215049" name="Rectangle 9"/>
          <p:cNvSpPr>
            <a:spLocks noGrp="1" noRot="1" noChangeArrowheads="1"/>
          </p:cNvSpPr>
          <p:nvPr>
            <p:ph idx="1"/>
          </p:nvPr>
        </p:nvSpPr>
        <p:spPr>
          <a:xfrm>
            <a:off x="2134642" y="1918802"/>
            <a:ext cx="2786062" cy="887412"/>
          </a:xfrm>
        </p:spPr>
        <p:txBody>
          <a:bodyPr/>
          <a:lstStyle/>
          <a:p>
            <a:pPr eaLnBrk="1" hangingPunct="1">
              <a:lnSpc>
                <a:spcPct val="90000"/>
              </a:lnSpc>
              <a:buFont typeface="Wingdings" pitchFamily="2" charset="2"/>
              <a:buNone/>
            </a:pPr>
            <a:r>
              <a:rPr lang="en-US" altLang="zh-CN" sz="2000" b="1" dirty="0">
                <a:latin typeface="Arial" pitchFamily="66" charset="0"/>
              </a:rPr>
              <a:t>User requirement</a:t>
            </a:r>
          </a:p>
          <a:p>
            <a:pPr eaLnBrk="1" hangingPunct="1">
              <a:lnSpc>
                <a:spcPct val="90000"/>
              </a:lnSpc>
              <a:buFont typeface="Wingdings" pitchFamily="2" charset="2"/>
              <a:buNone/>
            </a:pPr>
            <a:r>
              <a:rPr lang="en-US" altLang="zh-CN" sz="2000" b="1" dirty="0">
                <a:latin typeface="Arial" pitchFamily="66" charset="0"/>
              </a:rPr>
              <a:t>Analysis(1.2)</a:t>
            </a:r>
          </a:p>
        </p:txBody>
      </p:sp>
      <p:grpSp>
        <p:nvGrpSpPr>
          <p:cNvPr id="63491" name="Group 3"/>
          <p:cNvGrpSpPr>
            <a:grpSpLocks/>
          </p:cNvGrpSpPr>
          <p:nvPr/>
        </p:nvGrpSpPr>
        <p:grpSpPr bwMode="auto">
          <a:xfrm>
            <a:off x="3766812" y="692696"/>
            <a:ext cx="5113337" cy="5543550"/>
            <a:chOff x="1334" y="872"/>
            <a:chExt cx="3065" cy="3185"/>
          </a:xfrm>
        </p:grpSpPr>
        <p:sp>
          <p:nvSpPr>
            <p:cNvPr id="63501" name="Freeform 4"/>
            <p:cNvSpPr>
              <a:spLocks/>
            </p:cNvSpPr>
            <p:nvPr/>
          </p:nvSpPr>
          <p:spPr bwMode="auto">
            <a:xfrm>
              <a:off x="1406" y="872"/>
              <a:ext cx="1961" cy="2465"/>
            </a:xfrm>
            <a:custGeom>
              <a:avLst/>
              <a:gdLst>
                <a:gd name="T0" fmla="*/ 1195 w 1961"/>
                <a:gd name="T1" fmla="*/ 335 h 2465"/>
                <a:gd name="T2" fmla="*/ 1123 w 1961"/>
                <a:gd name="T3" fmla="*/ 347 h 2465"/>
                <a:gd name="T4" fmla="*/ 1064 w 1961"/>
                <a:gd name="T5" fmla="*/ 359 h 2465"/>
                <a:gd name="T6" fmla="*/ 1004 w 1961"/>
                <a:gd name="T7" fmla="*/ 371 h 2465"/>
                <a:gd name="T8" fmla="*/ 944 w 1961"/>
                <a:gd name="T9" fmla="*/ 395 h 2465"/>
                <a:gd name="T10" fmla="*/ 884 w 1961"/>
                <a:gd name="T11" fmla="*/ 419 h 2465"/>
                <a:gd name="T12" fmla="*/ 813 w 1961"/>
                <a:gd name="T13" fmla="*/ 455 h 2465"/>
                <a:gd name="T14" fmla="*/ 753 w 1961"/>
                <a:gd name="T15" fmla="*/ 478 h 2465"/>
                <a:gd name="T16" fmla="*/ 705 w 1961"/>
                <a:gd name="T17" fmla="*/ 514 h 2465"/>
                <a:gd name="T18" fmla="*/ 645 w 1961"/>
                <a:gd name="T19" fmla="*/ 550 h 2465"/>
                <a:gd name="T20" fmla="*/ 586 w 1961"/>
                <a:gd name="T21" fmla="*/ 586 h 2465"/>
                <a:gd name="T22" fmla="*/ 538 w 1961"/>
                <a:gd name="T23" fmla="*/ 634 h 2465"/>
                <a:gd name="T24" fmla="*/ 454 w 1961"/>
                <a:gd name="T25" fmla="*/ 706 h 2465"/>
                <a:gd name="T26" fmla="*/ 382 w 1961"/>
                <a:gd name="T27" fmla="*/ 777 h 2465"/>
                <a:gd name="T28" fmla="*/ 323 w 1961"/>
                <a:gd name="T29" fmla="*/ 849 h 2465"/>
                <a:gd name="T30" fmla="*/ 263 w 1961"/>
                <a:gd name="T31" fmla="*/ 921 h 2465"/>
                <a:gd name="T32" fmla="*/ 215 w 1961"/>
                <a:gd name="T33" fmla="*/ 1005 h 2465"/>
                <a:gd name="T34" fmla="*/ 167 w 1961"/>
                <a:gd name="T35" fmla="*/ 1088 h 2465"/>
                <a:gd name="T36" fmla="*/ 120 w 1961"/>
                <a:gd name="T37" fmla="*/ 1184 h 2465"/>
                <a:gd name="T38" fmla="*/ 84 w 1961"/>
                <a:gd name="T39" fmla="*/ 1280 h 2465"/>
                <a:gd name="T40" fmla="*/ 48 w 1961"/>
                <a:gd name="T41" fmla="*/ 1411 h 2465"/>
                <a:gd name="T42" fmla="*/ 24 w 1961"/>
                <a:gd name="T43" fmla="*/ 1531 h 2465"/>
                <a:gd name="T44" fmla="*/ 12 w 1961"/>
                <a:gd name="T45" fmla="*/ 1687 h 2465"/>
                <a:gd name="T46" fmla="*/ 12 w 1961"/>
                <a:gd name="T47" fmla="*/ 1818 h 2465"/>
                <a:gd name="T48" fmla="*/ 24 w 1961"/>
                <a:gd name="T49" fmla="*/ 1938 h 2465"/>
                <a:gd name="T50" fmla="*/ 36 w 1961"/>
                <a:gd name="T51" fmla="*/ 2069 h 2465"/>
                <a:gd name="T52" fmla="*/ 84 w 1961"/>
                <a:gd name="T53" fmla="*/ 2213 h 2465"/>
                <a:gd name="T54" fmla="*/ 131 w 1961"/>
                <a:gd name="T55" fmla="*/ 2344 h 2465"/>
                <a:gd name="T56" fmla="*/ 203 w 1961"/>
                <a:gd name="T57" fmla="*/ 2464 h 2465"/>
                <a:gd name="T58" fmla="*/ 753 w 1961"/>
                <a:gd name="T59" fmla="*/ 2069 h 2465"/>
                <a:gd name="T60" fmla="*/ 717 w 1961"/>
                <a:gd name="T61" fmla="*/ 1974 h 2465"/>
                <a:gd name="T62" fmla="*/ 693 w 1961"/>
                <a:gd name="T63" fmla="*/ 1866 h 2465"/>
                <a:gd name="T64" fmla="*/ 681 w 1961"/>
                <a:gd name="T65" fmla="*/ 1782 h 2465"/>
                <a:gd name="T66" fmla="*/ 681 w 1961"/>
                <a:gd name="T67" fmla="*/ 1675 h 2465"/>
                <a:gd name="T68" fmla="*/ 705 w 1961"/>
                <a:gd name="T69" fmla="*/ 1567 h 2465"/>
                <a:gd name="T70" fmla="*/ 741 w 1961"/>
                <a:gd name="T71" fmla="*/ 1459 h 2465"/>
                <a:gd name="T72" fmla="*/ 777 w 1961"/>
                <a:gd name="T73" fmla="*/ 1376 h 2465"/>
                <a:gd name="T74" fmla="*/ 825 w 1961"/>
                <a:gd name="T75" fmla="*/ 1304 h 2465"/>
                <a:gd name="T76" fmla="*/ 872 w 1961"/>
                <a:gd name="T77" fmla="*/ 1256 h 2465"/>
                <a:gd name="T78" fmla="*/ 920 w 1961"/>
                <a:gd name="T79" fmla="*/ 1208 h 2465"/>
                <a:gd name="T80" fmla="*/ 968 w 1961"/>
                <a:gd name="T81" fmla="*/ 1160 h 2465"/>
                <a:gd name="T82" fmla="*/ 1028 w 1961"/>
                <a:gd name="T83" fmla="*/ 1112 h 2465"/>
                <a:gd name="T84" fmla="*/ 1088 w 1961"/>
                <a:gd name="T85" fmla="*/ 1077 h 2465"/>
                <a:gd name="T86" fmla="*/ 1159 w 1961"/>
                <a:gd name="T87" fmla="*/ 1041 h 2465"/>
                <a:gd name="T88" fmla="*/ 1219 w 1961"/>
                <a:gd name="T89" fmla="*/ 1017 h 2465"/>
                <a:gd name="T90" fmla="*/ 1303 w 1961"/>
                <a:gd name="T91" fmla="*/ 1005 h 2465"/>
                <a:gd name="T92" fmla="*/ 1386 w 1961"/>
                <a:gd name="T93" fmla="*/ 993 h 2465"/>
                <a:gd name="T94" fmla="*/ 1410 w 1961"/>
                <a:gd name="T95" fmla="*/ 1352 h 2465"/>
                <a:gd name="T96" fmla="*/ 1410 w 1961"/>
                <a:gd name="T97" fmla="*/ 0 h 2465"/>
                <a:gd name="T98" fmla="*/ 1386 w 1961"/>
                <a:gd name="T99" fmla="*/ 311 h 2465"/>
                <a:gd name="T100" fmla="*/ 1303 w 1961"/>
                <a:gd name="T101" fmla="*/ 311 h 2465"/>
                <a:gd name="T102" fmla="*/ 1219 w 1961"/>
                <a:gd name="T103" fmla="*/ 323 h 2465"/>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961"/>
                <a:gd name="T157" fmla="*/ 0 h 2465"/>
                <a:gd name="T158" fmla="*/ 1961 w 1961"/>
                <a:gd name="T159" fmla="*/ 2465 h 2465"/>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961" h="2465">
                  <a:moveTo>
                    <a:pt x="1219" y="323"/>
                  </a:moveTo>
                  <a:lnTo>
                    <a:pt x="1195" y="335"/>
                  </a:lnTo>
                  <a:lnTo>
                    <a:pt x="1159" y="335"/>
                  </a:lnTo>
                  <a:lnTo>
                    <a:pt x="1123" y="347"/>
                  </a:lnTo>
                  <a:lnTo>
                    <a:pt x="1100" y="347"/>
                  </a:lnTo>
                  <a:lnTo>
                    <a:pt x="1064" y="359"/>
                  </a:lnTo>
                  <a:lnTo>
                    <a:pt x="1040" y="371"/>
                  </a:lnTo>
                  <a:lnTo>
                    <a:pt x="1004" y="371"/>
                  </a:lnTo>
                  <a:lnTo>
                    <a:pt x="980" y="383"/>
                  </a:lnTo>
                  <a:lnTo>
                    <a:pt x="944" y="395"/>
                  </a:lnTo>
                  <a:lnTo>
                    <a:pt x="908" y="407"/>
                  </a:lnTo>
                  <a:lnTo>
                    <a:pt x="884" y="419"/>
                  </a:lnTo>
                  <a:lnTo>
                    <a:pt x="849" y="431"/>
                  </a:lnTo>
                  <a:lnTo>
                    <a:pt x="813" y="455"/>
                  </a:lnTo>
                  <a:lnTo>
                    <a:pt x="789" y="466"/>
                  </a:lnTo>
                  <a:lnTo>
                    <a:pt x="753" y="478"/>
                  </a:lnTo>
                  <a:lnTo>
                    <a:pt x="729" y="502"/>
                  </a:lnTo>
                  <a:lnTo>
                    <a:pt x="705" y="514"/>
                  </a:lnTo>
                  <a:lnTo>
                    <a:pt x="681" y="526"/>
                  </a:lnTo>
                  <a:lnTo>
                    <a:pt x="645" y="550"/>
                  </a:lnTo>
                  <a:lnTo>
                    <a:pt x="621" y="574"/>
                  </a:lnTo>
                  <a:lnTo>
                    <a:pt x="586" y="586"/>
                  </a:lnTo>
                  <a:lnTo>
                    <a:pt x="562" y="610"/>
                  </a:lnTo>
                  <a:lnTo>
                    <a:pt x="538" y="634"/>
                  </a:lnTo>
                  <a:lnTo>
                    <a:pt x="490" y="670"/>
                  </a:lnTo>
                  <a:lnTo>
                    <a:pt x="454" y="706"/>
                  </a:lnTo>
                  <a:lnTo>
                    <a:pt x="418" y="730"/>
                  </a:lnTo>
                  <a:lnTo>
                    <a:pt x="382" y="777"/>
                  </a:lnTo>
                  <a:lnTo>
                    <a:pt x="359" y="813"/>
                  </a:lnTo>
                  <a:lnTo>
                    <a:pt x="323" y="849"/>
                  </a:lnTo>
                  <a:lnTo>
                    <a:pt x="287" y="885"/>
                  </a:lnTo>
                  <a:lnTo>
                    <a:pt x="263" y="921"/>
                  </a:lnTo>
                  <a:lnTo>
                    <a:pt x="239" y="969"/>
                  </a:lnTo>
                  <a:lnTo>
                    <a:pt x="215" y="1005"/>
                  </a:lnTo>
                  <a:lnTo>
                    <a:pt x="191" y="1053"/>
                  </a:lnTo>
                  <a:lnTo>
                    <a:pt x="167" y="1088"/>
                  </a:lnTo>
                  <a:lnTo>
                    <a:pt x="143" y="1136"/>
                  </a:lnTo>
                  <a:lnTo>
                    <a:pt x="120" y="1184"/>
                  </a:lnTo>
                  <a:lnTo>
                    <a:pt x="96" y="1232"/>
                  </a:lnTo>
                  <a:lnTo>
                    <a:pt x="84" y="1280"/>
                  </a:lnTo>
                  <a:lnTo>
                    <a:pt x="60" y="1352"/>
                  </a:lnTo>
                  <a:lnTo>
                    <a:pt x="48" y="1411"/>
                  </a:lnTo>
                  <a:lnTo>
                    <a:pt x="36" y="1471"/>
                  </a:lnTo>
                  <a:lnTo>
                    <a:pt x="24" y="1531"/>
                  </a:lnTo>
                  <a:lnTo>
                    <a:pt x="12" y="1603"/>
                  </a:lnTo>
                  <a:lnTo>
                    <a:pt x="12" y="1687"/>
                  </a:lnTo>
                  <a:lnTo>
                    <a:pt x="0" y="1758"/>
                  </a:lnTo>
                  <a:lnTo>
                    <a:pt x="12" y="1818"/>
                  </a:lnTo>
                  <a:lnTo>
                    <a:pt x="12" y="1878"/>
                  </a:lnTo>
                  <a:lnTo>
                    <a:pt x="24" y="1938"/>
                  </a:lnTo>
                  <a:lnTo>
                    <a:pt x="24" y="2009"/>
                  </a:lnTo>
                  <a:lnTo>
                    <a:pt x="36" y="2069"/>
                  </a:lnTo>
                  <a:lnTo>
                    <a:pt x="60" y="2141"/>
                  </a:lnTo>
                  <a:lnTo>
                    <a:pt x="84" y="2213"/>
                  </a:lnTo>
                  <a:lnTo>
                    <a:pt x="108" y="2273"/>
                  </a:lnTo>
                  <a:lnTo>
                    <a:pt x="131" y="2344"/>
                  </a:lnTo>
                  <a:lnTo>
                    <a:pt x="167" y="2404"/>
                  </a:lnTo>
                  <a:lnTo>
                    <a:pt x="203" y="2464"/>
                  </a:lnTo>
                  <a:lnTo>
                    <a:pt x="777" y="2129"/>
                  </a:lnTo>
                  <a:lnTo>
                    <a:pt x="753" y="2069"/>
                  </a:lnTo>
                  <a:lnTo>
                    <a:pt x="729" y="2021"/>
                  </a:lnTo>
                  <a:lnTo>
                    <a:pt x="717" y="1974"/>
                  </a:lnTo>
                  <a:lnTo>
                    <a:pt x="705" y="1914"/>
                  </a:lnTo>
                  <a:lnTo>
                    <a:pt x="693" y="1866"/>
                  </a:lnTo>
                  <a:lnTo>
                    <a:pt x="693" y="1830"/>
                  </a:lnTo>
                  <a:lnTo>
                    <a:pt x="681" y="1782"/>
                  </a:lnTo>
                  <a:lnTo>
                    <a:pt x="681" y="1734"/>
                  </a:lnTo>
                  <a:lnTo>
                    <a:pt x="681" y="1675"/>
                  </a:lnTo>
                  <a:lnTo>
                    <a:pt x="693" y="1627"/>
                  </a:lnTo>
                  <a:lnTo>
                    <a:pt x="705" y="1567"/>
                  </a:lnTo>
                  <a:lnTo>
                    <a:pt x="717" y="1519"/>
                  </a:lnTo>
                  <a:lnTo>
                    <a:pt x="741" y="1459"/>
                  </a:lnTo>
                  <a:lnTo>
                    <a:pt x="753" y="1411"/>
                  </a:lnTo>
                  <a:lnTo>
                    <a:pt x="777" y="1376"/>
                  </a:lnTo>
                  <a:lnTo>
                    <a:pt x="801" y="1340"/>
                  </a:lnTo>
                  <a:lnTo>
                    <a:pt x="825" y="1304"/>
                  </a:lnTo>
                  <a:lnTo>
                    <a:pt x="849" y="1280"/>
                  </a:lnTo>
                  <a:lnTo>
                    <a:pt x="872" y="1256"/>
                  </a:lnTo>
                  <a:lnTo>
                    <a:pt x="896" y="1220"/>
                  </a:lnTo>
                  <a:lnTo>
                    <a:pt x="920" y="1208"/>
                  </a:lnTo>
                  <a:lnTo>
                    <a:pt x="944" y="1172"/>
                  </a:lnTo>
                  <a:lnTo>
                    <a:pt x="968" y="1160"/>
                  </a:lnTo>
                  <a:lnTo>
                    <a:pt x="992" y="1136"/>
                  </a:lnTo>
                  <a:lnTo>
                    <a:pt x="1028" y="1112"/>
                  </a:lnTo>
                  <a:lnTo>
                    <a:pt x="1064" y="1088"/>
                  </a:lnTo>
                  <a:lnTo>
                    <a:pt x="1088" y="1077"/>
                  </a:lnTo>
                  <a:lnTo>
                    <a:pt x="1123" y="1053"/>
                  </a:lnTo>
                  <a:lnTo>
                    <a:pt x="1159" y="1041"/>
                  </a:lnTo>
                  <a:lnTo>
                    <a:pt x="1183" y="1029"/>
                  </a:lnTo>
                  <a:lnTo>
                    <a:pt x="1219" y="1017"/>
                  </a:lnTo>
                  <a:lnTo>
                    <a:pt x="1267" y="1005"/>
                  </a:lnTo>
                  <a:lnTo>
                    <a:pt x="1303" y="1005"/>
                  </a:lnTo>
                  <a:lnTo>
                    <a:pt x="1350" y="993"/>
                  </a:lnTo>
                  <a:lnTo>
                    <a:pt x="1386" y="993"/>
                  </a:lnTo>
                  <a:lnTo>
                    <a:pt x="1410" y="993"/>
                  </a:lnTo>
                  <a:lnTo>
                    <a:pt x="1410" y="1352"/>
                  </a:lnTo>
                  <a:lnTo>
                    <a:pt x="1960" y="682"/>
                  </a:lnTo>
                  <a:lnTo>
                    <a:pt x="1410" y="0"/>
                  </a:lnTo>
                  <a:lnTo>
                    <a:pt x="1410" y="311"/>
                  </a:lnTo>
                  <a:lnTo>
                    <a:pt x="1386" y="311"/>
                  </a:lnTo>
                  <a:lnTo>
                    <a:pt x="1339" y="311"/>
                  </a:lnTo>
                  <a:lnTo>
                    <a:pt x="1303" y="311"/>
                  </a:lnTo>
                  <a:lnTo>
                    <a:pt x="1255" y="323"/>
                  </a:lnTo>
                  <a:lnTo>
                    <a:pt x="1219" y="323"/>
                  </a:lnTo>
                </a:path>
              </a:pathLst>
            </a:custGeom>
            <a:solidFill>
              <a:srgbClr val="FF0000"/>
            </a:solidFill>
            <a:ln w="127000" cap="rnd">
              <a:noFill/>
              <a:round/>
              <a:headEnd/>
              <a:tailEnd/>
            </a:ln>
          </p:spPr>
          <p:txBody>
            <a:bodyPr/>
            <a:lstStyle/>
            <a:p>
              <a:endParaRPr lang="zh-CN" altLang="en-US"/>
            </a:p>
          </p:txBody>
        </p:sp>
        <p:grpSp>
          <p:nvGrpSpPr>
            <p:cNvPr id="63502" name="Group 5"/>
            <p:cNvGrpSpPr>
              <a:grpSpLocks/>
            </p:cNvGrpSpPr>
            <p:nvPr/>
          </p:nvGrpSpPr>
          <p:grpSpPr bwMode="auto">
            <a:xfrm>
              <a:off x="1334" y="872"/>
              <a:ext cx="3065" cy="3185"/>
              <a:chOff x="1334" y="872"/>
              <a:chExt cx="3065" cy="3185"/>
            </a:xfrm>
          </p:grpSpPr>
          <p:sp>
            <p:nvSpPr>
              <p:cNvPr id="63503" name="Freeform 6"/>
              <p:cNvSpPr>
                <a:spLocks/>
              </p:cNvSpPr>
              <p:nvPr/>
            </p:nvSpPr>
            <p:spPr bwMode="auto">
              <a:xfrm>
                <a:off x="1334" y="2696"/>
                <a:ext cx="2609" cy="1361"/>
              </a:xfrm>
              <a:custGeom>
                <a:avLst/>
                <a:gdLst>
                  <a:gd name="T0" fmla="*/ 1268 w 2609"/>
                  <a:gd name="T1" fmla="*/ 1336 h 1361"/>
                  <a:gd name="T2" fmla="*/ 1196 w 2609"/>
                  <a:gd name="T3" fmla="*/ 1324 h 1361"/>
                  <a:gd name="T4" fmla="*/ 1148 w 2609"/>
                  <a:gd name="T5" fmla="*/ 1312 h 1361"/>
                  <a:gd name="T6" fmla="*/ 1089 w 2609"/>
                  <a:gd name="T7" fmla="*/ 1300 h 1361"/>
                  <a:gd name="T8" fmla="*/ 1029 w 2609"/>
                  <a:gd name="T9" fmla="*/ 1276 h 1361"/>
                  <a:gd name="T10" fmla="*/ 957 w 2609"/>
                  <a:gd name="T11" fmla="*/ 1253 h 1361"/>
                  <a:gd name="T12" fmla="*/ 897 w 2609"/>
                  <a:gd name="T13" fmla="*/ 1217 h 1361"/>
                  <a:gd name="T14" fmla="*/ 837 w 2609"/>
                  <a:gd name="T15" fmla="*/ 1193 h 1361"/>
                  <a:gd name="T16" fmla="*/ 778 w 2609"/>
                  <a:gd name="T17" fmla="*/ 1157 h 1361"/>
                  <a:gd name="T18" fmla="*/ 730 w 2609"/>
                  <a:gd name="T19" fmla="*/ 1121 h 1361"/>
                  <a:gd name="T20" fmla="*/ 670 w 2609"/>
                  <a:gd name="T21" fmla="*/ 1074 h 1361"/>
                  <a:gd name="T22" fmla="*/ 622 w 2609"/>
                  <a:gd name="T23" fmla="*/ 1038 h 1361"/>
                  <a:gd name="T24" fmla="*/ 538 w 2609"/>
                  <a:gd name="T25" fmla="*/ 978 h 1361"/>
                  <a:gd name="T26" fmla="*/ 467 w 2609"/>
                  <a:gd name="T27" fmla="*/ 895 h 1361"/>
                  <a:gd name="T28" fmla="*/ 407 w 2609"/>
                  <a:gd name="T29" fmla="*/ 823 h 1361"/>
                  <a:gd name="T30" fmla="*/ 347 w 2609"/>
                  <a:gd name="T31" fmla="*/ 752 h 1361"/>
                  <a:gd name="T32" fmla="*/ 287 w 2609"/>
                  <a:gd name="T33" fmla="*/ 656 h 1361"/>
                  <a:gd name="T34" fmla="*/ 275 w 2609"/>
                  <a:gd name="T35" fmla="*/ 0 h 1361"/>
                  <a:gd name="T36" fmla="*/ 873 w 2609"/>
                  <a:gd name="T37" fmla="*/ 322 h 1361"/>
                  <a:gd name="T38" fmla="*/ 921 w 2609"/>
                  <a:gd name="T39" fmla="*/ 394 h 1361"/>
                  <a:gd name="T40" fmla="*/ 981 w 2609"/>
                  <a:gd name="T41" fmla="*/ 453 h 1361"/>
                  <a:gd name="T42" fmla="*/ 1017 w 2609"/>
                  <a:gd name="T43" fmla="*/ 501 h 1361"/>
                  <a:gd name="T44" fmla="*/ 1077 w 2609"/>
                  <a:gd name="T45" fmla="*/ 537 h 1361"/>
                  <a:gd name="T46" fmla="*/ 1148 w 2609"/>
                  <a:gd name="T47" fmla="*/ 585 h 1361"/>
                  <a:gd name="T48" fmla="*/ 1208 w 2609"/>
                  <a:gd name="T49" fmla="*/ 620 h 1361"/>
                  <a:gd name="T50" fmla="*/ 1268 w 2609"/>
                  <a:gd name="T51" fmla="*/ 644 h 1361"/>
                  <a:gd name="T52" fmla="*/ 1340 w 2609"/>
                  <a:gd name="T53" fmla="*/ 668 h 1361"/>
                  <a:gd name="T54" fmla="*/ 1424 w 2609"/>
                  <a:gd name="T55" fmla="*/ 668 h 1361"/>
                  <a:gd name="T56" fmla="*/ 1579 w 2609"/>
                  <a:gd name="T57" fmla="*/ 680 h 1361"/>
                  <a:gd name="T58" fmla="*/ 1699 w 2609"/>
                  <a:gd name="T59" fmla="*/ 656 h 1361"/>
                  <a:gd name="T60" fmla="*/ 1830 w 2609"/>
                  <a:gd name="T61" fmla="*/ 608 h 1361"/>
                  <a:gd name="T62" fmla="*/ 1938 w 2609"/>
                  <a:gd name="T63" fmla="*/ 549 h 1361"/>
                  <a:gd name="T64" fmla="*/ 2608 w 2609"/>
                  <a:gd name="T65" fmla="*/ 859 h 1361"/>
                  <a:gd name="T66" fmla="*/ 2548 w 2609"/>
                  <a:gd name="T67" fmla="*/ 919 h 1361"/>
                  <a:gd name="T68" fmla="*/ 2488 w 2609"/>
                  <a:gd name="T69" fmla="*/ 978 h 1361"/>
                  <a:gd name="T70" fmla="*/ 2417 w 2609"/>
                  <a:gd name="T71" fmla="*/ 1038 h 1361"/>
                  <a:gd name="T72" fmla="*/ 2357 w 2609"/>
                  <a:gd name="T73" fmla="*/ 1086 h 1361"/>
                  <a:gd name="T74" fmla="*/ 2285 w 2609"/>
                  <a:gd name="T75" fmla="*/ 1133 h 1361"/>
                  <a:gd name="T76" fmla="*/ 2213 w 2609"/>
                  <a:gd name="T77" fmla="*/ 1181 h 1361"/>
                  <a:gd name="T78" fmla="*/ 2141 w 2609"/>
                  <a:gd name="T79" fmla="*/ 1217 h 1361"/>
                  <a:gd name="T80" fmla="*/ 2058 w 2609"/>
                  <a:gd name="T81" fmla="*/ 1253 h 1361"/>
                  <a:gd name="T82" fmla="*/ 1974 w 2609"/>
                  <a:gd name="T83" fmla="*/ 1288 h 1361"/>
                  <a:gd name="T84" fmla="*/ 1902 w 2609"/>
                  <a:gd name="T85" fmla="*/ 1312 h 1361"/>
                  <a:gd name="T86" fmla="*/ 1818 w 2609"/>
                  <a:gd name="T87" fmla="*/ 1324 h 1361"/>
                  <a:gd name="T88" fmla="*/ 1735 w 2609"/>
                  <a:gd name="T89" fmla="*/ 1348 h 1361"/>
                  <a:gd name="T90" fmla="*/ 1639 w 2609"/>
                  <a:gd name="T91" fmla="*/ 1360 h 1361"/>
                  <a:gd name="T92" fmla="*/ 1555 w 2609"/>
                  <a:gd name="T93" fmla="*/ 1360 h 1361"/>
                  <a:gd name="T94" fmla="*/ 1471 w 2609"/>
                  <a:gd name="T95" fmla="*/ 1360 h 1361"/>
                  <a:gd name="T96" fmla="*/ 1376 w 2609"/>
                  <a:gd name="T97" fmla="*/ 1348 h 1361"/>
                  <a:gd name="T98" fmla="*/ 1304 w 2609"/>
                  <a:gd name="T99" fmla="*/ 1348 h 1361"/>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2609"/>
                  <a:gd name="T151" fmla="*/ 0 h 1361"/>
                  <a:gd name="T152" fmla="*/ 2609 w 2609"/>
                  <a:gd name="T153" fmla="*/ 1361 h 1361"/>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2609" h="1361">
                    <a:moveTo>
                      <a:pt x="1304" y="1348"/>
                    </a:moveTo>
                    <a:lnTo>
                      <a:pt x="1268" y="1336"/>
                    </a:lnTo>
                    <a:lnTo>
                      <a:pt x="1232" y="1336"/>
                    </a:lnTo>
                    <a:lnTo>
                      <a:pt x="1196" y="1324"/>
                    </a:lnTo>
                    <a:lnTo>
                      <a:pt x="1172" y="1324"/>
                    </a:lnTo>
                    <a:lnTo>
                      <a:pt x="1148" y="1312"/>
                    </a:lnTo>
                    <a:lnTo>
                      <a:pt x="1113" y="1300"/>
                    </a:lnTo>
                    <a:lnTo>
                      <a:pt x="1089" y="1300"/>
                    </a:lnTo>
                    <a:lnTo>
                      <a:pt x="1065" y="1288"/>
                    </a:lnTo>
                    <a:lnTo>
                      <a:pt x="1029" y="1276"/>
                    </a:lnTo>
                    <a:lnTo>
                      <a:pt x="993" y="1265"/>
                    </a:lnTo>
                    <a:lnTo>
                      <a:pt x="957" y="1253"/>
                    </a:lnTo>
                    <a:lnTo>
                      <a:pt x="933" y="1229"/>
                    </a:lnTo>
                    <a:lnTo>
                      <a:pt x="897" y="1217"/>
                    </a:lnTo>
                    <a:lnTo>
                      <a:pt x="861" y="1205"/>
                    </a:lnTo>
                    <a:lnTo>
                      <a:pt x="837" y="1193"/>
                    </a:lnTo>
                    <a:lnTo>
                      <a:pt x="814" y="1169"/>
                    </a:lnTo>
                    <a:lnTo>
                      <a:pt x="778" y="1157"/>
                    </a:lnTo>
                    <a:lnTo>
                      <a:pt x="754" y="1133"/>
                    </a:lnTo>
                    <a:lnTo>
                      <a:pt x="730" y="1121"/>
                    </a:lnTo>
                    <a:lnTo>
                      <a:pt x="694" y="1098"/>
                    </a:lnTo>
                    <a:lnTo>
                      <a:pt x="670" y="1074"/>
                    </a:lnTo>
                    <a:lnTo>
                      <a:pt x="646" y="1062"/>
                    </a:lnTo>
                    <a:lnTo>
                      <a:pt x="622" y="1038"/>
                    </a:lnTo>
                    <a:lnTo>
                      <a:pt x="574" y="1014"/>
                    </a:lnTo>
                    <a:lnTo>
                      <a:pt x="538" y="978"/>
                    </a:lnTo>
                    <a:lnTo>
                      <a:pt x="502" y="942"/>
                    </a:lnTo>
                    <a:lnTo>
                      <a:pt x="467" y="895"/>
                    </a:lnTo>
                    <a:lnTo>
                      <a:pt x="431" y="859"/>
                    </a:lnTo>
                    <a:lnTo>
                      <a:pt x="407" y="823"/>
                    </a:lnTo>
                    <a:lnTo>
                      <a:pt x="371" y="787"/>
                    </a:lnTo>
                    <a:lnTo>
                      <a:pt x="347" y="752"/>
                    </a:lnTo>
                    <a:lnTo>
                      <a:pt x="323" y="704"/>
                    </a:lnTo>
                    <a:lnTo>
                      <a:pt x="287" y="656"/>
                    </a:lnTo>
                    <a:lnTo>
                      <a:pt x="0" y="823"/>
                    </a:lnTo>
                    <a:lnTo>
                      <a:pt x="275" y="0"/>
                    </a:lnTo>
                    <a:lnTo>
                      <a:pt x="1172" y="155"/>
                    </a:lnTo>
                    <a:lnTo>
                      <a:pt x="873" y="322"/>
                    </a:lnTo>
                    <a:lnTo>
                      <a:pt x="897" y="358"/>
                    </a:lnTo>
                    <a:lnTo>
                      <a:pt x="921" y="394"/>
                    </a:lnTo>
                    <a:lnTo>
                      <a:pt x="945" y="418"/>
                    </a:lnTo>
                    <a:lnTo>
                      <a:pt x="981" y="453"/>
                    </a:lnTo>
                    <a:lnTo>
                      <a:pt x="993" y="477"/>
                    </a:lnTo>
                    <a:lnTo>
                      <a:pt x="1017" y="501"/>
                    </a:lnTo>
                    <a:lnTo>
                      <a:pt x="1053" y="513"/>
                    </a:lnTo>
                    <a:lnTo>
                      <a:pt x="1077" y="537"/>
                    </a:lnTo>
                    <a:lnTo>
                      <a:pt x="1113" y="561"/>
                    </a:lnTo>
                    <a:lnTo>
                      <a:pt x="1148" y="585"/>
                    </a:lnTo>
                    <a:lnTo>
                      <a:pt x="1172" y="596"/>
                    </a:lnTo>
                    <a:lnTo>
                      <a:pt x="1208" y="620"/>
                    </a:lnTo>
                    <a:lnTo>
                      <a:pt x="1244" y="632"/>
                    </a:lnTo>
                    <a:lnTo>
                      <a:pt x="1268" y="644"/>
                    </a:lnTo>
                    <a:lnTo>
                      <a:pt x="1304" y="656"/>
                    </a:lnTo>
                    <a:lnTo>
                      <a:pt x="1340" y="668"/>
                    </a:lnTo>
                    <a:lnTo>
                      <a:pt x="1388" y="668"/>
                    </a:lnTo>
                    <a:lnTo>
                      <a:pt x="1424" y="668"/>
                    </a:lnTo>
                    <a:lnTo>
                      <a:pt x="1495" y="680"/>
                    </a:lnTo>
                    <a:lnTo>
                      <a:pt x="1579" y="680"/>
                    </a:lnTo>
                    <a:lnTo>
                      <a:pt x="1639" y="668"/>
                    </a:lnTo>
                    <a:lnTo>
                      <a:pt x="1699" y="656"/>
                    </a:lnTo>
                    <a:lnTo>
                      <a:pt x="1771" y="632"/>
                    </a:lnTo>
                    <a:lnTo>
                      <a:pt x="1830" y="608"/>
                    </a:lnTo>
                    <a:lnTo>
                      <a:pt x="1890" y="585"/>
                    </a:lnTo>
                    <a:lnTo>
                      <a:pt x="1938" y="549"/>
                    </a:lnTo>
                    <a:lnTo>
                      <a:pt x="1986" y="501"/>
                    </a:lnTo>
                    <a:lnTo>
                      <a:pt x="2608" y="859"/>
                    </a:lnTo>
                    <a:lnTo>
                      <a:pt x="2584" y="883"/>
                    </a:lnTo>
                    <a:lnTo>
                      <a:pt x="2548" y="919"/>
                    </a:lnTo>
                    <a:lnTo>
                      <a:pt x="2512" y="954"/>
                    </a:lnTo>
                    <a:lnTo>
                      <a:pt x="2488" y="978"/>
                    </a:lnTo>
                    <a:lnTo>
                      <a:pt x="2452" y="1002"/>
                    </a:lnTo>
                    <a:lnTo>
                      <a:pt x="2417" y="1038"/>
                    </a:lnTo>
                    <a:lnTo>
                      <a:pt x="2393" y="1062"/>
                    </a:lnTo>
                    <a:lnTo>
                      <a:pt x="2357" y="1086"/>
                    </a:lnTo>
                    <a:lnTo>
                      <a:pt x="2321" y="1109"/>
                    </a:lnTo>
                    <a:lnTo>
                      <a:pt x="2285" y="1133"/>
                    </a:lnTo>
                    <a:lnTo>
                      <a:pt x="2249" y="1157"/>
                    </a:lnTo>
                    <a:lnTo>
                      <a:pt x="2213" y="1181"/>
                    </a:lnTo>
                    <a:lnTo>
                      <a:pt x="2177" y="1193"/>
                    </a:lnTo>
                    <a:lnTo>
                      <a:pt x="2141" y="1217"/>
                    </a:lnTo>
                    <a:lnTo>
                      <a:pt x="2106" y="1229"/>
                    </a:lnTo>
                    <a:lnTo>
                      <a:pt x="2058" y="1253"/>
                    </a:lnTo>
                    <a:lnTo>
                      <a:pt x="2010" y="1265"/>
                    </a:lnTo>
                    <a:lnTo>
                      <a:pt x="1974" y="1288"/>
                    </a:lnTo>
                    <a:lnTo>
                      <a:pt x="1938" y="1300"/>
                    </a:lnTo>
                    <a:lnTo>
                      <a:pt x="1902" y="1312"/>
                    </a:lnTo>
                    <a:lnTo>
                      <a:pt x="1866" y="1324"/>
                    </a:lnTo>
                    <a:lnTo>
                      <a:pt x="1818" y="1324"/>
                    </a:lnTo>
                    <a:lnTo>
                      <a:pt x="1783" y="1336"/>
                    </a:lnTo>
                    <a:lnTo>
                      <a:pt x="1735" y="1348"/>
                    </a:lnTo>
                    <a:lnTo>
                      <a:pt x="1687" y="1348"/>
                    </a:lnTo>
                    <a:lnTo>
                      <a:pt x="1639" y="1360"/>
                    </a:lnTo>
                    <a:lnTo>
                      <a:pt x="1603" y="1360"/>
                    </a:lnTo>
                    <a:lnTo>
                      <a:pt x="1555" y="1360"/>
                    </a:lnTo>
                    <a:lnTo>
                      <a:pt x="1507" y="1360"/>
                    </a:lnTo>
                    <a:lnTo>
                      <a:pt x="1471" y="1360"/>
                    </a:lnTo>
                    <a:lnTo>
                      <a:pt x="1424" y="1360"/>
                    </a:lnTo>
                    <a:lnTo>
                      <a:pt x="1376" y="1348"/>
                    </a:lnTo>
                    <a:lnTo>
                      <a:pt x="1340" y="1348"/>
                    </a:lnTo>
                    <a:lnTo>
                      <a:pt x="1304" y="1348"/>
                    </a:lnTo>
                  </a:path>
                </a:pathLst>
              </a:custGeom>
              <a:solidFill>
                <a:srgbClr val="0000FF"/>
              </a:solidFill>
              <a:ln w="127000" cap="rnd">
                <a:noFill/>
                <a:round/>
                <a:headEnd/>
                <a:tailEnd/>
              </a:ln>
            </p:spPr>
            <p:txBody>
              <a:bodyPr/>
              <a:lstStyle/>
              <a:p>
                <a:endParaRPr lang="zh-CN" altLang="en-US"/>
              </a:p>
            </p:txBody>
          </p:sp>
          <p:sp>
            <p:nvSpPr>
              <p:cNvPr id="63504" name="Freeform 7"/>
              <p:cNvSpPr>
                <a:spLocks/>
              </p:cNvSpPr>
              <p:nvPr/>
            </p:nvSpPr>
            <p:spPr bwMode="auto">
              <a:xfrm>
                <a:off x="3049" y="1208"/>
                <a:ext cx="1350" cy="2441"/>
              </a:xfrm>
              <a:custGeom>
                <a:avLst/>
                <a:gdLst>
                  <a:gd name="T0" fmla="*/ 36 w 1325"/>
                  <a:gd name="T1" fmla="*/ 0 h 2441"/>
                  <a:gd name="T2" fmla="*/ 95 w 1325"/>
                  <a:gd name="T3" fmla="*/ 12 h 2441"/>
                  <a:gd name="T4" fmla="*/ 155 w 1325"/>
                  <a:gd name="T5" fmla="*/ 36 h 2441"/>
                  <a:gd name="T6" fmla="*/ 215 w 1325"/>
                  <a:gd name="T7" fmla="*/ 48 h 2441"/>
                  <a:gd name="T8" fmla="*/ 274 w 1325"/>
                  <a:gd name="T9" fmla="*/ 72 h 2441"/>
                  <a:gd name="T10" fmla="*/ 334 w 1325"/>
                  <a:gd name="T11" fmla="*/ 96 h 2441"/>
                  <a:gd name="T12" fmla="*/ 406 w 1325"/>
                  <a:gd name="T13" fmla="*/ 120 h 2441"/>
                  <a:gd name="T14" fmla="*/ 465 w 1325"/>
                  <a:gd name="T15" fmla="*/ 155 h 2441"/>
                  <a:gd name="T16" fmla="*/ 513 w 1325"/>
                  <a:gd name="T17" fmla="*/ 191 h 2441"/>
                  <a:gd name="T18" fmla="*/ 573 w 1325"/>
                  <a:gd name="T19" fmla="*/ 215 h 2441"/>
                  <a:gd name="T20" fmla="*/ 632 w 1325"/>
                  <a:gd name="T21" fmla="*/ 263 h 2441"/>
                  <a:gd name="T22" fmla="*/ 680 w 1325"/>
                  <a:gd name="T23" fmla="*/ 299 h 2441"/>
                  <a:gd name="T24" fmla="*/ 763 w 1325"/>
                  <a:gd name="T25" fmla="*/ 383 h 2441"/>
                  <a:gd name="T26" fmla="*/ 835 w 1325"/>
                  <a:gd name="T27" fmla="*/ 455 h 2441"/>
                  <a:gd name="T28" fmla="*/ 895 w 1325"/>
                  <a:gd name="T29" fmla="*/ 514 h 2441"/>
                  <a:gd name="T30" fmla="*/ 954 w 1325"/>
                  <a:gd name="T31" fmla="*/ 598 h 2441"/>
                  <a:gd name="T32" fmla="*/ 1002 w 1325"/>
                  <a:gd name="T33" fmla="*/ 682 h 2441"/>
                  <a:gd name="T34" fmla="*/ 1062 w 1325"/>
                  <a:gd name="T35" fmla="*/ 765 h 2441"/>
                  <a:gd name="T36" fmla="*/ 1097 w 1325"/>
                  <a:gd name="T37" fmla="*/ 861 h 2441"/>
                  <a:gd name="T38" fmla="*/ 1133 w 1325"/>
                  <a:gd name="T39" fmla="*/ 957 h 2441"/>
                  <a:gd name="T40" fmla="*/ 1169 w 1325"/>
                  <a:gd name="T41" fmla="*/ 1076 h 2441"/>
                  <a:gd name="T42" fmla="*/ 1193 w 1325"/>
                  <a:gd name="T43" fmla="*/ 1196 h 2441"/>
                  <a:gd name="T44" fmla="*/ 1217 w 1325"/>
                  <a:gd name="T45" fmla="*/ 1352 h 2441"/>
                  <a:gd name="T46" fmla="*/ 1217 w 1325"/>
                  <a:gd name="T47" fmla="*/ 1495 h 2441"/>
                  <a:gd name="T48" fmla="*/ 1193 w 1325"/>
                  <a:gd name="T49" fmla="*/ 1615 h 2441"/>
                  <a:gd name="T50" fmla="*/ 1181 w 1325"/>
                  <a:gd name="T51" fmla="*/ 1746 h 2441"/>
                  <a:gd name="T52" fmla="*/ 1133 w 1325"/>
                  <a:gd name="T53" fmla="*/ 1878 h 2441"/>
                  <a:gd name="T54" fmla="*/ 1085 w 1325"/>
                  <a:gd name="T55" fmla="*/ 2009 h 2441"/>
                  <a:gd name="T56" fmla="*/ 1026 w 1325"/>
                  <a:gd name="T57" fmla="*/ 2129 h 2441"/>
                  <a:gd name="T58" fmla="*/ 417 w 1325"/>
                  <a:gd name="T59" fmla="*/ 2440 h 2441"/>
                  <a:gd name="T60" fmla="*/ 429 w 1325"/>
                  <a:gd name="T61" fmla="*/ 1794 h 2441"/>
                  <a:gd name="T62" fmla="*/ 489 w 1325"/>
                  <a:gd name="T63" fmla="*/ 1686 h 2441"/>
                  <a:gd name="T64" fmla="*/ 513 w 1325"/>
                  <a:gd name="T65" fmla="*/ 1591 h 2441"/>
                  <a:gd name="T66" fmla="*/ 525 w 1325"/>
                  <a:gd name="T67" fmla="*/ 1495 h 2441"/>
                  <a:gd name="T68" fmla="*/ 537 w 1325"/>
                  <a:gd name="T69" fmla="*/ 1399 h 2441"/>
                  <a:gd name="T70" fmla="*/ 525 w 1325"/>
                  <a:gd name="T71" fmla="*/ 1292 h 2441"/>
                  <a:gd name="T72" fmla="*/ 501 w 1325"/>
                  <a:gd name="T73" fmla="*/ 1184 h 2441"/>
                  <a:gd name="T74" fmla="*/ 465 w 1325"/>
                  <a:gd name="T75" fmla="*/ 1088 h 2441"/>
                  <a:gd name="T76" fmla="*/ 417 w 1325"/>
                  <a:gd name="T77" fmla="*/ 1005 h 2441"/>
                  <a:gd name="T78" fmla="*/ 370 w 1325"/>
                  <a:gd name="T79" fmla="*/ 957 h 2441"/>
                  <a:gd name="T80" fmla="*/ 322 w 1325"/>
                  <a:gd name="T81" fmla="*/ 897 h 2441"/>
                  <a:gd name="T82" fmla="*/ 274 w 1325"/>
                  <a:gd name="T83" fmla="*/ 849 h 2441"/>
                  <a:gd name="T84" fmla="*/ 227 w 1325"/>
                  <a:gd name="T85" fmla="*/ 801 h 2441"/>
                  <a:gd name="T86" fmla="*/ 155 w 1325"/>
                  <a:gd name="T87" fmla="*/ 765 h 2441"/>
                  <a:gd name="T88" fmla="*/ 95 w 1325"/>
                  <a:gd name="T89" fmla="*/ 730 h 2441"/>
                  <a:gd name="T90" fmla="*/ 0 w 1325"/>
                  <a:gd name="T91" fmla="*/ 694 h 2441"/>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325"/>
                  <a:gd name="T139" fmla="*/ 0 h 2441"/>
                  <a:gd name="T140" fmla="*/ 1325 w 1325"/>
                  <a:gd name="T141" fmla="*/ 2441 h 2441"/>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325" h="2441">
                    <a:moveTo>
                      <a:pt x="0" y="0"/>
                    </a:moveTo>
                    <a:lnTo>
                      <a:pt x="36" y="0"/>
                    </a:lnTo>
                    <a:lnTo>
                      <a:pt x="60" y="12"/>
                    </a:lnTo>
                    <a:lnTo>
                      <a:pt x="95" y="12"/>
                    </a:lnTo>
                    <a:lnTo>
                      <a:pt x="131" y="24"/>
                    </a:lnTo>
                    <a:lnTo>
                      <a:pt x="155" y="36"/>
                    </a:lnTo>
                    <a:lnTo>
                      <a:pt x="179" y="36"/>
                    </a:lnTo>
                    <a:lnTo>
                      <a:pt x="215" y="48"/>
                    </a:lnTo>
                    <a:lnTo>
                      <a:pt x="239" y="60"/>
                    </a:lnTo>
                    <a:lnTo>
                      <a:pt x="274" y="72"/>
                    </a:lnTo>
                    <a:lnTo>
                      <a:pt x="310" y="84"/>
                    </a:lnTo>
                    <a:lnTo>
                      <a:pt x="334" y="96"/>
                    </a:lnTo>
                    <a:lnTo>
                      <a:pt x="370" y="108"/>
                    </a:lnTo>
                    <a:lnTo>
                      <a:pt x="406" y="120"/>
                    </a:lnTo>
                    <a:lnTo>
                      <a:pt x="429" y="144"/>
                    </a:lnTo>
                    <a:lnTo>
                      <a:pt x="465" y="155"/>
                    </a:lnTo>
                    <a:lnTo>
                      <a:pt x="489" y="167"/>
                    </a:lnTo>
                    <a:lnTo>
                      <a:pt x="513" y="191"/>
                    </a:lnTo>
                    <a:lnTo>
                      <a:pt x="537" y="203"/>
                    </a:lnTo>
                    <a:lnTo>
                      <a:pt x="573" y="215"/>
                    </a:lnTo>
                    <a:lnTo>
                      <a:pt x="596" y="239"/>
                    </a:lnTo>
                    <a:lnTo>
                      <a:pt x="632" y="263"/>
                    </a:lnTo>
                    <a:lnTo>
                      <a:pt x="656" y="287"/>
                    </a:lnTo>
                    <a:lnTo>
                      <a:pt x="680" y="299"/>
                    </a:lnTo>
                    <a:lnTo>
                      <a:pt x="728" y="335"/>
                    </a:lnTo>
                    <a:lnTo>
                      <a:pt x="763" y="383"/>
                    </a:lnTo>
                    <a:lnTo>
                      <a:pt x="799" y="407"/>
                    </a:lnTo>
                    <a:lnTo>
                      <a:pt x="835" y="455"/>
                    </a:lnTo>
                    <a:lnTo>
                      <a:pt x="859" y="478"/>
                    </a:lnTo>
                    <a:lnTo>
                      <a:pt x="895" y="514"/>
                    </a:lnTo>
                    <a:lnTo>
                      <a:pt x="930" y="562"/>
                    </a:lnTo>
                    <a:lnTo>
                      <a:pt x="954" y="598"/>
                    </a:lnTo>
                    <a:lnTo>
                      <a:pt x="978" y="634"/>
                    </a:lnTo>
                    <a:lnTo>
                      <a:pt x="1002" y="682"/>
                    </a:lnTo>
                    <a:lnTo>
                      <a:pt x="1038" y="730"/>
                    </a:lnTo>
                    <a:lnTo>
                      <a:pt x="1062" y="765"/>
                    </a:lnTo>
                    <a:lnTo>
                      <a:pt x="1074" y="813"/>
                    </a:lnTo>
                    <a:lnTo>
                      <a:pt x="1097" y="861"/>
                    </a:lnTo>
                    <a:lnTo>
                      <a:pt x="1121" y="909"/>
                    </a:lnTo>
                    <a:lnTo>
                      <a:pt x="1133" y="957"/>
                    </a:lnTo>
                    <a:lnTo>
                      <a:pt x="1157" y="1017"/>
                    </a:lnTo>
                    <a:lnTo>
                      <a:pt x="1169" y="1076"/>
                    </a:lnTo>
                    <a:lnTo>
                      <a:pt x="1181" y="1136"/>
                    </a:lnTo>
                    <a:lnTo>
                      <a:pt x="1193" y="1196"/>
                    </a:lnTo>
                    <a:lnTo>
                      <a:pt x="1205" y="1268"/>
                    </a:lnTo>
                    <a:lnTo>
                      <a:pt x="1217" y="1352"/>
                    </a:lnTo>
                    <a:lnTo>
                      <a:pt x="1217" y="1423"/>
                    </a:lnTo>
                    <a:lnTo>
                      <a:pt x="1217" y="1495"/>
                    </a:lnTo>
                    <a:lnTo>
                      <a:pt x="1205" y="1555"/>
                    </a:lnTo>
                    <a:lnTo>
                      <a:pt x="1193" y="1615"/>
                    </a:lnTo>
                    <a:lnTo>
                      <a:pt x="1193" y="1675"/>
                    </a:lnTo>
                    <a:lnTo>
                      <a:pt x="1181" y="1746"/>
                    </a:lnTo>
                    <a:lnTo>
                      <a:pt x="1157" y="1806"/>
                    </a:lnTo>
                    <a:lnTo>
                      <a:pt x="1133" y="1878"/>
                    </a:lnTo>
                    <a:lnTo>
                      <a:pt x="1109" y="1950"/>
                    </a:lnTo>
                    <a:lnTo>
                      <a:pt x="1085" y="2009"/>
                    </a:lnTo>
                    <a:lnTo>
                      <a:pt x="1062" y="2069"/>
                    </a:lnTo>
                    <a:lnTo>
                      <a:pt x="1026" y="2129"/>
                    </a:lnTo>
                    <a:lnTo>
                      <a:pt x="1324" y="2296"/>
                    </a:lnTo>
                    <a:lnTo>
                      <a:pt x="417" y="2440"/>
                    </a:lnTo>
                    <a:lnTo>
                      <a:pt x="83" y="1603"/>
                    </a:lnTo>
                    <a:lnTo>
                      <a:pt x="429" y="1794"/>
                    </a:lnTo>
                    <a:lnTo>
                      <a:pt x="465" y="1734"/>
                    </a:lnTo>
                    <a:lnTo>
                      <a:pt x="489" y="1686"/>
                    </a:lnTo>
                    <a:lnTo>
                      <a:pt x="501" y="1639"/>
                    </a:lnTo>
                    <a:lnTo>
                      <a:pt x="513" y="1591"/>
                    </a:lnTo>
                    <a:lnTo>
                      <a:pt x="525" y="1543"/>
                    </a:lnTo>
                    <a:lnTo>
                      <a:pt x="525" y="1495"/>
                    </a:lnTo>
                    <a:lnTo>
                      <a:pt x="537" y="1447"/>
                    </a:lnTo>
                    <a:lnTo>
                      <a:pt x="537" y="1399"/>
                    </a:lnTo>
                    <a:lnTo>
                      <a:pt x="537" y="1352"/>
                    </a:lnTo>
                    <a:lnTo>
                      <a:pt x="525" y="1292"/>
                    </a:lnTo>
                    <a:lnTo>
                      <a:pt x="513" y="1232"/>
                    </a:lnTo>
                    <a:lnTo>
                      <a:pt x="501" y="1184"/>
                    </a:lnTo>
                    <a:lnTo>
                      <a:pt x="477" y="1136"/>
                    </a:lnTo>
                    <a:lnTo>
                      <a:pt x="465" y="1088"/>
                    </a:lnTo>
                    <a:lnTo>
                      <a:pt x="441" y="1041"/>
                    </a:lnTo>
                    <a:lnTo>
                      <a:pt x="417" y="1005"/>
                    </a:lnTo>
                    <a:lnTo>
                      <a:pt x="394" y="981"/>
                    </a:lnTo>
                    <a:lnTo>
                      <a:pt x="370" y="957"/>
                    </a:lnTo>
                    <a:lnTo>
                      <a:pt x="346" y="921"/>
                    </a:lnTo>
                    <a:lnTo>
                      <a:pt x="322" y="897"/>
                    </a:lnTo>
                    <a:lnTo>
                      <a:pt x="298" y="873"/>
                    </a:lnTo>
                    <a:lnTo>
                      <a:pt x="274" y="849"/>
                    </a:lnTo>
                    <a:lnTo>
                      <a:pt x="250" y="825"/>
                    </a:lnTo>
                    <a:lnTo>
                      <a:pt x="227" y="801"/>
                    </a:lnTo>
                    <a:lnTo>
                      <a:pt x="191" y="777"/>
                    </a:lnTo>
                    <a:lnTo>
                      <a:pt x="155" y="765"/>
                    </a:lnTo>
                    <a:lnTo>
                      <a:pt x="131" y="742"/>
                    </a:lnTo>
                    <a:lnTo>
                      <a:pt x="95" y="730"/>
                    </a:lnTo>
                    <a:lnTo>
                      <a:pt x="60" y="706"/>
                    </a:lnTo>
                    <a:lnTo>
                      <a:pt x="0" y="694"/>
                    </a:lnTo>
                    <a:lnTo>
                      <a:pt x="0" y="0"/>
                    </a:lnTo>
                  </a:path>
                </a:pathLst>
              </a:custGeom>
              <a:solidFill>
                <a:srgbClr val="008000"/>
              </a:solidFill>
              <a:ln w="127000" cap="rnd">
                <a:noFill/>
                <a:round/>
                <a:headEnd/>
                <a:tailEnd/>
              </a:ln>
            </p:spPr>
            <p:txBody>
              <a:bodyPr/>
              <a:lstStyle/>
              <a:p>
                <a:endParaRPr lang="zh-CN" altLang="en-US"/>
              </a:p>
            </p:txBody>
          </p:sp>
          <p:sp>
            <p:nvSpPr>
              <p:cNvPr id="63505" name="Freeform 8"/>
              <p:cNvSpPr>
                <a:spLocks/>
              </p:cNvSpPr>
              <p:nvPr/>
            </p:nvSpPr>
            <p:spPr bwMode="auto">
              <a:xfrm>
                <a:off x="1406" y="872"/>
                <a:ext cx="1961" cy="2213"/>
              </a:xfrm>
              <a:custGeom>
                <a:avLst/>
                <a:gdLst>
                  <a:gd name="T0" fmla="*/ 1195 w 1961"/>
                  <a:gd name="T1" fmla="*/ 335 h 2213"/>
                  <a:gd name="T2" fmla="*/ 1123 w 1961"/>
                  <a:gd name="T3" fmla="*/ 347 h 2213"/>
                  <a:gd name="T4" fmla="*/ 1064 w 1961"/>
                  <a:gd name="T5" fmla="*/ 359 h 2213"/>
                  <a:gd name="T6" fmla="*/ 1004 w 1961"/>
                  <a:gd name="T7" fmla="*/ 371 h 2213"/>
                  <a:gd name="T8" fmla="*/ 944 w 1961"/>
                  <a:gd name="T9" fmla="*/ 395 h 2213"/>
                  <a:gd name="T10" fmla="*/ 884 w 1961"/>
                  <a:gd name="T11" fmla="*/ 418 h 2213"/>
                  <a:gd name="T12" fmla="*/ 813 w 1961"/>
                  <a:gd name="T13" fmla="*/ 454 h 2213"/>
                  <a:gd name="T14" fmla="*/ 753 w 1961"/>
                  <a:gd name="T15" fmla="*/ 478 h 2213"/>
                  <a:gd name="T16" fmla="*/ 705 w 1961"/>
                  <a:gd name="T17" fmla="*/ 514 h 2213"/>
                  <a:gd name="T18" fmla="*/ 645 w 1961"/>
                  <a:gd name="T19" fmla="*/ 550 h 2213"/>
                  <a:gd name="T20" fmla="*/ 586 w 1961"/>
                  <a:gd name="T21" fmla="*/ 586 h 2213"/>
                  <a:gd name="T22" fmla="*/ 538 w 1961"/>
                  <a:gd name="T23" fmla="*/ 634 h 2213"/>
                  <a:gd name="T24" fmla="*/ 454 w 1961"/>
                  <a:gd name="T25" fmla="*/ 705 h 2213"/>
                  <a:gd name="T26" fmla="*/ 382 w 1961"/>
                  <a:gd name="T27" fmla="*/ 777 h 2213"/>
                  <a:gd name="T28" fmla="*/ 323 w 1961"/>
                  <a:gd name="T29" fmla="*/ 849 h 2213"/>
                  <a:gd name="T30" fmla="*/ 263 w 1961"/>
                  <a:gd name="T31" fmla="*/ 921 h 2213"/>
                  <a:gd name="T32" fmla="*/ 215 w 1961"/>
                  <a:gd name="T33" fmla="*/ 1004 h 2213"/>
                  <a:gd name="T34" fmla="*/ 167 w 1961"/>
                  <a:gd name="T35" fmla="*/ 1088 h 2213"/>
                  <a:gd name="T36" fmla="*/ 120 w 1961"/>
                  <a:gd name="T37" fmla="*/ 1184 h 2213"/>
                  <a:gd name="T38" fmla="*/ 84 w 1961"/>
                  <a:gd name="T39" fmla="*/ 1279 h 2213"/>
                  <a:gd name="T40" fmla="*/ 48 w 1961"/>
                  <a:gd name="T41" fmla="*/ 1411 h 2213"/>
                  <a:gd name="T42" fmla="*/ 24 w 1961"/>
                  <a:gd name="T43" fmla="*/ 1530 h 2213"/>
                  <a:gd name="T44" fmla="*/ 12 w 1961"/>
                  <a:gd name="T45" fmla="*/ 1686 h 2213"/>
                  <a:gd name="T46" fmla="*/ 12 w 1961"/>
                  <a:gd name="T47" fmla="*/ 1817 h 2213"/>
                  <a:gd name="T48" fmla="*/ 24 w 1961"/>
                  <a:gd name="T49" fmla="*/ 1937 h 2213"/>
                  <a:gd name="T50" fmla="*/ 36 w 1961"/>
                  <a:gd name="T51" fmla="*/ 2069 h 2213"/>
                  <a:gd name="T52" fmla="*/ 84 w 1961"/>
                  <a:gd name="T53" fmla="*/ 2212 h 2213"/>
                  <a:gd name="T54" fmla="*/ 693 w 1961"/>
                  <a:gd name="T55" fmla="*/ 1889 h 2213"/>
                  <a:gd name="T56" fmla="*/ 681 w 1961"/>
                  <a:gd name="T57" fmla="*/ 1782 h 2213"/>
                  <a:gd name="T58" fmla="*/ 681 w 1961"/>
                  <a:gd name="T59" fmla="*/ 1674 h 2213"/>
                  <a:gd name="T60" fmla="*/ 705 w 1961"/>
                  <a:gd name="T61" fmla="*/ 1566 h 2213"/>
                  <a:gd name="T62" fmla="*/ 741 w 1961"/>
                  <a:gd name="T63" fmla="*/ 1459 h 2213"/>
                  <a:gd name="T64" fmla="*/ 777 w 1961"/>
                  <a:gd name="T65" fmla="*/ 1375 h 2213"/>
                  <a:gd name="T66" fmla="*/ 825 w 1961"/>
                  <a:gd name="T67" fmla="*/ 1303 h 2213"/>
                  <a:gd name="T68" fmla="*/ 872 w 1961"/>
                  <a:gd name="T69" fmla="*/ 1255 h 2213"/>
                  <a:gd name="T70" fmla="*/ 920 w 1961"/>
                  <a:gd name="T71" fmla="*/ 1208 h 2213"/>
                  <a:gd name="T72" fmla="*/ 968 w 1961"/>
                  <a:gd name="T73" fmla="*/ 1160 h 2213"/>
                  <a:gd name="T74" fmla="*/ 1028 w 1961"/>
                  <a:gd name="T75" fmla="*/ 1112 h 2213"/>
                  <a:gd name="T76" fmla="*/ 1088 w 1961"/>
                  <a:gd name="T77" fmla="*/ 1076 h 2213"/>
                  <a:gd name="T78" fmla="*/ 1159 w 1961"/>
                  <a:gd name="T79" fmla="*/ 1040 h 2213"/>
                  <a:gd name="T80" fmla="*/ 1219 w 1961"/>
                  <a:gd name="T81" fmla="*/ 1016 h 2213"/>
                  <a:gd name="T82" fmla="*/ 1303 w 1961"/>
                  <a:gd name="T83" fmla="*/ 1004 h 2213"/>
                  <a:gd name="T84" fmla="*/ 1386 w 1961"/>
                  <a:gd name="T85" fmla="*/ 992 h 2213"/>
                  <a:gd name="T86" fmla="*/ 1410 w 1961"/>
                  <a:gd name="T87" fmla="*/ 1351 h 2213"/>
                  <a:gd name="T88" fmla="*/ 1410 w 1961"/>
                  <a:gd name="T89" fmla="*/ 0 h 2213"/>
                  <a:gd name="T90" fmla="*/ 1386 w 1961"/>
                  <a:gd name="T91" fmla="*/ 311 h 2213"/>
                  <a:gd name="T92" fmla="*/ 1303 w 1961"/>
                  <a:gd name="T93" fmla="*/ 311 h 2213"/>
                  <a:gd name="T94" fmla="*/ 1219 w 1961"/>
                  <a:gd name="T95" fmla="*/ 323 h 2213"/>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961"/>
                  <a:gd name="T145" fmla="*/ 0 h 2213"/>
                  <a:gd name="T146" fmla="*/ 1961 w 1961"/>
                  <a:gd name="T147" fmla="*/ 2213 h 2213"/>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961" h="2213">
                    <a:moveTo>
                      <a:pt x="1219" y="323"/>
                    </a:moveTo>
                    <a:lnTo>
                      <a:pt x="1195" y="335"/>
                    </a:lnTo>
                    <a:lnTo>
                      <a:pt x="1159" y="335"/>
                    </a:lnTo>
                    <a:lnTo>
                      <a:pt x="1123" y="347"/>
                    </a:lnTo>
                    <a:lnTo>
                      <a:pt x="1100" y="347"/>
                    </a:lnTo>
                    <a:lnTo>
                      <a:pt x="1064" y="359"/>
                    </a:lnTo>
                    <a:lnTo>
                      <a:pt x="1040" y="371"/>
                    </a:lnTo>
                    <a:lnTo>
                      <a:pt x="1004" y="371"/>
                    </a:lnTo>
                    <a:lnTo>
                      <a:pt x="980" y="383"/>
                    </a:lnTo>
                    <a:lnTo>
                      <a:pt x="944" y="395"/>
                    </a:lnTo>
                    <a:lnTo>
                      <a:pt x="908" y="407"/>
                    </a:lnTo>
                    <a:lnTo>
                      <a:pt x="884" y="418"/>
                    </a:lnTo>
                    <a:lnTo>
                      <a:pt x="849" y="430"/>
                    </a:lnTo>
                    <a:lnTo>
                      <a:pt x="813" y="454"/>
                    </a:lnTo>
                    <a:lnTo>
                      <a:pt x="789" y="466"/>
                    </a:lnTo>
                    <a:lnTo>
                      <a:pt x="753" y="478"/>
                    </a:lnTo>
                    <a:lnTo>
                      <a:pt x="729" y="502"/>
                    </a:lnTo>
                    <a:lnTo>
                      <a:pt x="705" y="514"/>
                    </a:lnTo>
                    <a:lnTo>
                      <a:pt x="681" y="526"/>
                    </a:lnTo>
                    <a:lnTo>
                      <a:pt x="645" y="550"/>
                    </a:lnTo>
                    <a:lnTo>
                      <a:pt x="621" y="574"/>
                    </a:lnTo>
                    <a:lnTo>
                      <a:pt x="586" y="586"/>
                    </a:lnTo>
                    <a:lnTo>
                      <a:pt x="562" y="610"/>
                    </a:lnTo>
                    <a:lnTo>
                      <a:pt x="538" y="634"/>
                    </a:lnTo>
                    <a:lnTo>
                      <a:pt x="490" y="670"/>
                    </a:lnTo>
                    <a:lnTo>
                      <a:pt x="454" y="705"/>
                    </a:lnTo>
                    <a:lnTo>
                      <a:pt x="418" y="729"/>
                    </a:lnTo>
                    <a:lnTo>
                      <a:pt x="382" y="777"/>
                    </a:lnTo>
                    <a:lnTo>
                      <a:pt x="359" y="813"/>
                    </a:lnTo>
                    <a:lnTo>
                      <a:pt x="323" y="849"/>
                    </a:lnTo>
                    <a:lnTo>
                      <a:pt x="287" y="885"/>
                    </a:lnTo>
                    <a:lnTo>
                      <a:pt x="263" y="921"/>
                    </a:lnTo>
                    <a:lnTo>
                      <a:pt x="239" y="968"/>
                    </a:lnTo>
                    <a:lnTo>
                      <a:pt x="215" y="1004"/>
                    </a:lnTo>
                    <a:lnTo>
                      <a:pt x="191" y="1052"/>
                    </a:lnTo>
                    <a:lnTo>
                      <a:pt x="167" y="1088"/>
                    </a:lnTo>
                    <a:lnTo>
                      <a:pt x="143" y="1136"/>
                    </a:lnTo>
                    <a:lnTo>
                      <a:pt x="120" y="1184"/>
                    </a:lnTo>
                    <a:lnTo>
                      <a:pt x="96" y="1232"/>
                    </a:lnTo>
                    <a:lnTo>
                      <a:pt x="84" y="1279"/>
                    </a:lnTo>
                    <a:lnTo>
                      <a:pt x="60" y="1351"/>
                    </a:lnTo>
                    <a:lnTo>
                      <a:pt x="48" y="1411"/>
                    </a:lnTo>
                    <a:lnTo>
                      <a:pt x="36" y="1471"/>
                    </a:lnTo>
                    <a:lnTo>
                      <a:pt x="24" y="1530"/>
                    </a:lnTo>
                    <a:lnTo>
                      <a:pt x="12" y="1602"/>
                    </a:lnTo>
                    <a:lnTo>
                      <a:pt x="12" y="1686"/>
                    </a:lnTo>
                    <a:lnTo>
                      <a:pt x="0" y="1746"/>
                    </a:lnTo>
                    <a:lnTo>
                      <a:pt x="12" y="1817"/>
                    </a:lnTo>
                    <a:lnTo>
                      <a:pt x="12" y="1877"/>
                    </a:lnTo>
                    <a:lnTo>
                      <a:pt x="24" y="1937"/>
                    </a:lnTo>
                    <a:lnTo>
                      <a:pt x="24" y="2009"/>
                    </a:lnTo>
                    <a:lnTo>
                      <a:pt x="36" y="2069"/>
                    </a:lnTo>
                    <a:lnTo>
                      <a:pt x="60" y="2140"/>
                    </a:lnTo>
                    <a:lnTo>
                      <a:pt x="84" y="2212"/>
                    </a:lnTo>
                    <a:lnTo>
                      <a:pt x="203" y="1805"/>
                    </a:lnTo>
                    <a:lnTo>
                      <a:pt x="693" y="1889"/>
                    </a:lnTo>
                    <a:lnTo>
                      <a:pt x="693" y="1817"/>
                    </a:lnTo>
                    <a:lnTo>
                      <a:pt x="681" y="1782"/>
                    </a:lnTo>
                    <a:lnTo>
                      <a:pt x="681" y="1734"/>
                    </a:lnTo>
                    <a:lnTo>
                      <a:pt x="681" y="1674"/>
                    </a:lnTo>
                    <a:lnTo>
                      <a:pt x="693" y="1626"/>
                    </a:lnTo>
                    <a:lnTo>
                      <a:pt x="705" y="1566"/>
                    </a:lnTo>
                    <a:lnTo>
                      <a:pt x="717" y="1519"/>
                    </a:lnTo>
                    <a:lnTo>
                      <a:pt x="741" y="1459"/>
                    </a:lnTo>
                    <a:lnTo>
                      <a:pt x="753" y="1411"/>
                    </a:lnTo>
                    <a:lnTo>
                      <a:pt x="777" y="1375"/>
                    </a:lnTo>
                    <a:lnTo>
                      <a:pt x="801" y="1339"/>
                    </a:lnTo>
                    <a:lnTo>
                      <a:pt x="825" y="1303"/>
                    </a:lnTo>
                    <a:lnTo>
                      <a:pt x="849" y="1279"/>
                    </a:lnTo>
                    <a:lnTo>
                      <a:pt x="872" y="1255"/>
                    </a:lnTo>
                    <a:lnTo>
                      <a:pt x="896" y="1220"/>
                    </a:lnTo>
                    <a:lnTo>
                      <a:pt x="920" y="1208"/>
                    </a:lnTo>
                    <a:lnTo>
                      <a:pt x="944" y="1172"/>
                    </a:lnTo>
                    <a:lnTo>
                      <a:pt x="968" y="1160"/>
                    </a:lnTo>
                    <a:lnTo>
                      <a:pt x="992" y="1136"/>
                    </a:lnTo>
                    <a:lnTo>
                      <a:pt x="1028" y="1112"/>
                    </a:lnTo>
                    <a:lnTo>
                      <a:pt x="1064" y="1088"/>
                    </a:lnTo>
                    <a:lnTo>
                      <a:pt x="1088" y="1076"/>
                    </a:lnTo>
                    <a:lnTo>
                      <a:pt x="1123" y="1052"/>
                    </a:lnTo>
                    <a:lnTo>
                      <a:pt x="1159" y="1040"/>
                    </a:lnTo>
                    <a:lnTo>
                      <a:pt x="1183" y="1028"/>
                    </a:lnTo>
                    <a:lnTo>
                      <a:pt x="1219" y="1016"/>
                    </a:lnTo>
                    <a:lnTo>
                      <a:pt x="1267" y="1004"/>
                    </a:lnTo>
                    <a:lnTo>
                      <a:pt x="1303" y="1004"/>
                    </a:lnTo>
                    <a:lnTo>
                      <a:pt x="1350" y="992"/>
                    </a:lnTo>
                    <a:lnTo>
                      <a:pt x="1386" y="992"/>
                    </a:lnTo>
                    <a:lnTo>
                      <a:pt x="1410" y="992"/>
                    </a:lnTo>
                    <a:lnTo>
                      <a:pt x="1410" y="1351"/>
                    </a:lnTo>
                    <a:lnTo>
                      <a:pt x="1960" y="682"/>
                    </a:lnTo>
                    <a:lnTo>
                      <a:pt x="1410" y="0"/>
                    </a:lnTo>
                    <a:lnTo>
                      <a:pt x="1410" y="311"/>
                    </a:lnTo>
                    <a:lnTo>
                      <a:pt x="1386" y="311"/>
                    </a:lnTo>
                    <a:lnTo>
                      <a:pt x="1339" y="311"/>
                    </a:lnTo>
                    <a:lnTo>
                      <a:pt x="1303" y="311"/>
                    </a:lnTo>
                    <a:lnTo>
                      <a:pt x="1255" y="323"/>
                    </a:lnTo>
                    <a:lnTo>
                      <a:pt x="1219" y="323"/>
                    </a:lnTo>
                  </a:path>
                </a:pathLst>
              </a:custGeom>
              <a:solidFill>
                <a:srgbClr val="FF0000"/>
              </a:solidFill>
              <a:ln w="127000" cap="rnd">
                <a:noFill/>
                <a:round/>
                <a:headEnd/>
                <a:tailEnd/>
              </a:ln>
            </p:spPr>
            <p:txBody>
              <a:bodyPr/>
              <a:lstStyle/>
              <a:p>
                <a:endParaRPr lang="zh-CN" altLang="en-US"/>
              </a:p>
            </p:txBody>
          </p:sp>
        </p:grpSp>
      </p:grpSp>
      <p:sp>
        <p:nvSpPr>
          <p:cNvPr id="215050" name="Rectangle 10"/>
          <p:cNvSpPr>
            <a:spLocks noChangeArrowheads="1"/>
          </p:cNvSpPr>
          <p:nvPr/>
        </p:nvSpPr>
        <p:spPr bwMode="auto">
          <a:xfrm>
            <a:off x="3983680" y="809991"/>
            <a:ext cx="4680521" cy="935037"/>
          </a:xfrm>
          <a:prstGeom prst="rect">
            <a:avLst/>
          </a:prstGeom>
          <a:noFill/>
          <a:ln w="9525">
            <a:noFill/>
            <a:miter lim="800000"/>
            <a:headEnd/>
            <a:tailEnd/>
          </a:ln>
        </p:spPr>
        <p:txBody>
          <a:bodyPr/>
          <a:lstStyle/>
          <a:p>
            <a:pPr marL="342900" indent="-342900">
              <a:lnSpc>
                <a:spcPct val="90000"/>
              </a:lnSpc>
              <a:spcBef>
                <a:spcPct val="20000"/>
              </a:spcBef>
              <a:buClr>
                <a:schemeClr val="tx2"/>
              </a:buClr>
            </a:pPr>
            <a:r>
              <a:rPr lang="en-US" altLang="zh-CN" sz="2000" b="1" i="0" dirty="0">
                <a:latin typeface="Arial" pitchFamily="66" charset="0"/>
              </a:rPr>
              <a:t>Evaluating Existing</a:t>
            </a:r>
          </a:p>
          <a:p>
            <a:pPr marL="342900" indent="-342900">
              <a:lnSpc>
                <a:spcPct val="90000"/>
              </a:lnSpc>
              <a:spcBef>
                <a:spcPct val="20000"/>
              </a:spcBef>
              <a:buClr>
                <a:schemeClr val="tx2"/>
              </a:buClr>
            </a:pPr>
            <a:r>
              <a:rPr lang="en-US" altLang="zh-CN" sz="2000" b="1" i="0" dirty="0">
                <a:latin typeface="Arial" pitchFamily="66" charset="0"/>
              </a:rPr>
              <a:t>Systems for Bottleneck(</a:t>
            </a:r>
            <a:r>
              <a:rPr lang="en-US" altLang="zh-CN" sz="2000" b="1" i="0" dirty="0" err="1">
                <a:latin typeface="Arial" pitchFamily="66" charset="0"/>
              </a:rPr>
              <a:t>app.A</a:t>
            </a:r>
            <a:r>
              <a:rPr lang="en-US" altLang="zh-CN" sz="2000" b="1" i="0" dirty="0">
                <a:latin typeface="Arial" pitchFamily="66" charset="0"/>
              </a:rPr>
              <a:t>)</a:t>
            </a:r>
          </a:p>
        </p:txBody>
      </p:sp>
      <p:sp>
        <p:nvSpPr>
          <p:cNvPr id="215051" name="Rectangle 11"/>
          <p:cNvSpPr>
            <a:spLocks noChangeArrowheads="1"/>
          </p:cNvSpPr>
          <p:nvPr/>
        </p:nvSpPr>
        <p:spPr bwMode="auto">
          <a:xfrm>
            <a:off x="4950981" y="2986522"/>
            <a:ext cx="3311525" cy="1441450"/>
          </a:xfrm>
          <a:prstGeom prst="rect">
            <a:avLst/>
          </a:prstGeom>
          <a:noFill/>
          <a:ln w="9525">
            <a:noFill/>
            <a:miter lim="800000"/>
            <a:headEnd/>
            <a:tailEnd/>
          </a:ln>
        </p:spPr>
        <p:txBody>
          <a:bodyPr/>
          <a:lstStyle/>
          <a:p>
            <a:pPr marL="342900" indent="-342900" algn="l">
              <a:lnSpc>
                <a:spcPct val="90000"/>
              </a:lnSpc>
              <a:spcBef>
                <a:spcPct val="20000"/>
              </a:spcBef>
              <a:buClr>
                <a:schemeClr val="tx2"/>
              </a:buClr>
              <a:buFont typeface="Wingdings" pitchFamily="2" charset="2"/>
              <a:buChar char="q"/>
              <a:defRPr/>
            </a:pPr>
            <a:r>
              <a:rPr lang="en-US" altLang="zh-CN" sz="2000" b="1" i="0" dirty="0">
                <a:effectLst>
                  <a:outerShdw blurRad="38100" dist="38100" dir="2700000" algn="tl">
                    <a:srgbClr val="C0C0C0"/>
                  </a:outerShdw>
                </a:effectLst>
                <a:latin typeface="Arial" pitchFamily="66" charset="0"/>
              </a:rPr>
              <a:t>Technology Trend 1.4</a:t>
            </a:r>
          </a:p>
          <a:p>
            <a:pPr marL="342900" indent="-342900" algn="l">
              <a:lnSpc>
                <a:spcPct val="90000"/>
              </a:lnSpc>
              <a:spcBef>
                <a:spcPct val="20000"/>
              </a:spcBef>
              <a:buClr>
                <a:schemeClr val="tx2"/>
              </a:buClr>
              <a:buFont typeface="Wingdings" pitchFamily="2" charset="2"/>
              <a:buChar char="q"/>
              <a:defRPr/>
            </a:pPr>
            <a:r>
              <a:rPr lang="en-US" altLang="zh-CN" sz="2000" b="1" i="0" dirty="0">
                <a:effectLst>
                  <a:outerShdw blurRad="38100" dist="38100" dir="2700000" algn="tl">
                    <a:srgbClr val="C0C0C0"/>
                  </a:outerShdw>
                </a:effectLst>
                <a:latin typeface="Arial" pitchFamily="66" charset="0"/>
              </a:rPr>
              <a:t>Power Trend  1,5</a:t>
            </a:r>
          </a:p>
          <a:p>
            <a:pPr marL="342900" indent="-342900" algn="l">
              <a:lnSpc>
                <a:spcPct val="90000"/>
              </a:lnSpc>
              <a:spcBef>
                <a:spcPct val="20000"/>
              </a:spcBef>
              <a:buClr>
                <a:schemeClr val="tx2"/>
              </a:buClr>
              <a:buFont typeface="Wingdings" pitchFamily="2" charset="2"/>
              <a:buChar char="q"/>
              <a:defRPr/>
            </a:pPr>
            <a:r>
              <a:rPr lang="en-US" altLang="zh-CN" sz="2000" b="1" i="0" dirty="0">
                <a:effectLst>
                  <a:outerShdw blurRad="38100" dist="38100" dir="2700000" algn="tl">
                    <a:srgbClr val="C0C0C0"/>
                  </a:outerShdw>
                </a:effectLst>
                <a:latin typeface="Arial" pitchFamily="66" charset="0"/>
              </a:rPr>
              <a:t>Cost Trend  1.6</a:t>
            </a:r>
          </a:p>
          <a:p>
            <a:pPr marL="342900" indent="-342900" algn="l">
              <a:lnSpc>
                <a:spcPct val="90000"/>
              </a:lnSpc>
              <a:spcBef>
                <a:spcPct val="20000"/>
              </a:spcBef>
              <a:buClr>
                <a:schemeClr val="tx2"/>
              </a:buClr>
              <a:buFont typeface="Wingdings" pitchFamily="2" charset="2"/>
              <a:buChar char="q"/>
              <a:defRPr/>
            </a:pPr>
            <a:r>
              <a:rPr lang="en-US" altLang="zh-CN" sz="2000" b="1" i="0" dirty="0">
                <a:effectLst>
                  <a:outerShdw blurRad="38100" dist="38100" dir="2700000" algn="tl">
                    <a:srgbClr val="C0C0C0"/>
                  </a:outerShdw>
                </a:effectLst>
                <a:latin typeface="Arial" pitchFamily="66" charset="0"/>
              </a:rPr>
              <a:t>Dependability 1,7</a:t>
            </a:r>
          </a:p>
        </p:txBody>
      </p:sp>
      <p:sp>
        <p:nvSpPr>
          <p:cNvPr id="215052" name="Text Box 12"/>
          <p:cNvSpPr txBox="1">
            <a:spLocks noChangeArrowheads="1"/>
          </p:cNvSpPr>
          <p:nvPr/>
        </p:nvSpPr>
        <p:spPr bwMode="auto">
          <a:xfrm>
            <a:off x="8132170" y="2860893"/>
            <a:ext cx="3243196" cy="904863"/>
          </a:xfrm>
          <a:prstGeom prst="rect">
            <a:avLst/>
          </a:prstGeom>
          <a:noFill/>
          <a:ln w="9525" algn="ctr">
            <a:noFill/>
            <a:miter lim="800000"/>
            <a:headEnd/>
            <a:tailEnd/>
          </a:ln>
        </p:spPr>
        <p:txBody>
          <a:bodyPr wrap="none">
            <a:spAutoFit/>
          </a:bodyPr>
          <a:lstStyle/>
          <a:p>
            <a:pPr marL="342900" indent="-342900">
              <a:spcBef>
                <a:spcPct val="20000"/>
              </a:spcBef>
              <a:buClr>
                <a:schemeClr val="accent1"/>
              </a:buClr>
              <a:buSzPct val="80000"/>
            </a:pPr>
            <a:r>
              <a:rPr kumimoji="1" lang="en-US" altLang="zh-CN" sz="2000" b="1" i="0" dirty="0">
                <a:solidFill>
                  <a:srgbClr val="FF3300"/>
                </a:solidFill>
                <a:latin typeface="Arial" pitchFamily="66" charset="0"/>
              </a:rPr>
              <a:t>Quantitative</a:t>
            </a:r>
            <a:r>
              <a:rPr kumimoji="1" lang="en-US" altLang="zh-CN" sz="2400" b="1" i="0" dirty="0">
                <a:solidFill>
                  <a:srgbClr val="FF3300"/>
                </a:solidFill>
                <a:latin typeface="Arial" pitchFamily="66" charset="0"/>
              </a:rPr>
              <a:t> Principles</a:t>
            </a:r>
          </a:p>
          <a:p>
            <a:pPr marL="342900" indent="-342900">
              <a:spcBef>
                <a:spcPct val="20000"/>
              </a:spcBef>
              <a:buClr>
                <a:schemeClr val="accent1"/>
              </a:buClr>
              <a:buSzPct val="80000"/>
            </a:pPr>
            <a:r>
              <a:rPr kumimoji="1" lang="en-US" altLang="zh-CN" sz="2400" b="1" i="0" dirty="0">
                <a:solidFill>
                  <a:srgbClr val="FF3300"/>
                </a:solidFill>
                <a:latin typeface="Arial" pitchFamily="66" charset="0"/>
              </a:rPr>
              <a:t>1.9  </a:t>
            </a:r>
          </a:p>
        </p:txBody>
      </p:sp>
      <p:sp>
        <p:nvSpPr>
          <p:cNvPr id="215053" name="Rectangle 13"/>
          <p:cNvSpPr>
            <a:spLocks noChangeArrowheads="1"/>
          </p:cNvSpPr>
          <p:nvPr/>
        </p:nvSpPr>
        <p:spPr bwMode="auto">
          <a:xfrm>
            <a:off x="8551615" y="4545274"/>
            <a:ext cx="1877118" cy="1013098"/>
          </a:xfrm>
          <a:prstGeom prst="rect">
            <a:avLst/>
          </a:prstGeom>
          <a:noFill/>
          <a:ln w="12700">
            <a:noFill/>
            <a:miter lim="800000"/>
            <a:headEnd/>
            <a:tailEnd/>
          </a:ln>
          <a:effectLst/>
        </p:spPr>
        <p:txBody>
          <a:bodyPr wrap="none" lIns="90488" tIns="44450" rIns="90488" bIns="44450">
            <a:spAutoFit/>
          </a:bodyPr>
          <a:lstStyle/>
          <a:p>
            <a:pPr eaLnBrk="0" hangingPunct="0">
              <a:defRPr/>
            </a:pPr>
            <a:r>
              <a:rPr kumimoji="1" lang="en-US" altLang="zh-CN" sz="2000" b="1" i="0" dirty="0">
                <a:effectLst>
                  <a:outerShdw blurRad="38100" dist="38100" dir="2700000" algn="tl">
                    <a:srgbClr val="C0C0C0"/>
                  </a:outerShdw>
                </a:effectLst>
                <a:latin typeface="Arial" pitchFamily="66" charset="0"/>
              </a:rPr>
              <a:t>Simulate New</a:t>
            </a:r>
          </a:p>
          <a:p>
            <a:pPr eaLnBrk="0" hangingPunct="0">
              <a:defRPr/>
            </a:pPr>
            <a:r>
              <a:rPr kumimoji="1" lang="en-US" altLang="zh-CN" sz="2000" b="1" i="0" dirty="0">
                <a:effectLst>
                  <a:outerShdw blurRad="38100" dist="38100" dir="2700000" algn="tl">
                    <a:srgbClr val="C0C0C0"/>
                  </a:outerShdw>
                </a:effectLst>
                <a:latin typeface="Arial" pitchFamily="66" charset="0"/>
              </a:rPr>
              <a:t>Designs and</a:t>
            </a:r>
          </a:p>
          <a:p>
            <a:pPr eaLnBrk="0" hangingPunct="0">
              <a:defRPr/>
            </a:pPr>
            <a:r>
              <a:rPr kumimoji="1" lang="en-US" altLang="zh-CN" sz="2000" b="1" i="0" dirty="0">
                <a:effectLst>
                  <a:outerShdw blurRad="38100" dist="38100" dir="2700000" algn="tl">
                    <a:srgbClr val="C0C0C0"/>
                  </a:outerShdw>
                </a:effectLst>
                <a:latin typeface="Arial" pitchFamily="66" charset="0"/>
              </a:rPr>
              <a:t>Organizations</a:t>
            </a:r>
          </a:p>
        </p:txBody>
      </p:sp>
      <p:sp>
        <p:nvSpPr>
          <p:cNvPr id="215054" name="Rectangle 14"/>
          <p:cNvSpPr>
            <a:spLocks noChangeArrowheads="1"/>
          </p:cNvSpPr>
          <p:nvPr/>
        </p:nvSpPr>
        <p:spPr bwMode="auto">
          <a:xfrm>
            <a:off x="3149949" y="5262286"/>
            <a:ext cx="1713612" cy="459100"/>
          </a:xfrm>
          <a:prstGeom prst="rect">
            <a:avLst/>
          </a:prstGeom>
          <a:noFill/>
          <a:ln w="12700">
            <a:noFill/>
            <a:miter lim="800000"/>
            <a:headEnd/>
            <a:tailEnd/>
          </a:ln>
        </p:spPr>
        <p:txBody>
          <a:bodyPr wrap="none" lIns="90488" tIns="44450" rIns="90488" bIns="44450">
            <a:spAutoFit/>
          </a:bodyPr>
          <a:lstStyle/>
          <a:p>
            <a:pPr algn="l" eaLnBrk="0" hangingPunct="0"/>
            <a:r>
              <a:rPr kumimoji="1" lang="en-US" altLang="zh-CN" sz="2400" i="0" dirty="0">
                <a:latin typeface="Arial" pitchFamily="66" charset="0"/>
              </a:rPr>
              <a:t>Workloads</a:t>
            </a:r>
          </a:p>
        </p:txBody>
      </p:sp>
      <p:sp>
        <p:nvSpPr>
          <p:cNvPr id="215055" name="Rectangle 15"/>
          <p:cNvSpPr>
            <a:spLocks noChangeArrowheads="1"/>
          </p:cNvSpPr>
          <p:nvPr/>
        </p:nvSpPr>
        <p:spPr bwMode="auto">
          <a:xfrm>
            <a:off x="1757761" y="3934741"/>
            <a:ext cx="2736850" cy="762000"/>
          </a:xfrm>
          <a:prstGeom prst="rect">
            <a:avLst/>
          </a:prstGeom>
          <a:noFill/>
          <a:ln w="9525" algn="ctr">
            <a:noFill/>
            <a:miter lim="800000"/>
            <a:headEnd/>
            <a:tailEnd/>
          </a:ln>
          <a:effectLst/>
        </p:spPr>
        <p:txBody>
          <a:bodyPr>
            <a:spAutoFit/>
          </a:bodyPr>
          <a:lstStyle/>
          <a:p>
            <a:pPr marL="342900" indent="-342900" algn="l">
              <a:spcBef>
                <a:spcPct val="20000"/>
              </a:spcBef>
              <a:buClr>
                <a:schemeClr val="accent1"/>
              </a:buClr>
              <a:buSzPct val="80000"/>
              <a:defRPr/>
            </a:pPr>
            <a:r>
              <a:rPr kumimoji="1" lang="en-US" altLang="zh-CN" sz="2000" b="1" i="0" dirty="0">
                <a:effectLst>
                  <a:outerShdw blurRad="38100" dist="38100" dir="2700000" algn="tl">
                    <a:srgbClr val="C0C0C0"/>
                  </a:outerShdw>
                </a:effectLst>
                <a:latin typeface="Arial" pitchFamily="66" charset="0"/>
              </a:rPr>
              <a:t>Implement Next</a:t>
            </a:r>
          </a:p>
          <a:p>
            <a:pPr marL="342900" indent="-342900" algn="l">
              <a:spcBef>
                <a:spcPct val="20000"/>
              </a:spcBef>
              <a:buClr>
                <a:schemeClr val="accent1"/>
              </a:buClr>
              <a:buSzPct val="80000"/>
              <a:defRPr/>
            </a:pPr>
            <a:r>
              <a:rPr kumimoji="1" lang="en-US" altLang="zh-CN" sz="2000" b="1" i="0" dirty="0">
                <a:effectLst>
                  <a:outerShdw blurRad="38100" dist="38100" dir="2700000" algn="tl">
                    <a:srgbClr val="C0C0C0"/>
                  </a:outerShdw>
                </a:effectLst>
                <a:latin typeface="Arial" pitchFamily="66" charset="0"/>
              </a:rPr>
              <a:t>Generation System</a:t>
            </a:r>
          </a:p>
        </p:txBody>
      </p:sp>
      <p:sp>
        <p:nvSpPr>
          <p:cNvPr id="215056" name="Rectangle 16"/>
          <p:cNvSpPr>
            <a:spLocks noChangeArrowheads="1"/>
          </p:cNvSpPr>
          <p:nvPr/>
        </p:nvSpPr>
        <p:spPr bwMode="auto">
          <a:xfrm>
            <a:off x="7570659" y="1650808"/>
            <a:ext cx="2529540" cy="459100"/>
          </a:xfrm>
          <a:prstGeom prst="rect">
            <a:avLst/>
          </a:prstGeom>
          <a:noFill/>
          <a:ln w="12700">
            <a:noFill/>
            <a:miter lim="800000"/>
            <a:headEnd/>
            <a:tailEnd/>
          </a:ln>
        </p:spPr>
        <p:txBody>
          <a:bodyPr wrap="none" lIns="90488" tIns="44450" rIns="90488" bIns="44450">
            <a:spAutoFit/>
          </a:bodyPr>
          <a:lstStyle/>
          <a:p>
            <a:pPr algn="l" eaLnBrk="0" hangingPunct="0"/>
            <a:r>
              <a:rPr kumimoji="1" lang="en-US" altLang="zh-CN" sz="2400" i="0" dirty="0">
                <a:latin typeface="Arial" pitchFamily="66" charset="0"/>
              </a:rPr>
              <a:t>Benchmarks(1.8)</a:t>
            </a:r>
          </a:p>
        </p:txBody>
      </p:sp>
      <p:sp>
        <p:nvSpPr>
          <p:cNvPr id="215057" name="Rectangle 17"/>
          <p:cNvSpPr>
            <a:spLocks noChangeArrowheads="1"/>
          </p:cNvSpPr>
          <p:nvPr/>
        </p:nvSpPr>
        <p:spPr bwMode="auto">
          <a:xfrm>
            <a:off x="4727848" y="6025944"/>
            <a:ext cx="3307596" cy="646331"/>
          </a:xfrm>
          <a:prstGeom prst="rect">
            <a:avLst/>
          </a:prstGeom>
          <a:noFill/>
          <a:ln w="9525" algn="ctr">
            <a:noFill/>
            <a:miter lim="800000"/>
            <a:headEnd/>
            <a:tailEnd/>
          </a:ln>
        </p:spPr>
        <p:txBody>
          <a:bodyPr wrap="square">
            <a:spAutoFit/>
          </a:bodyPr>
          <a:lstStyle/>
          <a:p>
            <a:pPr marL="342900" indent="-342900">
              <a:lnSpc>
                <a:spcPct val="90000"/>
              </a:lnSpc>
              <a:spcBef>
                <a:spcPct val="20000"/>
              </a:spcBef>
              <a:buClr>
                <a:schemeClr val="accent1"/>
              </a:buClr>
              <a:buSzPct val="80000"/>
            </a:pPr>
            <a:r>
              <a:rPr kumimoji="1" lang="en-US" altLang="zh-CN" sz="2000" b="1" i="0" dirty="0">
                <a:latin typeface="Arial" pitchFamily="66" charset="0"/>
              </a:rPr>
              <a:t>Evaluating for energy-performance cost (1.8)</a:t>
            </a:r>
          </a:p>
        </p:txBody>
      </p:sp>
    </p:spTree>
    <p:extLst>
      <p:ext uri="{BB962C8B-B14F-4D97-AF65-F5344CB8AC3E}">
        <p14:creationId xmlns:p14="http://schemas.microsoft.com/office/powerpoint/2010/main" val="4240046707"/>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504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505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505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55" presetClass="entr" presetSubtype="0" fill="hold" grpId="0" nodeType="clickEffect">
                                  <p:stCondLst>
                                    <p:cond delay="0"/>
                                  </p:stCondLst>
                                  <p:childTnLst>
                                    <p:set>
                                      <p:cBhvr>
                                        <p:cTn id="18" dur="1" fill="hold">
                                          <p:stCondLst>
                                            <p:cond delay="0"/>
                                          </p:stCondLst>
                                        </p:cTn>
                                        <p:tgtEl>
                                          <p:spTgt spid="215051"/>
                                        </p:tgtEl>
                                        <p:attrNameLst>
                                          <p:attrName>style.visibility</p:attrName>
                                        </p:attrNameLst>
                                      </p:cBhvr>
                                      <p:to>
                                        <p:strVal val="visible"/>
                                      </p:to>
                                    </p:set>
                                    <p:anim calcmode="lin" valueType="num">
                                      <p:cBhvr>
                                        <p:cTn id="19" dur="1000" fill="hold"/>
                                        <p:tgtEl>
                                          <p:spTgt spid="215051"/>
                                        </p:tgtEl>
                                        <p:attrNameLst>
                                          <p:attrName>ppt_w</p:attrName>
                                        </p:attrNameLst>
                                      </p:cBhvr>
                                      <p:tavLst>
                                        <p:tav tm="0">
                                          <p:val>
                                            <p:strVal val="#ppt_w*0.70"/>
                                          </p:val>
                                        </p:tav>
                                        <p:tav tm="100000">
                                          <p:val>
                                            <p:strVal val="#ppt_w"/>
                                          </p:val>
                                        </p:tav>
                                      </p:tavLst>
                                    </p:anim>
                                    <p:anim calcmode="lin" valueType="num">
                                      <p:cBhvr>
                                        <p:cTn id="20" dur="1000" fill="hold"/>
                                        <p:tgtEl>
                                          <p:spTgt spid="215051"/>
                                        </p:tgtEl>
                                        <p:attrNameLst>
                                          <p:attrName>ppt_h</p:attrName>
                                        </p:attrNameLst>
                                      </p:cBhvr>
                                      <p:tavLst>
                                        <p:tav tm="0">
                                          <p:val>
                                            <p:strVal val="#ppt_h"/>
                                          </p:val>
                                        </p:tav>
                                        <p:tav tm="100000">
                                          <p:val>
                                            <p:strVal val="#ppt_h"/>
                                          </p:val>
                                        </p:tav>
                                      </p:tavLst>
                                    </p:anim>
                                    <p:animEffect transition="in" filter="fade">
                                      <p:cBhvr>
                                        <p:cTn id="21" dur="1000"/>
                                        <p:tgtEl>
                                          <p:spTgt spid="215051"/>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215052"/>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215053"/>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grpId="0" nodeType="clickEffect">
                                  <p:stCondLst>
                                    <p:cond delay="0"/>
                                  </p:stCondLst>
                                  <p:childTnLst>
                                    <p:set>
                                      <p:cBhvr>
                                        <p:cTn id="33" dur="1" fill="hold">
                                          <p:stCondLst>
                                            <p:cond delay="0"/>
                                          </p:stCondLst>
                                        </p:cTn>
                                        <p:tgtEl>
                                          <p:spTgt spid="215057"/>
                                        </p:tgtEl>
                                        <p:attrNameLst>
                                          <p:attrName>style.visibility</p:attrName>
                                        </p:attrNameLst>
                                      </p:cBhvr>
                                      <p:to>
                                        <p:strVal val="visible"/>
                                      </p:to>
                                    </p:set>
                                    <p:animEffect transition="in" filter="fade">
                                      <p:cBhvr>
                                        <p:cTn id="34" dur="1000"/>
                                        <p:tgtEl>
                                          <p:spTgt spid="215057"/>
                                        </p:tgtEl>
                                      </p:cBhvr>
                                    </p:animEffect>
                                    <p:anim calcmode="lin" valueType="num">
                                      <p:cBhvr>
                                        <p:cTn id="35" dur="1000" fill="hold"/>
                                        <p:tgtEl>
                                          <p:spTgt spid="215057"/>
                                        </p:tgtEl>
                                        <p:attrNameLst>
                                          <p:attrName>ppt_x</p:attrName>
                                        </p:attrNameLst>
                                      </p:cBhvr>
                                      <p:tavLst>
                                        <p:tav tm="0">
                                          <p:val>
                                            <p:strVal val="#ppt_x"/>
                                          </p:val>
                                        </p:tav>
                                        <p:tav tm="100000">
                                          <p:val>
                                            <p:strVal val="#ppt_x"/>
                                          </p:val>
                                        </p:tav>
                                      </p:tavLst>
                                    </p:anim>
                                    <p:anim calcmode="lin" valueType="num">
                                      <p:cBhvr>
                                        <p:cTn id="36" dur="1000" fill="hold"/>
                                        <p:tgtEl>
                                          <p:spTgt spid="215057"/>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215054"/>
                                        </p:tgtEl>
                                        <p:attrNameLst>
                                          <p:attrName>style.visibility</p:attrName>
                                        </p:attrNameLst>
                                      </p:cBhvr>
                                      <p:to>
                                        <p:strVal val="visible"/>
                                      </p:to>
                                    </p:set>
                                    <p:anim calcmode="lin" valueType="num">
                                      <p:cBhvr additive="base">
                                        <p:cTn id="41" dur="500" fill="hold"/>
                                        <p:tgtEl>
                                          <p:spTgt spid="215054"/>
                                        </p:tgtEl>
                                        <p:attrNameLst>
                                          <p:attrName>ppt_x</p:attrName>
                                        </p:attrNameLst>
                                      </p:cBhvr>
                                      <p:tavLst>
                                        <p:tav tm="0">
                                          <p:val>
                                            <p:strVal val="#ppt_x"/>
                                          </p:val>
                                        </p:tav>
                                        <p:tav tm="100000">
                                          <p:val>
                                            <p:strVal val="#ppt_x"/>
                                          </p:val>
                                        </p:tav>
                                      </p:tavLst>
                                    </p:anim>
                                    <p:anim calcmode="lin" valueType="num">
                                      <p:cBhvr additive="base">
                                        <p:cTn id="42" dur="500" fill="hold"/>
                                        <p:tgtEl>
                                          <p:spTgt spid="215054"/>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150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049" grpId="0"/>
      <p:bldP spid="215050" grpId="0"/>
      <p:bldP spid="215051" grpId="0"/>
      <p:bldP spid="215052" grpId="0"/>
      <p:bldP spid="215053" grpId="0"/>
      <p:bldP spid="215054" grpId="0"/>
      <p:bldP spid="215055" grpId="0"/>
      <p:bldP spid="215056" grpId="0"/>
      <p:bldP spid="215057"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6562" name="Rectangle 2"/>
          <p:cNvSpPr>
            <a:spLocks noGrp="1" noRot="1" noChangeArrowheads="1"/>
          </p:cNvSpPr>
          <p:nvPr>
            <p:ph type="title"/>
          </p:nvPr>
        </p:nvSpPr>
        <p:spPr>
          <a:xfrm>
            <a:off x="2855913" y="0"/>
            <a:ext cx="7561262" cy="719138"/>
          </a:xfrm>
        </p:spPr>
        <p:txBody>
          <a:bodyPr>
            <a:normAutofit fontScale="90000"/>
          </a:bodyPr>
          <a:lstStyle/>
          <a:p>
            <a:pPr eaLnBrk="1" hangingPunct="1"/>
            <a:r>
              <a:rPr lang="en-US" altLang="zh-CN">
                <a:latin typeface="Arial"/>
              </a:rPr>
              <a:t>Topics in Chapter</a:t>
            </a:r>
          </a:p>
        </p:txBody>
      </p:sp>
      <p:sp>
        <p:nvSpPr>
          <p:cNvPr id="66563" name="Rectangle 3"/>
          <p:cNvSpPr>
            <a:spLocks noGrp="1" noRot="1" noChangeArrowheads="1"/>
          </p:cNvSpPr>
          <p:nvPr>
            <p:ph idx="1"/>
          </p:nvPr>
        </p:nvSpPr>
        <p:spPr>
          <a:xfrm>
            <a:off x="1828800" y="914400"/>
            <a:ext cx="8534400" cy="5410200"/>
          </a:xfrm>
        </p:spPr>
        <p:txBody>
          <a:bodyPr>
            <a:normAutofit lnSpcReduction="10000"/>
          </a:bodyPr>
          <a:lstStyle/>
          <a:p>
            <a:pPr eaLnBrk="1" hangingPunct="1">
              <a:lnSpc>
                <a:spcPct val="90000"/>
              </a:lnSpc>
              <a:buFont typeface="Wingdings" pitchFamily="2" charset="2"/>
              <a:buNone/>
            </a:pPr>
            <a:r>
              <a:rPr lang="en-US" altLang="zh-CN" sz="2800">
                <a:solidFill>
                  <a:schemeClr val="folHlink"/>
                </a:solidFill>
                <a:latin typeface="Arial" pitchFamily="66" charset="0"/>
              </a:rPr>
              <a:t>1.1  Why take this course ?</a:t>
            </a:r>
          </a:p>
          <a:p>
            <a:pPr eaLnBrk="1" hangingPunct="1">
              <a:lnSpc>
                <a:spcPct val="90000"/>
              </a:lnSpc>
              <a:buFont typeface="Wingdings" pitchFamily="2" charset="2"/>
              <a:buNone/>
            </a:pPr>
            <a:r>
              <a:rPr lang="en-US" altLang="zh-CN" sz="2800">
                <a:solidFill>
                  <a:schemeClr val="folHlink"/>
                </a:solidFill>
                <a:latin typeface="Arial" pitchFamily="66" charset="0"/>
              </a:rPr>
              <a:t>1.2  Classes of computers in current computer market</a:t>
            </a:r>
          </a:p>
          <a:p>
            <a:pPr eaLnBrk="1" hangingPunct="1">
              <a:lnSpc>
                <a:spcPct val="90000"/>
              </a:lnSpc>
              <a:buFont typeface="Wingdings" pitchFamily="2" charset="2"/>
              <a:buNone/>
            </a:pPr>
            <a:r>
              <a:rPr lang="en-US" altLang="zh-CN" sz="2800">
                <a:solidFill>
                  <a:schemeClr val="folHlink"/>
                </a:solidFill>
                <a:latin typeface="Arial" pitchFamily="66" charset="0"/>
              </a:rPr>
              <a:t>1.3  Defining computer architecture  and What’s the task of computer design?</a:t>
            </a:r>
          </a:p>
          <a:p>
            <a:pPr eaLnBrk="1" hangingPunct="1">
              <a:lnSpc>
                <a:spcPct val="90000"/>
              </a:lnSpc>
              <a:buFont typeface="Wingdings" pitchFamily="2" charset="2"/>
              <a:buNone/>
            </a:pPr>
            <a:r>
              <a:rPr lang="en-US" altLang="zh-CN" sz="2800">
                <a:solidFill>
                  <a:srgbClr val="0000FF"/>
                </a:solidFill>
                <a:latin typeface="Arial" pitchFamily="66" charset="0"/>
              </a:rPr>
              <a:t>1.4  Trends in Technology</a:t>
            </a:r>
          </a:p>
          <a:p>
            <a:pPr eaLnBrk="1" hangingPunct="1">
              <a:lnSpc>
                <a:spcPct val="90000"/>
              </a:lnSpc>
              <a:buFont typeface="Wingdings" pitchFamily="2" charset="2"/>
              <a:buNone/>
            </a:pPr>
            <a:r>
              <a:rPr lang="en-US" altLang="zh-CN" sz="2800">
                <a:solidFill>
                  <a:schemeClr val="folHlink"/>
                </a:solidFill>
                <a:latin typeface="Arial" pitchFamily="66" charset="0"/>
              </a:rPr>
              <a:t>1.5  Trends in power in Integrated circuits</a:t>
            </a:r>
          </a:p>
          <a:p>
            <a:pPr eaLnBrk="1" hangingPunct="1">
              <a:lnSpc>
                <a:spcPct val="90000"/>
              </a:lnSpc>
              <a:buFont typeface="Wingdings" pitchFamily="2" charset="2"/>
              <a:buNone/>
            </a:pPr>
            <a:r>
              <a:rPr lang="en-US" altLang="zh-CN" sz="2800">
                <a:solidFill>
                  <a:schemeClr val="folHlink"/>
                </a:solidFill>
                <a:latin typeface="Arial" pitchFamily="66" charset="0"/>
              </a:rPr>
              <a:t>1.6  Trends in Cost</a:t>
            </a:r>
          </a:p>
          <a:p>
            <a:pPr eaLnBrk="1" hangingPunct="1">
              <a:lnSpc>
                <a:spcPct val="90000"/>
              </a:lnSpc>
              <a:buFont typeface="Wingdings" pitchFamily="2" charset="2"/>
              <a:buNone/>
            </a:pPr>
            <a:r>
              <a:rPr lang="en-US" altLang="zh-CN" sz="2800">
                <a:solidFill>
                  <a:schemeClr val="folHlink"/>
                </a:solidFill>
                <a:latin typeface="Arial" pitchFamily="66" charset="0"/>
              </a:rPr>
              <a:t>1.7  Dependability</a:t>
            </a:r>
          </a:p>
          <a:p>
            <a:pPr eaLnBrk="1" hangingPunct="1">
              <a:lnSpc>
                <a:spcPct val="90000"/>
              </a:lnSpc>
              <a:buFont typeface="Wingdings" pitchFamily="2" charset="2"/>
              <a:buNone/>
            </a:pPr>
            <a:r>
              <a:rPr lang="en-US" altLang="zh-CN" sz="2800">
                <a:solidFill>
                  <a:schemeClr val="folHlink"/>
                </a:solidFill>
                <a:latin typeface="Arial" pitchFamily="66" charset="0"/>
              </a:rPr>
              <a:t>1.8  Measuring, Reporting and summerizing Perf.</a:t>
            </a:r>
          </a:p>
          <a:p>
            <a:pPr eaLnBrk="1" hangingPunct="1">
              <a:lnSpc>
                <a:spcPct val="90000"/>
              </a:lnSpc>
              <a:buFont typeface="Wingdings" pitchFamily="2" charset="2"/>
              <a:buNone/>
            </a:pPr>
            <a:r>
              <a:rPr lang="en-US" altLang="zh-CN" sz="2800">
                <a:solidFill>
                  <a:schemeClr val="folHlink"/>
                </a:solidFill>
                <a:latin typeface="Arial" pitchFamily="66" charset="0"/>
              </a:rPr>
              <a:t>1.9 Quantitative Principles of computer Design </a:t>
            </a:r>
          </a:p>
          <a:p>
            <a:pPr eaLnBrk="1" hangingPunct="1">
              <a:lnSpc>
                <a:spcPct val="90000"/>
              </a:lnSpc>
              <a:buFont typeface="Wingdings" pitchFamily="2" charset="2"/>
              <a:buNone/>
            </a:pPr>
            <a:r>
              <a:rPr lang="en-US" altLang="zh-CN" sz="2800">
                <a:solidFill>
                  <a:schemeClr val="folHlink"/>
                </a:solidFill>
                <a:latin typeface="Arial" pitchFamily="66" charset="0"/>
              </a:rPr>
              <a:t>1.10 Putting it altogether</a:t>
            </a:r>
            <a:endParaRPr lang="en-US" altLang="zh-CN" sz="2800">
              <a:solidFill>
                <a:schemeClr val="folHlink"/>
              </a:solidFill>
            </a:endParaRPr>
          </a:p>
        </p:txBody>
      </p:sp>
    </p:spTree>
  </p:cSld>
  <p:clrMapOvr>
    <a:masterClrMapping/>
  </p:clrMapOvr>
  <p:transition spd="slow">
    <p:random/>
  </p:transition>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7586" name="Rectangle 2"/>
          <p:cNvSpPr>
            <a:spLocks noGrp="1" noRot="1" noChangeArrowheads="1"/>
          </p:cNvSpPr>
          <p:nvPr>
            <p:ph type="title"/>
          </p:nvPr>
        </p:nvSpPr>
        <p:spPr/>
        <p:txBody>
          <a:bodyPr/>
          <a:lstStyle/>
          <a:p>
            <a:pPr eaLnBrk="1" hangingPunct="1"/>
            <a:r>
              <a:rPr lang="en-US" altLang="zh-CN">
                <a:latin typeface="Arial"/>
              </a:rPr>
              <a:t>Technology Trends</a:t>
            </a:r>
          </a:p>
        </p:txBody>
      </p:sp>
      <p:grpSp>
        <p:nvGrpSpPr>
          <p:cNvPr id="2" name="Group 4"/>
          <p:cNvGrpSpPr>
            <a:grpSpLocks/>
          </p:cNvGrpSpPr>
          <p:nvPr/>
        </p:nvGrpSpPr>
        <p:grpSpPr bwMode="auto">
          <a:xfrm>
            <a:off x="8628063" y="266298"/>
            <a:ext cx="3563937" cy="2628900"/>
            <a:chOff x="3515" y="527"/>
            <a:chExt cx="2245" cy="1656"/>
          </a:xfrm>
        </p:grpSpPr>
        <p:pic>
          <p:nvPicPr>
            <p:cNvPr id="67590" name="Picture 5" descr="Moore"/>
            <p:cNvPicPr>
              <a:picLocks noChangeAspect="1" noChangeArrowheads="1"/>
            </p:cNvPicPr>
            <p:nvPr/>
          </p:nvPicPr>
          <p:blipFill>
            <a:blip r:embed="rId2"/>
            <a:srcRect/>
            <a:stretch>
              <a:fillRect/>
            </a:stretch>
          </p:blipFill>
          <p:spPr bwMode="auto">
            <a:xfrm rot="-1570518">
              <a:off x="3515" y="527"/>
              <a:ext cx="1872" cy="1576"/>
            </a:xfrm>
            <a:prstGeom prst="rect">
              <a:avLst/>
            </a:prstGeom>
            <a:noFill/>
            <a:ln w="9525">
              <a:noFill/>
              <a:miter lim="800000"/>
              <a:headEnd/>
              <a:tailEnd/>
            </a:ln>
          </p:spPr>
        </p:pic>
        <p:sp>
          <p:nvSpPr>
            <p:cNvPr id="67591" name="Rectangle 6"/>
            <p:cNvSpPr>
              <a:spLocks noChangeArrowheads="1"/>
            </p:cNvSpPr>
            <p:nvPr/>
          </p:nvSpPr>
          <p:spPr bwMode="auto">
            <a:xfrm>
              <a:off x="4542" y="1933"/>
              <a:ext cx="1218" cy="250"/>
            </a:xfrm>
            <a:prstGeom prst="rect">
              <a:avLst/>
            </a:prstGeom>
            <a:noFill/>
            <a:ln w="12700" cap="sq">
              <a:noFill/>
              <a:miter lim="800000"/>
              <a:headEnd type="none" w="sm" len="sm"/>
              <a:tailEnd type="none" w="sm" len="sm"/>
            </a:ln>
          </p:spPr>
          <p:txBody>
            <a:bodyPr wrap="none">
              <a:spAutoFit/>
            </a:bodyPr>
            <a:lstStyle/>
            <a:p>
              <a:r>
                <a:rPr lang="en-US" altLang="zh-CN" sz="2000" b="1">
                  <a:solidFill>
                    <a:srgbClr val="0000FF"/>
                  </a:solidFill>
                  <a:latin typeface="Arial"/>
                </a:rPr>
                <a:t>Gordon </a:t>
              </a:r>
              <a:r>
                <a:rPr lang="en-US" altLang="zh-CN" sz="2000" b="1" u="sng">
                  <a:solidFill>
                    <a:srgbClr val="0000FF"/>
                  </a:solidFill>
                  <a:latin typeface="Arial"/>
                  <a:hlinkClick r:id="rId3" tooltip="Moore"/>
                </a:rPr>
                <a:t>Moore</a:t>
              </a:r>
              <a:endParaRPr lang="en-US" altLang="zh-CN" sz="2000" b="1" u="sng">
                <a:solidFill>
                  <a:srgbClr val="0000FF"/>
                </a:solidFill>
              </a:endParaRPr>
            </a:p>
          </p:txBody>
        </p:sp>
      </p:grpSp>
      <p:sp>
        <p:nvSpPr>
          <p:cNvPr id="67587" name="Rectangle 3"/>
          <p:cNvSpPr>
            <a:spLocks noGrp="1" noRot="1" noChangeArrowheads="1"/>
          </p:cNvSpPr>
          <p:nvPr>
            <p:ph idx="1"/>
          </p:nvPr>
        </p:nvSpPr>
        <p:spPr>
          <a:xfrm>
            <a:off x="520122" y="961488"/>
            <a:ext cx="8600214" cy="5275824"/>
          </a:xfrm>
        </p:spPr>
        <p:txBody>
          <a:bodyPr/>
          <a:lstStyle/>
          <a:p>
            <a:pPr eaLnBrk="1" hangingPunct="1">
              <a:lnSpc>
                <a:spcPct val="90000"/>
              </a:lnSpc>
            </a:pPr>
            <a:r>
              <a:rPr lang="en-US" altLang="zh-CN" dirty="0">
                <a:latin typeface="Arial"/>
              </a:rPr>
              <a:t>Moore Law</a:t>
            </a:r>
          </a:p>
          <a:p>
            <a:pPr lvl="1">
              <a:lnSpc>
                <a:spcPct val="90000"/>
              </a:lnSpc>
            </a:pPr>
            <a:r>
              <a:rPr lang="en-US" altLang="zh-CN" sz="2400" dirty="0">
                <a:latin typeface="Arial"/>
              </a:rPr>
              <a:t>In 1965 he predicted that the number of components the industry would be able to place on a computer chip would </a:t>
            </a:r>
            <a:r>
              <a:rPr lang="en-US" altLang="zh-CN" sz="2400" dirty="0">
                <a:solidFill>
                  <a:srgbClr val="0000FF"/>
                </a:solidFill>
                <a:latin typeface="Arial"/>
              </a:rPr>
              <a:t>double every year</a:t>
            </a:r>
            <a:r>
              <a:rPr lang="en-US" altLang="zh-CN" sz="2400" dirty="0">
                <a:latin typeface="Arial"/>
              </a:rPr>
              <a:t>. In 1975, he updated his prediction to </a:t>
            </a:r>
            <a:r>
              <a:rPr lang="en-US" altLang="zh-CN" sz="2400" dirty="0">
                <a:solidFill>
                  <a:srgbClr val="0000FF"/>
                </a:solidFill>
                <a:latin typeface="Arial"/>
              </a:rPr>
              <a:t>once every two years</a:t>
            </a:r>
            <a:r>
              <a:rPr lang="en-US" altLang="zh-CN" sz="2400" dirty="0">
                <a:latin typeface="Arial"/>
              </a:rPr>
              <a:t>. It has become the guiding principle for the semiconductor industry to deliver ever-more-powerful chips while decreasing the cost of electronics. </a:t>
            </a:r>
          </a:p>
          <a:p>
            <a:pPr lvl="1">
              <a:lnSpc>
                <a:spcPct val="90000"/>
              </a:lnSpc>
            </a:pPr>
            <a:r>
              <a:rPr lang="en-US" altLang="zh-CN" sz="2400" dirty="0">
                <a:latin typeface="Arial"/>
              </a:rPr>
              <a:t>Transistor density  2x in 18-24 months  (1.4-1.5x/year )</a:t>
            </a:r>
          </a:p>
          <a:p>
            <a:pPr marL="514350" indent="-457200">
              <a:lnSpc>
                <a:spcPct val="90000"/>
              </a:lnSpc>
              <a:buFont typeface="Wingdings" panose="05000000000000000000" pitchFamily="2" charset="2"/>
              <a:buChar char="p"/>
            </a:pPr>
            <a:r>
              <a:rPr lang="en-US" altLang="zh-CN" dirty="0">
                <a:latin typeface="Arial"/>
              </a:rPr>
              <a:t>DRAM density</a:t>
            </a:r>
          </a:p>
          <a:p>
            <a:pPr lvl="1">
              <a:lnSpc>
                <a:spcPct val="90000"/>
              </a:lnSpc>
            </a:pPr>
            <a:r>
              <a:rPr lang="en-US" altLang="zh-CN" dirty="0">
                <a:latin typeface="Arial"/>
              </a:rPr>
              <a:t>1977-1997</a:t>
            </a:r>
            <a:r>
              <a:rPr lang="zh-CN" altLang="en-US" dirty="0">
                <a:latin typeface="Arial"/>
              </a:rPr>
              <a:t>：  </a:t>
            </a:r>
            <a:r>
              <a:rPr lang="en-US" altLang="zh-CN" dirty="0">
                <a:latin typeface="Arial"/>
              </a:rPr>
              <a:t>1.46x/year</a:t>
            </a:r>
          </a:p>
          <a:p>
            <a:pPr lvl="1">
              <a:lnSpc>
                <a:spcPct val="90000"/>
              </a:lnSpc>
            </a:pPr>
            <a:r>
              <a:rPr lang="en-US" altLang="zh-CN" dirty="0">
                <a:latin typeface="Arial"/>
              </a:rPr>
              <a:t>1997-2017</a:t>
            </a:r>
            <a:r>
              <a:rPr lang="zh-CN" altLang="en-US" dirty="0">
                <a:latin typeface="Arial"/>
              </a:rPr>
              <a:t>：  </a:t>
            </a:r>
            <a:r>
              <a:rPr lang="en-US" altLang="zh-CN" dirty="0">
                <a:latin typeface="Arial"/>
              </a:rPr>
              <a:t>1.34x/year</a:t>
            </a:r>
          </a:p>
          <a:p>
            <a:pPr lvl="1">
              <a:lnSpc>
                <a:spcPct val="90000"/>
              </a:lnSpc>
            </a:pPr>
            <a:r>
              <a:rPr lang="en-US" altLang="zh-CN" dirty="0">
                <a:latin typeface="Arial"/>
              </a:rPr>
              <a:t>2017-2022</a:t>
            </a:r>
            <a:r>
              <a:rPr lang="zh-CN" altLang="en-US" dirty="0">
                <a:latin typeface="Arial"/>
              </a:rPr>
              <a:t>：  </a:t>
            </a:r>
            <a:r>
              <a:rPr lang="en-US" altLang="zh-CN" dirty="0">
                <a:latin typeface="Arial"/>
              </a:rPr>
              <a:t>1.1x/year</a:t>
            </a:r>
          </a:p>
          <a:p>
            <a:pPr marL="514350" indent="-457200">
              <a:lnSpc>
                <a:spcPct val="90000"/>
              </a:lnSpc>
              <a:buFont typeface="Wingdings" panose="05000000000000000000" pitchFamily="2" charset="2"/>
              <a:buChar char="p"/>
            </a:pPr>
            <a:endParaRPr lang="en-US" altLang="zh-CN" dirty="0"/>
          </a:p>
        </p:txBody>
      </p:sp>
      <p:pic>
        <p:nvPicPr>
          <p:cNvPr id="128007" name="Picture 7" descr="moore2"/>
          <p:cNvPicPr>
            <a:picLocks noChangeAspect="1" noChangeArrowheads="1"/>
          </p:cNvPicPr>
          <p:nvPr/>
        </p:nvPicPr>
        <p:blipFill>
          <a:blip r:embed="rId4"/>
          <a:srcRect/>
          <a:stretch>
            <a:fillRect/>
          </a:stretch>
        </p:blipFill>
        <p:spPr bwMode="auto">
          <a:xfrm>
            <a:off x="9151938" y="3286519"/>
            <a:ext cx="1924050" cy="2736850"/>
          </a:xfrm>
          <a:prstGeom prst="rect">
            <a:avLst/>
          </a:prstGeom>
          <a:noFill/>
          <a:ln w="9525">
            <a:noFill/>
            <a:miter lim="800000"/>
            <a:headEnd/>
            <a:tailEnd/>
          </a:ln>
        </p:spPr>
      </p:pic>
    </p:spTree>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nodeType="clickEffect">
                                  <p:stCondLst>
                                    <p:cond delay="0"/>
                                  </p:stCondLst>
                                  <p:childTnLst>
                                    <p:set>
                                      <p:cBhvr>
                                        <p:cTn id="6" dur="1" fill="hold">
                                          <p:stCondLst>
                                            <p:cond delay="0"/>
                                          </p:stCondLst>
                                        </p:cTn>
                                        <p:tgtEl>
                                          <p:spTgt spid="128007"/>
                                        </p:tgtEl>
                                        <p:attrNameLst>
                                          <p:attrName>style.visibility</p:attrName>
                                        </p:attrNameLst>
                                      </p:cBhvr>
                                      <p:to>
                                        <p:strVal val="visible"/>
                                      </p:to>
                                    </p:set>
                                    <p:anim to="" calcmode="lin" valueType="num">
                                      <p:cBhvr>
                                        <p:cTn id="7" dur="1" fill="hold"/>
                                        <p:tgtEl>
                                          <p:spTgt spid="128007"/>
                                        </p:tgtEl>
                                        <p:attrNameLst>
                                          <p:attrName/>
                                        </p:attrNameLst>
                                      </p:cBhvr>
                                    </p:anim>
                                  </p:childTnLst>
                                </p:cTn>
                              </p:par>
                            </p:childTnLst>
                          </p:cTn>
                        </p:par>
                      </p:childTnLst>
                    </p:cTn>
                  </p:par>
                  <p:par>
                    <p:cTn id="8" fill="hold">
                      <p:stCondLst>
                        <p:cond delay="indefinite"/>
                      </p:stCondLst>
                      <p:childTnLst>
                        <p:par>
                          <p:cTn id="9" fill="hold">
                            <p:stCondLst>
                              <p:cond delay="0"/>
                            </p:stCondLst>
                            <p:childTnLst>
                              <p:par>
                                <p:cTn id="10" presetID="24"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 to="" calcmode="lin" valueType="num">
                                      <p:cBhvr>
                                        <p:cTn id="12" dur="1" fill="hold"/>
                                        <p:tgtEl>
                                          <p:spTgt spid="2"/>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9634" name="Rectangle 2"/>
          <p:cNvSpPr>
            <a:spLocks noGrp="1" noRot="1" noChangeArrowheads="1"/>
          </p:cNvSpPr>
          <p:nvPr>
            <p:ph type="title"/>
          </p:nvPr>
        </p:nvSpPr>
        <p:spPr>
          <a:xfrm>
            <a:off x="1487488" y="0"/>
            <a:ext cx="10333374" cy="918148"/>
          </a:xfrm>
        </p:spPr>
        <p:txBody>
          <a:bodyPr/>
          <a:lstStyle/>
          <a:p>
            <a:pPr eaLnBrk="1" hangingPunct="1"/>
            <a:r>
              <a:rPr lang="en-US" altLang="zh-CN" sz="4000" dirty="0">
                <a:latin typeface="Arial"/>
              </a:rPr>
              <a:t>Gordon Moore on Moore’s law</a:t>
            </a:r>
          </a:p>
        </p:txBody>
      </p:sp>
      <p:sp>
        <p:nvSpPr>
          <p:cNvPr id="69635" name="Rectangle 3"/>
          <p:cNvSpPr>
            <a:spLocks noGrp="1" noRot="1" noChangeArrowheads="1"/>
          </p:cNvSpPr>
          <p:nvPr>
            <p:ph idx="1"/>
          </p:nvPr>
        </p:nvSpPr>
        <p:spPr>
          <a:xfrm>
            <a:off x="1847851" y="981075"/>
            <a:ext cx="8588375" cy="4724400"/>
          </a:xfrm>
        </p:spPr>
        <p:txBody>
          <a:bodyPr>
            <a:normAutofit/>
          </a:bodyPr>
          <a:lstStyle/>
          <a:p>
            <a:pPr eaLnBrk="1" hangingPunct="1">
              <a:lnSpc>
                <a:spcPct val="80000"/>
              </a:lnSpc>
            </a:pPr>
            <a:endParaRPr lang="en-US" altLang="zh-CN" sz="2800" b="1" dirty="0"/>
          </a:p>
          <a:p>
            <a:pPr eaLnBrk="1" hangingPunct="1">
              <a:lnSpc>
                <a:spcPct val="80000"/>
              </a:lnSpc>
            </a:pPr>
            <a:r>
              <a:rPr lang="en-US" altLang="zh-CN" sz="2800" b="1" dirty="0">
                <a:latin typeface="Arial"/>
              </a:rPr>
              <a:t>Moore’s brief Bio</a:t>
            </a:r>
          </a:p>
          <a:p>
            <a:pPr lvl="1" eaLnBrk="1" hangingPunct="1">
              <a:lnSpc>
                <a:spcPct val="80000"/>
              </a:lnSpc>
              <a:buFont typeface="Wingdings" pitchFamily="2" charset="2"/>
              <a:buNone/>
            </a:pPr>
            <a:r>
              <a:rPr lang="en-US" altLang="zh-CN" sz="2400" b="1" dirty="0" err="1">
                <a:latin typeface="Arial"/>
              </a:rPr>
              <a:t>http://www.intel.com/pressroom/kits/bios/moore.htm</a:t>
            </a:r>
            <a:endParaRPr lang="en-US" altLang="zh-CN" sz="2400" b="1" dirty="0"/>
          </a:p>
          <a:p>
            <a:pPr eaLnBrk="1" hangingPunct="1">
              <a:lnSpc>
                <a:spcPct val="80000"/>
              </a:lnSpc>
            </a:pPr>
            <a:endParaRPr lang="en-US" altLang="zh-CN" sz="2800" b="1" dirty="0"/>
          </a:p>
          <a:p>
            <a:pPr eaLnBrk="1" hangingPunct="1">
              <a:lnSpc>
                <a:spcPct val="80000"/>
              </a:lnSpc>
            </a:pPr>
            <a:r>
              <a:rPr lang="en-US" altLang="zh-CN" sz="2800" b="1" dirty="0">
                <a:latin typeface="Arial"/>
              </a:rPr>
              <a:t>Gordon Moore on Moore’s law</a:t>
            </a:r>
          </a:p>
          <a:p>
            <a:pPr eaLnBrk="1" hangingPunct="1">
              <a:lnSpc>
                <a:spcPct val="80000"/>
              </a:lnSpc>
              <a:buFont typeface="Wingdings" pitchFamily="2" charset="2"/>
              <a:buNone/>
            </a:pPr>
            <a:r>
              <a:rPr lang="en-US" altLang="zh-CN" sz="2800" b="1" dirty="0">
                <a:latin typeface="Arial"/>
              </a:rPr>
              <a:t>    </a:t>
            </a:r>
            <a:r>
              <a:rPr lang="en-US" altLang="zh-CN" sz="2800" b="1" dirty="0">
                <a:latin typeface="Arial"/>
                <a:hlinkClick r:id="rId2"/>
              </a:rPr>
              <a:t>http://www.sichinamag.com/Article/html/2007-09/2007919032802.htm</a:t>
            </a:r>
            <a:endParaRPr lang="en-US" altLang="zh-CN" sz="2800" b="1" dirty="0"/>
          </a:p>
          <a:p>
            <a:pPr eaLnBrk="1" hangingPunct="1">
              <a:lnSpc>
                <a:spcPct val="80000"/>
              </a:lnSpc>
            </a:pPr>
            <a:endParaRPr lang="en-US" altLang="zh-CN" sz="2800" b="1" dirty="0"/>
          </a:p>
          <a:p>
            <a:pPr eaLnBrk="1" hangingPunct="1">
              <a:lnSpc>
                <a:spcPct val="80000"/>
              </a:lnSpc>
            </a:pPr>
            <a:r>
              <a:rPr lang="en-US" altLang="zh-CN" sz="2800" b="1" dirty="0">
                <a:latin typeface="Arial"/>
              </a:rPr>
              <a:t> </a:t>
            </a:r>
            <a:r>
              <a:rPr lang="en-US" altLang="zh-CN" sz="2800" dirty="0">
                <a:solidFill>
                  <a:srgbClr val="FF3300"/>
                </a:solidFill>
                <a:latin typeface="Arial"/>
              </a:rPr>
              <a:t>Video </a:t>
            </a:r>
            <a:r>
              <a:rPr lang="en-US" altLang="zh-CN" sz="2800" dirty="0">
                <a:latin typeface="Arial"/>
              </a:rPr>
              <a:t>on conversation with Moore</a:t>
            </a:r>
          </a:p>
          <a:p>
            <a:pPr eaLnBrk="1" hangingPunct="1">
              <a:lnSpc>
                <a:spcPct val="80000"/>
              </a:lnSpc>
              <a:buFont typeface="Wingdings" pitchFamily="2" charset="2"/>
              <a:buNone/>
            </a:pPr>
            <a:r>
              <a:rPr lang="en-US" altLang="zh-CN" sz="2800" dirty="0">
                <a:latin typeface="Arial"/>
              </a:rPr>
              <a:t>   </a:t>
            </a:r>
            <a:r>
              <a:rPr lang="en-US" altLang="zh-CN" sz="2800" dirty="0" err="1">
                <a:latin typeface="Arial"/>
              </a:rPr>
              <a:t>http://you.video.sina.com.cn/b/7076856-1282136212.html</a:t>
            </a:r>
            <a:endParaRPr lang="en-US" altLang="zh-CN" sz="2800" dirty="0"/>
          </a:p>
        </p:txBody>
      </p:sp>
    </p:spTree>
  </p:cSld>
  <p:clrMapOvr>
    <a:masterClrMapping/>
  </p:clrMapOvr>
  <p:transition spd="slow">
    <p:random/>
  </p:transition>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8610" name="Rectangle 2"/>
          <p:cNvSpPr>
            <a:spLocks noGrp="1" noRot="1" noChangeArrowheads="1"/>
          </p:cNvSpPr>
          <p:nvPr>
            <p:ph type="title"/>
          </p:nvPr>
        </p:nvSpPr>
        <p:spPr>
          <a:xfrm>
            <a:off x="2855913" y="0"/>
            <a:ext cx="7561262" cy="654050"/>
          </a:xfrm>
        </p:spPr>
        <p:txBody>
          <a:bodyPr>
            <a:normAutofit fontScale="90000"/>
          </a:bodyPr>
          <a:lstStyle/>
          <a:p>
            <a:pPr eaLnBrk="1" hangingPunct="1"/>
            <a:r>
              <a:rPr lang="en-US" altLang="zh-CN">
                <a:latin typeface="Arial"/>
              </a:rPr>
              <a:t>Technology Trends</a:t>
            </a:r>
          </a:p>
        </p:txBody>
      </p:sp>
      <p:sp>
        <p:nvSpPr>
          <p:cNvPr id="68611" name="Rectangle 3"/>
          <p:cNvSpPr>
            <a:spLocks noGrp="1" noRot="1" noChangeArrowheads="1"/>
          </p:cNvSpPr>
          <p:nvPr>
            <p:ph idx="1"/>
          </p:nvPr>
        </p:nvSpPr>
        <p:spPr>
          <a:xfrm>
            <a:off x="1559496" y="879068"/>
            <a:ext cx="8731696" cy="5943600"/>
          </a:xfrm>
        </p:spPr>
        <p:txBody>
          <a:bodyPr>
            <a:normAutofit/>
          </a:bodyPr>
          <a:lstStyle/>
          <a:p>
            <a:pPr eaLnBrk="1" hangingPunct="1">
              <a:lnSpc>
                <a:spcPct val="90000"/>
              </a:lnSpc>
            </a:pPr>
            <a:r>
              <a:rPr lang="en-US" altLang="zh-CN" sz="2000" dirty="0">
                <a:solidFill>
                  <a:schemeClr val="hlink"/>
                </a:solidFill>
                <a:latin typeface="Arial" pitchFamily="66" charset="0"/>
              </a:rPr>
              <a:t>Integrated circuit logic </a:t>
            </a:r>
            <a:r>
              <a:rPr lang="en-US" altLang="zh-CN" sz="2000" dirty="0" err="1">
                <a:solidFill>
                  <a:schemeClr val="hlink"/>
                </a:solidFill>
                <a:latin typeface="Arial" pitchFamily="66" charset="0"/>
              </a:rPr>
              <a:t>technoloty</a:t>
            </a:r>
            <a:endParaRPr lang="en-US" altLang="zh-CN" sz="2000" dirty="0">
              <a:solidFill>
                <a:schemeClr val="hlink"/>
              </a:solidFill>
              <a:latin typeface="Comic Sans MS" pitchFamily="66" charset="0"/>
            </a:endParaRPr>
          </a:p>
          <a:p>
            <a:pPr lvl="1" eaLnBrk="1" hangingPunct="1">
              <a:lnSpc>
                <a:spcPct val="90000"/>
              </a:lnSpc>
            </a:pPr>
            <a:r>
              <a:rPr lang="en-US" altLang="zh-CN" sz="1800" b="1" dirty="0">
                <a:solidFill>
                  <a:srgbClr val="000000"/>
                </a:solidFill>
                <a:latin typeface="Arial" pitchFamily="66" charset="0"/>
              </a:rPr>
              <a:t>Transistor Density: incr. 35% per year, (4x every 4 years)</a:t>
            </a:r>
          </a:p>
          <a:p>
            <a:pPr lvl="1" eaLnBrk="1" hangingPunct="1">
              <a:lnSpc>
                <a:spcPct val="90000"/>
              </a:lnSpc>
            </a:pPr>
            <a:r>
              <a:rPr lang="en-US" altLang="zh-CN" sz="1800" b="1" dirty="0">
                <a:solidFill>
                  <a:srgbClr val="000000"/>
                </a:solidFill>
                <a:latin typeface="Arial" pitchFamily="66" charset="0"/>
              </a:rPr>
              <a:t>Die size:  10%-20% per year</a:t>
            </a:r>
          </a:p>
          <a:p>
            <a:pPr lvl="1" eaLnBrk="1" hangingPunct="1">
              <a:lnSpc>
                <a:spcPct val="90000"/>
              </a:lnSpc>
            </a:pPr>
            <a:r>
              <a:rPr lang="en-US" altLang="zh-CN" sz="1800" b="1" dirty="0">
                <a:solidFill>
                  <a:srgbClr val="000000"/>
                </a:solidFill>
                <a:latin typeface="Arial" pitchFamily="66" charset="0"/>
              </a:rPr>
              <a:t>Transistor count per chip:40-55% per year or 2x 10 to 24 months</a:t>
            </a:r>
          </a:p>
          <a:p>
            <a:pPr eaLnBrk="1" hangingPunct="1">
              <a:lnSpc>
                <a:spcPct val="90000"/>
              </a:lnSpc>
            </a:pPr>
            <a:r>
              <a:rPr lang="en-US" altLang="zh-CN" sz="2000" dirty="0">
                <a:solidFill>
                  <a:schemeClr val="hlink"/>
                </a:solidFill>
                <a:latin typeface="Arial" pitchFamily="66" charset="0"/>
              </a:rPr>
              <a:t>Semiconductor DRAM</a:t>
            </a:r>
          </a:p>
          <a:p>
            <a:pPr lvl="1" eaLnBrk="1" hangingPunct="1">
              <a:lnSpc>
                <a:spcPct val="90000"/>
              </a:lnSpc>
            </a:pPr>
            <a:r>
              <a:rPr lang="en-US" altLang="zh-CN" sz="1800" b="1" dirty="0">
                <a:solidFill>
                  <a:srgbClr val="000000"/>
                </a:solidFill>
                <a:latin typeface="Arial" pitchFamily="66" charset="0"/>
              </a:rPr>
              <a:t>Capacity per DRAM: 25%-40% per year (2x every 2-3 years)</a:t>
            </a:r>
          </a:p>
          <a:p>
            <a:pPr lvl="1" eaLnBrk="1" hangingPunct="1">
              <a:lnSpc>
                <a:spcPct val="90000"/>
              </a:lnSpc>
            </a:pPr>
            <a:r>
              <a:rPr lang="en-US" altLang="zh-CN" sz="1800" b="1" dirty="0">
                <a:solidFill>
                  <a:srgbClr val="000000"/>
                </a:solidFill>
                <a:latin typeface="Arial" pitchFamily="66" charset="0"/>
              </a:rPr>
              <a:t>Memory speed:   about 10% per year</a:t>
            </a:r>
          </a:p>
          <a:p>
            <a:pPr lvl="1" eaLnBrk="1" hangingPunct="1">
              <a:lnSpc>
                <a:spcPct val="90000"/>
              </a:lnSpc>
            </a:pPr>
            <a:r>
              <a:rPr lang="en-US" altLang="zh-CN" sz="1800" b="1" dirty="0">
                <a:solidFill>
                  <a:srgbClr val="0000FF"/>
                </a:solidFill>
                <a:latin typeface="Arial" pitchFamily="66" charset="0"/>
              </a:rPr>
              <a:t>Might stop and may be replaced </a:t>
            </a:r>
          </a:p>
          <a:p>
            <a:pPr eaLnBrk="1" hangingPunct="1">
              <a:lnSpc>
                <a:spcPct val="90000"/>
              </a:lnSpc>
            </a:pPr>
            <a:r>
              <a:rPr lang="en-US" altLang="zh-CN" sz="2000" dirty="0">
                <a:solidFill>
                  <a:schemeClr val="hlink"/>
                </a:solidFill>
                <a:latin typeface="Arial" pitchFamily="66" charset="0"/>
              </a:rPr>
              <a:t>Semiconductor Flash – standard storage device in PMDs</a:t>
            </a:r>
          </a:p>
          <a:p>
            <a:pPr lvl="1">
              <a:lnSpc>
                <a:spcPct val="90000"/>
              </a:lnSpc>
            </a:pPr>
            <a:r>
              <a:rPr lang="en-US" altLang="zh-CN" sz="1600" b="1" dirty="0">
                <a:latin typeface="Arial" pitchFamily="66" charset="0"/>
              </a:rPr>
              <a:t>Capacity per flash chip</a:t>
            </a:r>
            <a:r>
              <a:rPr lang="zh-CN" altLang="en-US" sz="1600" b="1" dirty="0">
                <a:latin typeface="Arial" pitchFamily="66" charset="0"/>
              </a:rPr>
              <a:t>：</a:t>
            </a:r>
            <a:r>
              <a:rPr lang="en-US" altLang="zh-CN" sz="1600" b="1" dirty="0">
                <a:latin typeface="Arial" pitchFamily="66" charset="0"/>
              </a:rPr>
              <a:t>50-60% per year </a:t>
            </a:r>
            <a:r>
              <a:rPr lang="zh-CN" altLang="en-US" sz="1600" b="1" dirty="0">
                <a:latin typeface="Arial" pitchFamily="66" charset="0"/>
              </a:rPr>
              <a:t>（ </a:t>
            </a:r>
            <a:r>
              <a:rPr lang="en-US" altLang="zh-CN" sz="1600" b="1" dirty="0">
                <a:latin typeface="Arial" pitchFamily="66" charset="0"/>
              </a:rPr>
              <a:t>2x every 2 years</a:t>
            </a:r>
            <a:r>
              <a:rPr lang="zh-CN" altLang="en-US" sz="1600" b="1" dirty="0">
                <a:latin typeface="Arial" pitchFamily="66" charset="0"/>
              </a:rPr>
              <a:t>）</a:t>
            </a:r>
            <a:endParaRPr lang="en-US" altLang="zh-CN" sz="1600" b="1" dirty="0">
              <a:latin typeface="Comic Sans MS" pitchFamily="66" charset="0"/>
            </a:endParaRPr>
          </a:p>
          <a:p>
            <a:pPr lvl="1">
              <a:lnSpc>
                <a:spcPct val="90000"/>
              </a:lnSpc>
            </a:pPr>
            <a:r>
              <a:rPr lang="en-US" altLang="zh-CN" sz="1600" b="1" dirty="0">
                <a:latin typeface="Arial" pitchFamily="66" charset="0"/>
              </a:rPr>
              <a:t>15-20 times cheaper than DRAM</a:t>
            </a:r>
          </a:p>
          <a:p>
            <a:pPr eaLnBrk="1" hangingPunct="1">
              <a:lnSpc>
                <a:spcPct val="90000"/>
              </a:lnSpc>
            </a:pPr>
            <a:r>
              <a:rPr lang="en-US" altLang="zh-CN" sz="2000" dirty="0">
                <a:solidFill>
                  <a:schemeClr val="hlink"/>
                </a:solidFill>
                <a:latin typeface="Arial" pitchFamily="66" charset="0"/>
              </a:rPr>
              <a:t>Magnetic Disk tech.</a:t>
            </a:r>
          </a:p>
          <a:p>
            <a:pPr lvl="1" eaLnBrk="1" hangingPunct="1">
              <a:lnSpc>
                <a:spcPct val="90000"/>
              </a:lnSpc>
            </a:pPr>
            <a:r>
              <a:rPr lang="en-US" altLang="zh-CN" sz="1800" b="1" dirty="0" err="1">
                <a:solidFill>
                  <a:srgbClr val="000000"/>
                </a:solidFill>
                <a:latin typeface="Arial" pitchFamily="66" charset="0"/>
              </a:rPr>
              <a:t>Desnsity</a:t>
            </a:r>
            <a:r>
              <a:rPr lang="en-US" altLang="zh-CN" sz="1800" b="1" dirty="0">
                <a:solidFill>
                  <a:srgbClr val="000000"/>
                </a:solidFill>
                <a:latin typeface="Arial" pitchFamily="66" charset="0"/>
              </a:rPr>
              <a:t>:  30% </a:t>
            </a:r>
            <a:r>
              <a:rPr lang="en-US" altLang="zh-CN" sz="1800" b="1" dirty="0" err="1">
                <a:solidFill>
                  <a:srgbClr val="000000"/>
                </a:solidFill>
                <a:latin typeface="Arial" pitchFamily="66" charset="0"/>
              </a:rPr>
              <a:t>p.y</a:t>
            </a:r>
            <a:r>
              <a:rPr lang="en-US" altLang="zh-CN" sz="1800" b="1" dirty="0">
                <a:solidFill>
                  <a:srgbClr val="000000"/>
                </a:solidFill>
                <a:latin typeface="Arial" pitchFamily="66" charset="0"/>
              </a:rPr>
              <a:t>.  Before 1990;    60% </a:t>
            </a:r>
            <a:r>
              <a:rPr lang="en-US" altLang="zh-CN" sz="1800" b="1" dirty="0" err="1">
                <a:solidFill>
                  <a:srgbClr val="000000"/>
                </a:solidFill>
                <a:latin typeface="Arial" pitchFamily="66" charset="0"/>
              </a:rPr>
              <a:t>p.y</a:t>
            </a:r>
            <a:r>
              <a:rPr lang="en-US" altLang="zh-CN" sz="1800" b="1" dirty="0">
                <a:solidFill>
                  <a:srgbClr val="000000"/>
                </a:solidFill>
                <a:latin typeface="Arial" pitchFamily="66" charset="0"/>
              </a:rPr>
              <a:t>. 1990-1996</a:t>
            </a:r>
          </a:p>
          <a:p>
            <a:pPr lvl="1" eaLnBrk="1" hangingPunct="1">
              <a:lnSpc>
                <a:spcPct val="90000"/>
              </a:lnSpc>
            </a:pPr>
            <a:r>
              <a:rPr lang="en-US" altLang="zh-CN" sz="1800" b="1" dirty="0">
                <a:solidFill>
                  <a:srgbClr val="000000"/>
                </a:solidFill>
                <a:latin typeface="Arial" pitchFamily="66" charset="0"/>
              </a:rPr>
              <a:t>             100 </a:t>
            </a:r>
            <a:r>
              <a:rPr lang="en-US" altLang="zh-CN" sz="1800" b="1" dirty="0" err="1">
                <a:solidFill>
                  <a:srgbClr val="000000"/>
                </a:solidFill>
                <a:latin typeface="Arial" pitchFamily="66" charset="0"/>
              </a:rPr>
              <a:t>p.y</a:t>
            </a:r>
            <a:r>
              <a:rPr lang="en-US" altLang="zh-CN" sz="1800" b="1" dirty="0">
                <a:solidFill>
                  <a:srgbClr val="000000"/>
                </a:solidFill>
                <a:latin typeface="Arial" pitchFamily="66" charset="0"/>
              </a:rPr>
              <a:t>.  1996-2004 ;    30% </a:t>
            </a:r>
            <a:r>
              <a:rPr lang="en-US" altLang="zh-CN" sz="1800" b="1" dirty="0" err="1">
                <a:solidFill>
                  <a:srgbClr val="000000"/>
                </a:solidFill>
                <a:latin typeface="Arial" pitchFamily="66" charset="0"/>
              </a:rPr>
              <a:t>p.y</a:t>
            </a:r>
            <a:r>
              <a:rPr lang="en-US" altLang="zh-CN" sz="1800" b="1" dirty="0">
                <a:solidFill>
                  <a:srgbClr val="000000"/>
                </a:solidFill>
                <a:latin typeface="Arial" pitchFamily="66" charset="0"/>
              </a:rPr>
              <a:t>. after 2004</a:t>
            </a:r>
          </a:p>
          <a:p>
            <a:pPr lvl="1" eaLnBrk="1" hangingPunct="1">
              <a:lnSpc>
                <a:spcPct val="90000"/>
              </a:lnSpc>
            </a:pPr>
            <a:r>
              <a:rPr lang="en-US" altLang="zh-CN" sz="1800" b="1" dirty="0">
                <a:solidFill>
                  <a:srgbClr val="000000"/>
                </a:solidFill>
                <a:latin typeface="Arial" pitchFamily="66" charset="0"/>
              </a:rPr>
              <a:t>capacity:   about 60% per year</a:t>
            </a:r>
          </a:p>
          <a:p>
            <a:pPr eaLnBrk="1" hangingPunct="1">
              <a:lnSpc>
                <a:spcPct val="90000"/>
              </a:lnSpc>
            </a:pPr>
            <a:r>
              <a:rPr lang="en-US" altLang="zh-CN" sz="2000" dirty="0">
                <a:solidFill>
                  <a:schemeClr val="hlink"/>
                </a:solidFill>
                <a:latin typeface="Arial" pitchFamily="66" charset="0"/>
              </a:rPr>
              <a:t>Network</a:t>
            </a:r>
          </a:p>
          <a:p>
            <a:pPr lvl="1" eaLnBrk="1" hangingPunct="1">
              <a:lnSpc>
                <a:spcPct val="90000"/>
              </a:lnSpc>
            </a:pPr>
            <a:r>
              <a:rPr lang="en-US" altLang="zh-CN" sz="1800" b="1" dirty="0">
                <a:solidFill>
                  <a:srgbClr val="000000"/>
                </a:solidFill>
                <a:latin typeface="Arial" pitchFamily="66" charset="0"/>
              </a:rPr>
              <a:t>bandwidth:        10Mb </a:t>
            </a:r>
            <a:r>
              <a:rPr lang="en-US" altLang="zh-CN" sz="1800" b="1" dirty="0">
                <a:solidFill>
                  <a:srgbClr val="000000"/>
                </a:solidFill>
                <a:latin typeface="Arial" pitchFamily="66" charset="0"/>
                <a:sym typeface="Symbol" pitchFamily="18" charset="2"/>
              </a:rPr>
              <a:t> 100Mb  1Gb</a:t>
            </a:r>
          </a:p>
          <a:p>
            <a:pPr lvl="1" eaLnBrk="1" hangingPunct="1">
              <a:lnSpc>
                <a:spcPct val="90000"/>
              </a:lnSpc>
              <a:buFont typeface="Wingdings" pitchFamily="2" charset="2"/>
              <a:buNone/>
            </a:pPr>
            <a:r>
              <a:rPr lang="en-US" altLang="zh-CN" sz="1800" b="1" dirty="0">
                <a:solidFill>
                  <a:srgbClr val="000000"/>
                </a:solidFill>
                <a:latin typeface="Arial" pitchFamily="66" charset="0"/>
              </a:rPr>
              <a:t>                              10 years          5 years</a:t>
            </a:r>
          </a:p>
        </p:txBody>
      </p:sp>
      <p:sp>
        <p:nvSpPr>
          <p:cNvPr id="129028" name="Text Box 4"/>
          <p:cNvSpPr txBox="1">
            <a:spLocks noChangeArrowheads="1"/>
          </p:cNvSpPr>
          <p:nvPr/>
        </p:nvSpPr>
        <p:spPr bwMode="auto">
          <a:xfrm>
            <a:off x="6384032" y="643956"/>
            <a:ext cx="5544616" cy="400110"/>
          </a:xfrm>
          <a:prstGeom prst="rect">
            <a:avLst/>
          </a:prstGeom>
          <a:solidFill>
            <a:srgbClr val="FFFF00"/>
          </a:solidFill>
          <a:ln w="12700" cap="sq">
            <a:noFill/>
            <a:miter lim="800000"/>
            <a:headEnd type="none" w="sm" len="sm"/>
            <a:tailEnd type="none" w="sm" len="sm"/>
          </a:ln>
        </p:spPr>
        <p:txBody>
          <a:bodyPr wrap="square">
            <a:spAutoFit/>
          </a:bodyPr>
          <a:lstStyle/>
          <a:p>
            <a:r>
              <a:rPr lang="en-US" altLang="zh-CN" sz="2000" dirty="0">
                <a:solidFill>
                  <a:schemeClr val="tx2"/>
                </a:solidFill>
                <a:latin typeface="Arial"/>
              </a:rPr>
              <a:t>Designers often design for the next technology.</a:t>
            </a:r>
          </a:p>
        </p:txBody>
      </p:sp>
    </p:spTree>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ntr" presetSubtype="0" fill="hold" grpId="0" nodeType="clickEffect">
                                  <p:stCondLst>
                                    <p:cond delay="0"/>
                                  </p:stCondLst>
                                  <p:childTnLst>
                                    <p:set>
                                      <p:cBhvr>
                                        <p:cTn id="6" dur="1" fill="hold">
                                          <p:stCondLst>
                                            <p:cond delay="0"/>
                                          </p:stCondLst>
                                        </p:cTn>
                                        <p:tgtEl>
                                          <p:spTgt spid="129028"/>
                                        </p:tgtEl>
                                        <p:attrNameLst>
                                          <p:attrName>style.visibility</p:attrName>
                                        </p:attrNameLst>
                                      </p:cBhvr>
                                      <p:to>
                                        <p:strVal val="visible"/>
                                      </p:to>
                                    </p:set>
                                    <p:anim calcmode="lin" valueType="num">
                                      <p:cBhvr>
                                        <p:cTn id="7" dur="1000" fill="hold"/>
                                        <p:tgtEl>
                                          <p:spTgt spid="129028"/>
                                        </p:tgtEl>
                                        <p:attrNameLst>
                                          <p:attrName>ppt_w</p:attrName>
                                        </p:attrNameLst>
                                      </p:cBhvr>
                                      <p:tavLst>
                                        <p:tav tm="0">
                                          <p:val>
                                            <p:fltVal val="0"/>
                                          </p:val>
                                        </p:tav>
                                        <p:tav tm="100000">
                                          <p:val>
                                            <p:strVal val="#ppt_w"/>
                                          </p:val>
                                        </p:tav>
                                      </p:tavLst>
                                    </p:anim>
                                    <p:anim calcmode="lin" valueType="num">
                                      <p:cBhvr>
                                        <p:cTn id="8" dur="1000" fill="hold"/>
                                        <p:tgtEl>
                                          <p:spTgt spid="129028"/>
                                        </p:tgtEl>
                                        <p:attrNameLst>
                                          <p:attrName>ppt_h</p:attrName>
                                        </p:attrNameLst>
                                      </p:cBhvr>
                                      <p:tavLst>
                                        <p:tav tm="0">
                                          <p:val>
                                            <p:fltVal val="0"/>
                                          </p:val>
                                        </p:tav>
                                        <p:tav tm="100000">
                                          <p:val>
                                            <p:strVal val="#ppt_h"/>
                                          </p:val>
                                        </p:tav>
                                      </p:tavLst>
                                    </p:anim>
                                    <p:anim calcmode="lin" valueType="num">
                                      <p:cBhvr>
                                        <p:cTn id="9" dur="1000" fill="hold"/>
                                        <p:tgtEl>
                                          <p:spTgt spid="129028"/>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129028"/>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028" grpId="0" animBg="1" autoUpdateAnimBg="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Arial"/>
              </a:rPr>
              <a:t>Improvement of DRAM rate</a:t>
            </a:r>
            <a:endParaRPr lang="zh-CN" altLang="en-US" dirty="0"/>
          </a:p>
        </p:txBody>
      </p:sp>
      <p:graphicFrame>
        <p:nvGraphicFramePr>
          <p:cNvPr id="4" name="表格 3"/>
          <p:cNvGraphicFramePr>
            <a:graphicFrameLocks noGrp="1"/>
          </p:cNvGraphicFramePr>
          <p:nvPr>
            <p:extLst>
              <p:ext uri="{D42A27DB-BD31-4B8C-83A1-F6EECF244321}">
                <p14:modId xmlns:p14="http://schemas.microsoft.com/office/powerpoint/2010/main" val="2427555164"/>
              </p:ext>
            </p:extLst>
          </p:nvPr>
        </p:nvGraphicFramePr>
        <p:xfrm>
          <a:off x="1415480" y="1196752"/>
          <a:ext cx="9433049" cy="4752528"/>
        </p:xfrm>
        <a:graphic>
          <a:graphicData uri="http://schemas.openxmlformats.org/drawingml/2006/table">
            <a:tbl>
              <a:tblPr firstRow="1" bandRow="1">
                <a:tableStyleId>{5C22544A-7EE6-4342-B048-85BDC9FD1C3A}</a:tableStyleId>
              </a:tblPr>
              <a:tblGrid>
                <a:gridCol w="1168697">
                  <a:extLst>
                    <a:ext uri="{9D8B030D-6E8A-4147-A177-3AD203B41FA5}">
                      <a16:colId xmlns:a16="http://schemas.microsoft.com/office/drawing/2014/main" val="20000"/>
                    </a:ext>
                  </a:extLst>
                </a:gridCol>
                <a:gridCol w="1502609">
                  <a:extLst>
                    <a:ext uri="{9D8B030D-6E8A-4147-A177-3AD203B41FA5}">
                      <a16:colId xmlns:a16="http://schemas.microsoft.com/office/drawing/2014/main" val="20001"/>
                    </a:ext>
                  </a:extLst>
                </a:gridCol>
                <a:gridCol w="2671306">
                  <a:extLst>
                    <a:ext uri="{9D8B030D-6E8A-4147-A177-3AD203B41FA5}">
                      <a16:colId xmlns:a16="http://schemas.microsoft.com/office/drawing/2014/main" val="20002"/>
                    </a:ext>
                  </a:extLst>
                </a:gridCol>
                <a:gridCol w="4090437">
                  <a:extLst>
                    <a:ext uri="{9D8B030D-6E8A-4147-A177-3AD203B41FA5}">
                      <a16:colId xmlns:a16="http://schemas.microsoft.com/office/drawing/2014/main" val="20003"/>
                    </a:ext>
                  </a:extLst>
                </a:gridCol>
              </a:tblGrid>
              <a:tr h="792088">
                <a:tc>
                  <a:txBody>
                    <a:bodyPr/>
                    <a:lstStyle/>
                    <a:p>
                      <a:r>
                        <a:rPr lang="en-US" altLang="zh-CN" dirty="0">
                          <a:solidFill>
                            <a:schemeClr val="tx1"/>
                          </a:solidFill>
                          <a:latin typeface="Arial"/>
                        </a:rPr>
                        <a:t>AQA Edition</a:t>
                      </a:r>
                      <a:endParaRPr lang="zh-CN" altLang="en-US" dirty="0">
                        <a:solidFill>
                          <a:schemeClr val="tx1"/>
                        </a:solidFill>
                      </a:endParaRPr>
                    </a:p>
                  </a:txBody>
                  <a:tcPr/>
                </a:tc>
                <a:tc>
                  <a:txBody>
                    <a:bodyPr/>
                    <a:lstStyle/>
                    <a:p>
                      <a:r>
                        <a:rPr lang="en-US" altLang="zh-CN" dirty="0">
                          <a:solidFill>
                            <a:schemeClr val="tx1"/>
                          </a:solidFill>
                          <a:latin typeface="Arial"/>
                        </a:rPr>
                        <a:t>Year</a:t>
                      </a:r>
                      <a:endParaRPr lang="zh-CN" altLang="en-US" dirty="0">
                        <a:solidFill>
                          <a:schemeClr val="tx1"/>
                        </a:solidFill>
                      </a:endParaRPr>
                    </a:p>
                  </a:txBody>
                  <a:tcPr/>
                </a:tc>
                <a:tc>
                  <a:txBody>
                    <a:bodyPr/>
                    <a:lstStyle/>
                    <a:p>
                      <a:r>
                        <a:rPr lang="en-US" altLang="zh-CN" dirty="0">
                          <a:solidFill>
                            <a:schemeClr val="tx1"/>
                          </a:solidFill>
                          <a:latin typeface="Arial"/>
                        </a:rPr>
                        <a:t>DRAM growth</a:t>
                      </a:r>
                    </a:p>
                    <a:p>
                      <a:endParaRPr lang="zh-CN" altLang="en-US" dirty="0">
                        <a:solidFill>
                          <a:schemeClr val="tx1"/>
                        </a:solidFill>
                      </a:endParaRPr>
                    </a:p>
                  </a:txBody>
                  <a:tcPr/>
                </a:tc>
                <a:tc>
                  <a:txBody>
                    <a:bodyPr/>
                    <a:lstStyle/>
                    <a:p>
                      <a:r>
                        <a:rPr lang="en-US" altLang="zh-CN" dirty="0">
                          <a:solidFill>
                            <a:schemeClr val="tx1"/>
                          </a:solidFill>
                          <a:latin typeface="Arial"/>
                        </a:rPr>
                        <a:t>Characterization of impact</a:t>
                      </a:r>
                      <a:r>
                        <a:rPr lang="zh-CN" altLang="en-US" baseline="0" dirty="0">
                          <a:solidFill>
                            <a:schemeClr val="tx1"/>
                          </a:solidFill>
                          <a:latin typeface="Arial"/>
                        </a:rPr>
                        <a:t> </a:t>
                      </a:r>
                      <a:r>
                        <a:rPr lang="en-US" altLang="zh-CN" baseline="0" dirty="0">
                          <a:solidFill>
                            <a:schemeClr val="tx1"/>
                          </a:solidFill>
                          <a:latin typeface="Arial"/>
                        </a:rPr>
                        <a:t>on DRAM capacity</a:t>
                      </a:r>
                      <a:endParaRPr lang="zh-CN" altLang="en-US" dirty="0">
                        <a:solidFill>
                          <a:schemeClr val="tx1"/>
                        </a:solidFill>
                      </a:endParaRPr>
                    </a:p>
                  </a:txBody>
                  <a:tcPr/>
                </a:tc>
                <a:extLst>
                  <a:ext uri="{0D108BD9-81ED-4DB2-BD59-A6C34878D82A}">
                    <a16:rowId xmlns:a16="http://schemas.microsoft.com/office/drawing/2014/main" val="10000"/>
                  </a:ext>
                </a:extLst>
              </a:tr>
              <a:tr h="792088">
                <a:tc>
                  <a:txBody>
                    <a:bodyPr/>
                    <a:lstStyle/>
                    <a:p>
                      <a:r>
                        <a:rPr lang="en-US" altLang="zh-CN" dirty="0">
                          <a:latin typeface="Arial"/>
                        </a:rPr>
                        <a:t>1</a:t>
                      </a:r>
                      <a:endParaRPr lang="zh-CN" altLang="en-US" dirty="0"/>
                    </a:p>
                  </a:txBody>
                  <a:tcPr/>
                </a:tc>
                <a:tc>
                  <a:txBody>
                    <a:bodyPr/>
                    <a:lstStyle/>
                    <a:p>
                      <a:r>
                        <a:rPr lang="en-US" altLang="zh-CN" dirty="0">
                          <a:latin typeface="Arial"/>
                        </a:rPr>
                        <a:t>1990</a:t>
                      </a:r>
                      <a:endParaRPr lang="zh-CN" altLang="en-US" dirty="0"/>
                    </a:p>
                  </a:txBody>
                  <a:tcPr/>
                </a:tc>
                <a:tc>
                  <a:txBody>
                    <a:bodyPr/>
                    <a:lstStyle/>
                    <a:p>
                      <a:r>
                        <a:rPr lang="en-US" altLang="zh-CN" dirty="0">
                          <a:latin typeface="Arial"/>
                        </a:rPr>
                        <a:t>60%  /  year</a:t>
                      </a:r>
                      <a:endParaRPr lang="zh-CN" altLang="en-US" dirty="0"/>
                    </a:p>
                  </a:txBody>
                  <a:tcPr/>
                </a:tc>
                <a:tc>
                  <a:txBody>
                    <a:bodyPr/>
                    <a:lstStyle/>
                    <a:p>
                      <a:r>
                        <a:rPr lang="en-US" altLang="zh-CN" dirty="0">
                          <a:latin typeface="Arial"/>
                        </a:rPr>
                        <a:t>Quadrupling every 3 years</a:t>
                      </a:r>
                      <a:endParaRPr lang="zh-CN" altLang="en-US" dirty="0"/>
                    </a:p>
                  </a:txBody>
                  <a:tcPr/>
                </a:tc>
                <a:extLst>
                  <a:ext uri="{0D108BD9-81ED-4DB2-BD59-A6C34878D82A}">
                    <a16:rowId xmlns:a16="http://schemas.microsoft.com/office/drawing/2014/main" val="10001"/>
                  </a:ext>
                </a:extLst>
              </a:tr>
              <a:tr h="792088">
                <a:tc>
                  <a:txBody>
                    <a:bodyPr/>
                    <a:lstStyle/>
                    <a:p>
                      <a:r>
                        <a:rPr lang="en-US" altLang="zh-CN" dirty="0">
                          <a:latin typeface="Arial"/>
                        </a:rPr>
                        <a:t>2</a:t>
                      </a:r>
                      <a:endParaRPr lang="zh-CN" altLang="en-US" dirty="0"/>
                    </a:p>
                  </a:txBody>
                  <a:tcPr/>
                </a:tc>
                <a:tc>
                  <a:txBody>
                    <a:bodyPr/>
                    <a:lstStyle/>
                    <a:p>
                      <a:r>
                        <a:rPr lang="en-US" altLang="zh-CN" dirty="0">
                          <a:latin typeface="Arial"/>
                        </a:rPr>
                        <a:t>1996</a:t>
                      </a:r>
                      <a:endParaRPr lang="zh-CN" altLang="en-US" dirty="0"/>
                    </a:p>
                  </a:txBody>
                  <a:tcPr/>
                </a:tc>
                <a:tc>
                  <a:txBody>
                    <a:bodyPr/>
                    <a:lstStyle/>
                    <a:p>
                      <a:r>
                        <a:rPr lang="en-US" altLang="zh-CN" dirty="0">
                          <a:latin typeface="Arial"/>
                        </a:rPr>
                        <a:t>60% / year</a:t>
                      </a:r>
                      <a:endParaRPr lang="zh-CN" altLang="en-US" dirty="0"/>
                    </a:p>
                  </a:txBody>
                  <a:tcPr/>
                </a:tc>
                <a:tc>
                  <a:txBody>
                    <a:bodyPr/>
                    <a:lstStyle/>
                    <a:p>
                      <a:r>
                        <a:rPr lang="en-US" altLang="zh-CN" dirty="0">
                          <a:latin typeface="Arial"/>
                        </a:rPr>
                        <a:t>Quadrupling every 3 years</a:t>
                      </a:r>
                      <a:endParaRPr lang="zh-CN" altLang="en-US" dirty="0"/>
                    </a:p>
                  </a:txBody>
                  <a:tcPr/>
                </a:tc>
                <a:extLst>
                  <a:ext uri="{0D108BD9-81ED-4DB2-BD59-A6C34878D82A}">
                    <a16:rowId xmlns:a16="http://schemas.microsoft.com/office/drawing/2014/main" val="10002"/>
                  </a:ext>
                </a:extLst>
              </a:tr>
              <a:tr h="792088">
                <a:tc>
                  <a:txBody>
                    <a:bodyPr/>
                    <a:lstStyle/>
                    <a:p>
                      <a:r>
                        <a:rPr lang="en-US" altLang="zh-CN" dirty="0">
                          <a:latin typeface="Arial"/>
                        </a:rPr>
                        <a:t>3</a:t>
                      </a:r>
                      <a:endParaRPr lang="zh-CN" altLang="en-US" dirty="0"/>
                    </a:p>
                  </a:txBody>
                  <a:tcPr/>
                </a:tc>
                <a:tc>
                  <a:txBody>
                    <a:bodyPr/>
                    <a:lstStyle/>
                    <a:p>
                      <a:r>
                        <a:rPr lang="en-US" altLang="zh-CN" dirty="0">
                          <a:latin typeface="Arial"/>
                        </a:rPr>
                        <a:t>2003</a:t>
                      </a:r>
                      <a:endParaRPr lang="zh-CN" altLang="en-US" dirty="0"/>
                    </a:p>
                  </a:txBody>
                  <a:tcPr/>
                </a:tc>
                <a:tc>
                  <a:txBody>
                    <a:bodyPr/>
                    <a:lstStyle/>
                    <a:p>
                      <a:r>
                        <a:rPr lang="en-US" altLang="zh-CN" dirty="0">
                          <a:latin typeface="Arial"/>
                        </a:rPr>
                        <a:t>40%-60%/ year                    </a:t>
                      </a:r>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latin typeface="Arial"/>
                        </a:rPr>
                        <a:t>Quadrupling every 3 to 4 years</a:t>
                      </a:r>
                      <a:endParaRPr lang="zh-CN" altLang="en-US" dirty="0"/>
                    </a:p>
                    <a:p>
                      <a:endParaRPr lang="zh-CN" altLang="en-US" dirty="0"/>
                    </a:p>
                  </a:txBody>
                  <a:tcPr/>
                </a:tc>
                <a:extLst>
                  <a:ext uri="{0D108BD9-81ED-4DB2-BD59-A6C34878D82A}">
                    <a16:rowId xmlns:a16="http://schemas.microsoft.com/office/drawing/2014/main" val="10003"/>
                  </a:ext>
                </a:extLst>
              </a:tr>
              <a:tr h="792088">
                <a:tc>
                  <a:txBody>
                    <a:bodyPr/>
                    <a:lstStyle/>
                    <a:p>
                      <a:r>
                        <a:rPr lang="en-US" altLang="zh-CN" dirty="0">
                          <a:latin typeface="Arial"/>
                        </a:rPr>
                        <a:t>4</a:t>
                      </a:r>
                      <a:endParaRPr lang="zh-CN" altLang="en-US" dirty="0"/>
                    </a:p>
                  </a:txBody>
                  <a:tcPr/>
                </a:tc>
                <a:tc>
                  <a:txBody>
                    <a:bodyPr/>
                    <a:lstStyle/>
                    <a:p>
                      <a:r>
                        <a:rPr lang="en-US" altLang="zh-CN" dirty="0">
                          <a:latin typeface="Arial"/>
                        </a:rPr>
                        <a:t>2007</a:t>
                      </a:r>
                      <a:endParaRPr lang="zh-CN" altLang="en-US" dirty="0"/>
                    </a:p>
                  </a:txBody>
                  <a:tcPr/>
                </a:tc>
                <a:tc>
                  <a:txBody>
                    <a:bodyPr/>
                    <a:lstStyle/>
                    <a:p>
                      <a:r>
                        <a:rPr lang="en-US" altLang="zh-CN" dirty="0">
                          <a:latin typeface="Arial"/>
                        </a:rPr>
                        <a:t>40% / year</a:t>
                      </a:r>
                      <a:endParaRPr lang="zh-CN" altLang="en-US" dirty="0"/>
                    </a:p>
                  </a:txBody>
                  <a:tcPr/>
                </a:tc>
                <a:tc>
                  <a:txBody>
                    <a:bodyPr/>
                    <a:lstStyle/>
                    <a:p>
                      <a:r>
                        <a:rPr lang="en-US" altLang="zh-CN" dirty="0">
                          <a:latin typeface="Arial"/>
                        </a:rPr>
                        <a:t>Doubling every 2 years</a:t>
                      </a:r>
                    </a:p>
                    <a:p>
                      <a:endParaRPr lang="zh-CN" altLang="en-US" dirty="0"/>
                    </a:p>
                  </a:txBody>
                  <a:tcPr/>
                </a:tc>
                <a:extLst>
                  <a:ext uri="{0D108BD9-81ED-4DB2-BD59-A6C34878D82A}">
                    <a16:rowId xmlns:a16="http://schemas.microsoft.com/office/drawing/2014/main" val="10004"/>
                  </a:ext>
                </a:extLst>
              </a:tr>
              <a:tr h="792088">
                <a:tc>
                  <a:txBody>
                    <a:bodyPr/>
                    <a:lstStyle/>
                    <a:p>
                      <a:r>
                        <a:rPr lang="en-US" altLang="zh-CN" dirty="0">
                          <a:latin typeface="Arial"/>
                        </a:rPr>
                        <a:t>5</a:t>
                      </a:r>
                      <a:endParaRPr lang="zh-CN" altLang="en-US" dirty="0"/>
                    </a:p>
                  </a:txBody>
                  <a:tcPr/>
                </a:tc>
                <a:tc>
                  <a:txBody>
                    <a:bodyPr/>
                    <a:lstStyle/>
                    <a:p>
                      <a:r>
                        <a:rPr lang="en-US" altLang="zh-CN" dirty="0">
                          <a:latin typeface="Arial"/>
                        </a:rPr>
                        <a:t>2011</a:t>
                      </a:r>
                      <a:endParaRPr lang="zh-CN" altLang="en-US" dirty="0"/>
                    </a:p>
                  </a:txBody>
                  <a:tcPr/>
                </a:tc>
                <a:tc>
                  <a:txBody>
                    <a:bodyPr/>
                    <a:lstStyle/>
                    <a:p>
                      <a:r>
                        <a:rPr lang="en-US" altLang="zh-CN" dirty="0">
                          <a:latin typeface="Arial"/>
                        </a:rPr>
                        <a:t>25% - 40% / year</a:t>
                      </a:r>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latin typeface="Arial"/>
                        </a:rPr>
                        <a:t>Doubling every 2 - 3 years</a:t>
                      </a:r>
                    </a:p>
                    <a:p>
                      <a:endParaRPr lang="zh-CN" altLang="en-US" dirty="0"/>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258160874"/>
      </p:ext>
    </p:extLst>
  </p:cSld>
  <p:clrMapOvr>
    <a:masterClrMapping/>
  </p:clrMapOvr>
  <p:transition spd="slow">
    <p:pull dir="ru"/>
  </p:transition>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0658" name="Rectangle 2"/>
          <p:cNvSpPr>
            <a:spLocks noGrp="1" noRot="1" noChangeArrowheads="1"/>
          </p:cNvSpPr>
          <p:nvPr>
            <p:ph type="title"/>
          </p:nvPr>
        </p:nvSpPr>
        <p:spPr/>
        <p:txBody>
          <a:bodyPr/>
          <a:lstStyle/>
          <a:p>
            <a:pPr eaLnBrk="1" hangingPunct="1"/>
            <a:r>
              <a:rPr lang="en-US" altLang="zh-CN">
                <a:latin typeface="Arial"/>
              </a:rPr>
              <a:t>Import Notes</a:t>
            </a:r>
          </a:p>
        </p:txBody>
      </p:sp>
      <p:sp>
        <p:nvSpPr>
          <p:cNvPr id="70659" name="Rectangle 3"/>
          <p:cNvSpPr>
            <a:spLocks noGrp="1" noRot="1" noChangeArrowheads="1"/>
          </p:cNvSpPr>
          <p:nvPr>
            <p:ph idx="1"/>
          </p:nvPr>
        </p:nvSpPr>
        <p:spPr>
          <a:xfrm>
            <a:off x="1199456" y="1125539"/>
            <a:ext cx="10658111" cy="4795837"/>
          </a:xfrm>
        </p:spPr>
        <p:txBody>
          <a:bodyPr/>
          <a:lstStyle/>
          <a:p>
            <a:pPr eaLnBrk="1" hangingPunct="1"/>
            <a:r>
              <a:rPr lang="en-US" altLang="zh-CN" dirty="0">
                <a:latin typeface="Arial"/>
              </a:rPr>
              <a:t>A rule of thumb</a:t>
            </a:r>
          </a:p>
          <a:p>
            <a:pPr lvl="1" eaLnBrk="1" hangingPunct="1"/>
            <a:r>
              <a:rPr lang="en-US" altLang="zh-CN" dirty="0">
                <a:solidFill>
                  <a:srgbClr val="0000FF"/>
                </a:solidFill>
                <a:latin typeface="Arial"/>
              </a:rPr>
              <a:t>Cost decrease rate ~ density increase rate</a:t>
            </a:r>
          </a:p>
          <a:p>
            <a:pPr eaLnBrk="1" hangingPunct="1"/>
            <a:endParaRPr lang="en-US" altLang="zh-CN" dirty="0">
              <a:solidFill>
                <a:schemeClr val="hlink"/>
              </a:solidFill>
            </a:endParaRPr>
          </a:p>
          <a:p>
            <a:pPr eaLnBrk="1" hangingPunct="1"/>
            <a:r>
              <a:rPr lang="en-US" altLang="zh-CN" dirty="0">
                <a:latin typeface="Arial"/>
              </a:rPr>
              <a:t>Technology thresholds</a:t>
            </a:r>
          </a:p>
          <a:p>
            <a:pPr lvl="1" eaLnBrk="1" hangingPunct="1"/>
            <a:r>
              <a:rPr lang="en-US" altLang="zh-CN" dirty="0">
                <a:solidFill>
                  <a:srgbClr val="0000FF"/>
                </a:solidFill>
                <a:latin typeface="Arial"/>
              </a:rPr>
              <a:t>Technology improves continuously, an impact of this improvements can be in discrete leaps.</a:t>
            </a:r>
          </a:p>
        </p:txBody>
      </p:sp>
    </p:spTree>
  </p:cSld>
  <p:clrMapOvr>
    <a:masterClrMapping/>
  </p:clrMapOvr>
  <p:transition spd="slow">
    <p:random/>
  </p:transition>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1682" name="Rectangle 2"/>
          <p:cNvSpPr>
            <a:spLocks noGrp="1" noRot="1" noChangeArrowheads="1"/>
          </p:cNvSpPr>
          <p:nvPr>
            <p:ph type="title"/>
          </p:nvPr>
        </p:nvSpPr>
        <p:spPr>
          <a:xfrm>
            <a:off x="1738283" y="1"/>
            <a:ext cx="8929718" cy="836613"/>
          </a:xfrm>
        </p:spPr>
        <p:txBody>
          <a:bodyPr/>
          <a:lstStyle/>
          <a:p>
            <a:pPr eaLnBrk="1" hangingPunct="1"/>
            <a:r>
              <a:rPr lang="en-US" altLang="zh-CN" sz="3400" dirty="0" err="1">
                <a:latin typeface="Arial"/>
              </a:rPr>
              <a:t>Perf</a:t>
            </a:r>
            <a:r>
              <a:rPr lang="en-US" altLang="zh-CN" sz="3400" dirty="0">
                <a:latin typeface="Arial"/>
              </a:rPr>
              <a:t>. Trends:   Bandwidth over latency</a:t>
            </a:r>
          </a:p>
        </p:txBody>
      </p:sp>
      <p:sp>
        <p:nvSpPr>
          <p:cNvPr id="133123" name="Rectangle 3"/>
          <p:cNvSpPr>
            <a:spLocks noGrp="1" noRot="1" noChangeArrowheads="1"/>
          </p:cNvSpPr>
          <p:nvPr>
            <p:ph sz="half" idx="1"/>
          </p:nvPr>
        </p:nvSpPr>
        <p:spPr>
          <a:xfrm>
            <a:off x="832468" y="907625"/>
            <a:ext cx="10741347" cy="2755900"/>
          </a:xfrm>
        </p:spPr>
        <p:txBody>
          <a:bodyPr/>
          <a:lstStyle/>
          <a:p>
            <a:pPr eaLnBrk="1" hangingPunct="1"/>
            <a:r>
              <a:rPr lang="en-US" altLang="zh-CN" dirty="0">
                <a:solidFill>
                  <a:srgbClr val="0000FF"/>
                </a:solidFill>
                <a:latin typeface="Arial"/>
              </a:rPr>
              <a:t>Bandwidth/throughput</a:t>
            </a:r>
            <a:r>
              <a:rPr lang="en-US" altLang="zh-CN" dirty="0">
                <a:latin typeface="Arial"/>
              </a:rPr>
              <a:t>: total amount of work done in a given time</a:t>
            </a:r>
          </a:p>
          <a:p>
            <a:pPr eaLnBrk="1" hangingPunct="1"/>
            <a:r>
              <a:rPr lang="en-US" altLang="zh-CN" dirty="0">
                <a:solidFill>
                  <a:srgbClr val="0000FF"/>
                </a:solidFill>
                <a:latin typeface="Arial"/>
              </a:rPr>
              <a:t>Latency/response time</a:t>
            </a:r>
            <a:r>
              <a:rPr lang="en-US" altLang="zh-CN" dirty="0">
                <a:latin typeface="Arial"/>
              </a:rPr>
              <a:t>: the time between the start and the completion of an event.</a:t>
            </a:r>
          </a:p>
          <a:p>
            <a:pPr eaLnBrk="1" hangingPunct="1"/>
            <a:endParaRPr lang="en-US" altLang="zh-CN" sz="3200" dirty="0"/>
          </a:p>
          <a:p>
            <a:pPr eaLnBrk="1" hangingPunct="1"/>
            <a:endParaRPr lang="en-US" altLang="zh-CN" dirty="0"/>
          </a:p>
          <a:p>
            <a:pPr eaLnBrk="1" hangingPunct="1"/>
            <a:endParaRPr lang="en-US" altLang="zh-CN" dirty="0"/>
          </a:p>
        </p:txBody>
      </p:sp>
      <p:sp>
        <p:nvSpPr>
          <p:cNvPr id="133126" name="Rectangle 6"/>
          <p:cNvSpPr>
            <a:spLocks noGrp="1" noRot="1" noChangeArrowheads="1"/>
          </p:cNvSpPr>
          <p:nvPr>
            <p:ph sz="half" idx="2"/>
          </p:nvPr>
        </p:nvSpPr>
        <p:spPr>
          <a:xfrm>
            <a:off x="832468" y="2297210"/>
            <a:ext cx="10980713" cy="1146175"/>
          </a:xfrm>
        </p:spPr>
        <p:txBody>
          <a:bodyPr/>
          <a:lstStyle/>
          <a:p>
            <a:pPr eaLnBrk="1" hangingPunct="1"/>
            <a:r>
              <a:rPr lang="en-US" altLang="zh-CN" dirty="0">
                <a:latin typeface="Arial"/>
              </a:rPr>
              <a:t>Rule of thumb</a:t>
            </a:r>
          </a:p>
          <a:p>
            <a:pPr lvl="1" eaLnBrk="1" hangingPunct="1"/>
            <a:r>
              <a:rPr lang="en-US" altLang="zh-CN" dirty="0">
                <a:solidFill>
                  <a:srgbClr val="0000FF"/>
                </a:solidFill>
                <a:latin typeface="Arial"/>
              </a:rPr>
              <a:t>Bandwidth grow rate ~ improvement in </a:t>
            </a:r>
            <a:r>
              <a:rPr lang="en-US" altLang="zh-CN" dirty="0" err="1">
                <a:solidFill>
                  <a:srgbClr val="0000FF"/>
                </a:solidFill>
                <a:latin typeface="Arial"/>
              </a:rPr>
              <a:t>latency</a:t>
            </a:r>
            <a:r>
              <a:rPr lang="en-US" altLang="zh-CN" b="1" baseline="30000" dirty="0" err="1">
                <a:solidFill>
                  <a:srgbClr val="0000FF"/>
                </a:solidFill>
                <a:latin typeface="Arial"/>
              </a:rPr>
              <a:t>2</a:t>
            </a:r>
            <a:r>
              <a:rPr lang="en-US" altLang="zh-CN" dirty="0">
                <a:solidFill>
                  <a:srgbClr val="0000FF"/>
                </a:solidFill>
                <a:latin typeface="Arial"/>
              </a:rPr>
              <a:t> </a:t>
            </a:r>
          </a:p>
        </p:txBody>
      </p:sp>
      <p:sp>
        <p:nvSpPr>
          <p:cNvPr id="71685" name="Text Box 5"/>
          <p:cNvSpPr txBox="1">
            <a:spLocks noChangeArrowheads="1"/>
          </p:cNvSpPr>
          <p:nvPr/>
        </p:nvSpPr>
        <p:spPr bwMode="auto">
          <a:xfrm>
            <a:off x="4792663" y="5070476"/>
            <a:ext cx="184150" cy="366713"/>
          </a:xfrm>
          <a:prstGeom prst="rect">
            <a:avLst/>
          </a:prstGeom>
          <a:noFill/>
          <a:ln w="12700" cap="sq">
            <a:noFill/>
            <a:miter lim="800000"/>
            <a:headEnd type="none" w="sm" len="sm"/>
            <a:tailEnd type="none" w="sm" len="sm"/>
          </a:ln>
        </p:spPr>
        <p:txBody>
          <a:bodyPr wrap="none">
            <a:spAutoFit/>
          </a:bodyPr>
          <a:lstStyle/>
          <a:p>
            <a:endParaRPr lang="zh-CN" altLang="zh-CN"/>
          </a:p>
        </p:txBody>
      </p:sp>
      <p:pic>
        <p:nvPicPr>
          <p:cNvPr id="7" name="图片 6"/>
          <p:cNvPicPr/>
          <p:nvPr/>
        </p:nvPicPr>
        <p:blipFill>
          <a:blip r:embed="rId2">
            <a:extLst>
              <a:ext uri="{28A0092B-C50C-407E-A947-70E740481C1C}">
                <a14:useLocalDpi xmlns:a14="http://schemas.microsoft.com/office/drawing/2010/main" val="0"/>
              </a:ext>
            </a:extLst>
          </a:blip>
          <a:stretch>
            <a:fillRect/>
          </a:stretch>
        </p:blipFill>
        <p:spPr>
          <a:xfrm>
            <a:off x="479376" y="3269114"/>
            <a:ext cx="8318157" cy="3287624"/>
          </a:xfrm>
          <a:prstGeom prst="rect">
            <a:avLst/>
          </a:prstGeom>
        </p:spPr>
      </p:pic>
      <p:sp>
        <p:nvSpPr>
          <p:cNvPr id="2" name="文本框 1"/>
          <p:cNvSpPr txBox="1"/>
          <p:nvPr/>
        </p:nvSpPr>
        <p:spPr>
          <a:xfrm>
            <a:off x="7731643" y="4140635"/>
            <a:ext cx="3842172" cy="646331"/>
          </a:xfrm>
          <a:prstGeom prst="rect">
            <a:avLst/>
          </a:prstGeom>
          <a:solidFill>
            <a:schemeClr val="bg1"/>
          </a:solidFill>
        </p:spPr>
        <p:txBody>
          <a:bodyPr wrap="square" rtlCol="0">
            <a:spAutoFit/>
          </a:bodyPr>
          <a:lstStyle/>
          <a:p>
            <a:r>
              <a:rPr lang="en-US" altLang="zh-CN" dirty="0">
                <a:latin typeface="Arial"/>
              </a:rPr>
              <a:t>10</a:t>
            </a:r>
            <a:r>
              <a:rPr lang="zh-CN" altLang="en-US" dirty="0">
                <a:latin typeface="Arial"/>
              </a:rPr>
              <a:t>，</a:t>
            </a:r>
            <a:r>
              <a:rPr lang="en-US" altLang="zh-CN" dirty="0">
                <a:latin typeface="Arial"/>
              </a:rPr>
              <a:t>000X—25</a:t>
            </a:r>
            <a:r>
              <a:rPr lang="zh-CN" altLang="en-US" dirty="0">
                <a:latin typeface="Arial"/>
              </a:rPr>
              <a:t>，</a:t>
            </a:r>
            <a:r>
              <a:rPr lang="en-US" altLang="zh-CN" dirty="0">
                <a:latin typeface="Arial"/>
              </a:rPr>
              <a:t>000X in Bandwidth</a:t>
            </a:r>
          </a:p>
          <a:p>
            <a:r>
              <a:rPr lang="en-US" altLang="zh-CN" dirty="0">
                <a:latin typeface="Arial"/>
              </a:rPr>
              <a:t>30X—80X in latency</a:t>
            </a:r>
          </a:p>
        </p:txBody>
      </p:sp>
    </p:spTree>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grpId="0" nodeType="clickEffect">
                                  <p:stCondLst>
                                    <p:cond delay="0"/>
                                  </p:stCondLst>
                                  <p:childTnLst>
                                    <p:set>
                                      <p:cBhvr>
                                        <p:cTn id="6" dur="1" fill="hold">
                                          <p:stCondLst>
                                            <p:cond delay="0"/>
                                          </p:stCondLst>
                                        </p:cTn>
                                        <p:tgtEl>
                                          <p:spTgt spid="133123">
                                            <p:txEl>
                                              <p:pRg st="0" end="0"/>
                                            </p:txEl>
                                          </p:spTgt>
                                        </p:tgtEl>
                                        <p:attrNameLst>
                                          <p:attrName>style.visibility</p:attrName>
                                        </p:attrNameLst>
                                      </p:cBhvr>
                                      <p:to>
                                        <p:strVal val="visible"/>
                                      </p:to>
                                    </p:set>
                                    <p:anim to="" calcmode="lin" valueType="num">
                                      <p:cBhvr>
                                        <p:cTn id="7" dur="1" fill="hold"/>
                                        <p:tgtEl>
                                          <p:spTgt spid="133123">
                                            <p:txEl>
                                              <p:pRg st="0" end="0"/>
                                            </p:txEl>
                                          </p:spTgt>
                                        </p:tgtEl>
                                        <p:attrNameLst>
                                          <p:attrName/>
                                        </p:attrNameLst>
                                      </p:cBhvr>
                                    </p:anim>
                                  </p:childTnLst>
                                </p:cTn>
                              </p:par>
                            </p:childTnLst>
                          </p:cTn>
                        </p:par>
                      </p:childTnLst>
                    </p:cTn>
                  </p:par>
                  <p:par>
                    <p:cTn id="8" fill="hold">
                      <p:stCondLst>
                        <p:cond delay="indefinite"/>
                      </p:stCondLst>
                      <p:childTnLst>
                        <p:par>
                          <p:cTn id="9" fill="hold">
                            <p:stCondLst>
                              <p:cond delay="0"/>
                            </p:stCondLst>
                            <p:childTnLst>
                              <p:par>
                                <p:cTn id="10" presetID="24" presetClass="entr" presetSubtype="0" fill="hold" grpId="0" nodeType="clickEffect">
                                  <p:stCondLst>
                                    <p:cond delay="0"/>
                                  </p:stCondLst>
                                  <p:childTnLst>
                                    <p:set>
                                      <p:cBhvr>
                                        <p:cTn id="11" dur="1" fill="hold">
                                          <p:stCondLst>
                                            <p:cond delay="0"/>
                                          </p:stCondLst>
                                        </p:cTn>
                                        <p:tgtEl>
                                          <p:spTgt spid="133123">
                                            <p:txEl>
                                              <p:pRg st="1" end="1"/>
                                            </p:txEl>
                                          </p:spTgt>
                                        </p:tgtEl>
                                        <p:attrNameLst>
                                          <p:attrName>style.visibility</p:attrName>
                                        </p:attrNameLst>
                                      </p:cBhvr>
                                      <p:to>
                                        <p:strVal val="visible"/>
                                      </p:to>
                                    </p:set>
                                    <p:anim to="" calcmode="lin" valueType="num">
                                      <p:cBhvr>
                                        <p:cTn id="12" dur="1" fill="hold"/>
                                        <p:tgtEl>
                                          <p:spTgt spid="133123">
                                            <p:txEl>
                                              <p:pRg st="1" end="1"/>
                                            </p:txEl>
                                          </p:spTgt>
                                        </p:tgtEl>
                                        <p:attrNameLst>
                                          <p:attrName/>
                                        </p:attrNameLst>
                                      </p:cBhvr>
                                    </p:anim>
                                  </p:childTnLst>
                                </p:cTn>
                              </p:par>
                            </p:childTnLst>
                          </p:cTn>
                        </p:par>
                      </p:childTnLst>
                    </p:cTn>
                  </p:par>
                  <p:par>
                    <p:cTn id="13" fill="hold">
                      <p:stCondLst>
                        <p:cond delay="indefinite"/>
                      </p:stCondLst>
                      <p:childTnLst>
                        <p:par>
                          <p:cTn id="14" fill="hold">
                            <p:stCondLst>
                              <p:cond delay="0"/>
                            </p:stCondLst>
                            <p:childTnLst>
                              <p:par>
                                <p:cTn id="15" presetID="24" presetClass="entr" presetSubtype="0" fill="hold" grpId="0" nodeType="clickEffect">
                                  <p:stCondLst>
                                    <p:cond delay="0"/>
                                  </p:stCondLst>
                                  <p:childTnLst>
                                    <p:set>
                                      <p:cBhvr>
                                        <p:cTn id="16" dur="1" fill="hold">
                                          <p:stCondLst>
                                            <p:cond delay="0"/>
                                          </p:stCondLst>
                                        </p:cTn>
                                        <p:tgtEl>
                                          <p:spTgt spid="133126">
                                            <p:txEl>
                                              <p:pRg st="0" end="0"/>
                                            </p:txEl>
                                          </p:spTgt>
                                        </p:tgtEl>
                                        <p:attrNameLst>
                                          <p:attrName>style.visibility</p:attrName>
                                        </p:attrNameLst>
                                      </p:cBhvr>
                                      <p:to>
                                        <p:strVal val="visible"/>
                                      </p:to>
                                    </p:set>
                                    <p:anim to="" calcmode="lin" valueType="num">
                                      <p:cBhvr>
                                        <p:cTn id="17" dur="1" fill="hold"/>
                                        <p:tgtEl>
                                          <p:spTgt spid="133126">
                                            <p:txEl>
                                              <p:pRg st="0" end="0"/>
                                            </p:txEl>
                                          </p:spTgt>
                                        </p:tgtEl>
                                        <p:attrNameLst>
                                          <p:attrName/>
                                        </p:attrNameLst>
                                      </p:cBhvr>
                                    </p:anim>
                                  </p:childTnLst>
                                </p:cTn>
                              </p:par>
                              <p:par>
                                <p:cTn id="18" presetID="24" presetClass="entr" presetSubtype="0" fill="hold" grpId="0" nodeType="withEffect">
                                  <p:stCondLst>
                                    <p:cond delay="0"/>
                                  </p:stCondLst>
                                  <p:childTnLst>
                                    <p:set>
                                      <p:cBhvr>
                                        <p:cTn id="19" dur="1" fill="hold">
                                          <p:stCondLst>
                                            <p:cond delay="0"/>
                                          </p:stCondLst>
                                        </p:cTn>
                                        <p:tgtEl>
                                          <p:spTgt spid="133126">
                                            <p:txEl>
                                              <p:pRg st="1" end="1"/>
                                            </p:txEl>
                                          </p:spTgt>
                                        </p:tgtEl>
                                        <p:attrNameLst>
                                          <p:attrName>style.visibility</p:attrName>
                                        </p:attrNameLst>
                                      </p:cBhvr>
                                      <p:to>
                                        <p:strVal val="visible"/>
                                      </p:to>
                                    </p:set>
                                    <p:anim to="" calcmode="lin" valueType="num">
                                      <p:cBhvr>
                                        <p:cTn id="20" dur="1" fill="hold"/>
                                        <p:tgtEl>
                                          <p:spTgt spid="133126">
                                            <p:txEl>
                                              <p:pRg st="1" end="1"/>
                                            </p:txEl>
                                          </p:spTgt>
                                        </p:tgtEl>
                                        <p:attrNameLst>
                                          <p:attrName/>
                                        </p:attrNameLst>
                                      </p:cBhvr>
                                    </p:anim>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23" grpId="0" build="p"/>
      <p:bldP spid="133126"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2706" name="Rectangle 2"/>
          <p:cNvSpPr>
            <a:spLocks noGrp="1" noRot="1" noChangeArrowheads="1"/>
          </p:cNvSpPr>
          <p:nvPr>
            <p:ph type="title"/>
          </p:nvPr>
        </p:nvSpPr>
        <p:spPr/>
        <p:txBody>
          <a:bodyPr>
            <a:normAutofit/>
          </a:bodyPr>
          <a:lstStyle/>
          <a:p>
            <a:pPr eaLnBrk="1" hangingPunct="1"/>
            <a:r>
              <a:rPr lang="en-US" altLang="zh-CN" sz="4000">
                <a:latin typeface="Arial"/>
              </a:rPr>
              <a:t>Performance milestones in microprocessor</a:t>
            </a:r>
          </a:p>
        </p:txBody>
      </p:sp>
      <p:pic>
        <p:nvPicPr>
          <p:cNvPr id="72707" name="Picture 3"/>
          <p:cNvPicPr>
            <a:picLocks noGrp="1" noChangeAspect="1" noChangeArrowheads="1"/>
          </p:cNvPicPr>
          <p:nvPr>
            <p:ph idx="1"/>
          </p:nvPr>
        </p:nvPicPr>
        <p:blipFill>
          <a:blip r:embed="rId2"/>
          <a:stretch>
            <a:fillRect/>
          </a:stretch>
        </p:blipFill>
        <p:spPr>
          <a:xfrm>
            <a:off x="720455" y="1268760"/>
            <a:ext cx="10920161" cy="4824536"/>
          </a:xfrm>
          <a:noFill/>
        </p:spPr>
      </p:pic>
    </p:spTree>
  </p:cSld>
  <p:clrMapOvr>
    <a:masterClrMapping/>
  </p:clrMapOvr>
  <p:transition spd="slow">
    <p:random/>
  </p:transition>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3730" name="Rectangle 2"/>
          <p:cNvSpPr>
            <a:spLocks noGrp="1" noRot="1" noChangeArrowheads="1"/>
          </p:cNvSpPr>
          <p:nvPr>
            <p:ph type="title"/>
          </p:nvPr>
        </p:nvSpPr>
        <p:spPr>
          <a:xfrm>
            <a:off x="1847850" y="116632"/>
            <a:ext cx="7481887" cy="654050"/>
          </a:xfrm>
        </p:spPr>
        <p:txBody>
          <a:bodyPr>
            <a:normAutofit fontScale="90000"/>
          </a:bodyPr>
          <a:lstStyle/>
          <a:p>
            <a:pPr eaLnBrk="1" hangingPunct="1"/>
            <a:r>
              <a:rPr lang="en-US" altLang="zh-CN" dirty="0">
                <a:latin typeface="Arial"/>
              </a:rPr>
              <a:t>Challenges for IC </a:t>
            </a:r>
            <a:r>
              <a:rPr lang="en-US" altLang="zh-CN" dirty="0" err="1">
                <a:latin typeface="Arial"/>
              </a:rPr>
              <a:t>Tecnology</a:t>
            </a:r>
            <a:endParaRPr lang="en-US" altLang="zh-CN" dirty="0"/>
          </a:p>
        </p:txBody>
      </p:sp>
      <p:sp>
        <p:nvSpPr>
          <p:cNvPr id="73731" name="Rectangle 3"/>
          <p:cNvSpPr>
            <a:spLocks noGrp="1" noRot="1" noChangeArrowheads="1"/>
          </p:cNvSpPr>
          <p:nvPr>
            <p:ph idx="1"/>
          </p:nvPr>
        </p:nvSpPr>
        <p:spPr>
          <a:xfrm>
            <a:off x="1271464" y="1219200"/>
            <a:ext cx="10441160" cy="4567238"/>
          </a:xfrm>
        </p:spPr>
        <p:txBody>
          <a:bodyPr/>
          <a:lstStyle/>
          <a:p>
            <a:pPr eaLnBrk="1" hangingPunct="1">
              <a:lnSpc>
                <a:spcPct val="90000"/>
              </a:lnSpc>
            </a:pPr>
            <a:r>
              <a:rPr lang="en-US" altLang="zh-CN" sz="2800" dirty="0">
                <a:latin typeface="Arial" pitchFamily="66" charset="0"/>
              </a:rPr>
              <a:t>IC characteristic:  </a:t>
            </a:r>
            <a:r>
              <a:rPr lang="en-US" altLang="zh-CN" sz="2800" dirty="0">
                <a:solidFill>
                  <a:srgbClr val="0000FF"/>
                </a:solidFill>
                <a:latin typeface="Arial" pitchFamily="66" charset="0"/>
              </a:rPr>
              <a:t>feature size(</a:t>
            </a:r>
            <a:r>
              <a:rPr lang="zh-CN" altLang="en-US" sz="2800" dirty="0">
                <a:solidFill>
                  <a:srgbClr val="0000FF"/>
                </a:solidFill>
                <a:latin typeface="Arial" pitchFamily="66" charset="0"/>
              </a:rPr>
              <a:t>特征尺寸）</a:t>
            </a:r>
            <a:endParaRPr lang="zh-CN" altLang="en-US" dirty="0">
              <a:latin typeface="Comic Sans MS" pitchFamily="66" charset="0"/>
            </a:endParaRPr>
          </a:p>
          <a:p>
            <a:pPr lvl="1" eaLnBrk="1" hangingPunct="1">
              <a:lnSpc>
                <a:spcPct val="90000"/>
              </a:lnSpc>
            </a:pPr>
            <a:r>
              <a:rPr lang="en-US" altLang="zh-CN" sz="2400" dirty="0">
                <a:latin typeface="Arial" pitchFamily="66" charset="0"/>
              </a:rPr>
              <a:t>10</a:t>
            </a:r>
            <a:r>
              <a:rPr lang="en-US" altLang="zh-CN" sz="2400" dirty="0">
                <a:latin typeface="Arial" pitchFamily="66" charset="0"/>
                <a:sym typeface="Symbol" pitchFamily="18" charset="2"/>
              </a:rPr>
              <a:t> microns in 1971 </a:t>
            </a:r>
            <a:r>
              <a:rPr lang="en-US" altLang="zh-CN" sz="2400" b="1" dirty="0">
                <a:solidFill>
                  <a:srgbClr val="000000"/>
                </a:solidFill>
                <a:latin typeface="Arial" pitchFamily="66" charset="0"/>
                <a:sym typeface="Symbol" pitchFamily="18" charset="2"/>
              </a:rPr>
              <a:t>  </a:t>
            </a:r>
            <a:r>
              <a:rPr lang="en-US" altLang="zh-CN" sz="2400" dirty="0" err="1">
                <a:solidFill>
                  <a:srgbClr val="000000"/>
                </a:solidFill>
                <a:latin typeface="Arial" pitchFamily="66" charset="0"/>
                <a:sym typeface="Symbol" pitchFamily="18" charset="2"/>
              </a:rPr>
              <a:t>0.18microns</a:t>
            </a:r>
            <a:r>
              <a:rPr lang="en-US" altLang="zh-CN" sz="2400" dirty="0">
                <a:solidFill>
                  <a:srgbClr val="000000"/>
                </a:solidFill>
                <a:latin typeface="Arial" pitchFamily="66" charset="0"/>
                <a:sym typeface="Symbol" pitchFamily="18" charset="2"/>
              </a:rPr>
              <a:t> in 2001</a:t>
            </a:r>
          </a:p>
          <a:p>
            <a:pPr lvl="1" eaLnBrk="1" hangingPunct="1">
              <a:lnSpc>
                <a:spcPct val="90000"/>
              </a:lnSpc>
            </a:pPr>
            <a:r>
              <a:rPr lang="en-US" altLang="zh-CN" sz="2400" dirty="0">
                <a:latin typeface="Arial" pitchFamily="66" charset="0"/>
                <a:sym typeface="Wingdings" pitchFamily="2" charset="2"/>
              </a:rPr>
              <a:t></a:t>
            </a:r>
            <a:r>
              <a:rPr lang="en-US" altLang="zh-CN" sz="2400" dirty="0">
                <a:latin typeface="Arial" pitchFamily="66" charset="0"/>
                <a:sym typeface="Symbol" pitchFamily="18" charset="2"/>
              </a:rPr>
              <a:t>  0.09 microns </a:t>
            </a:r>
            <a:r>
              <a:rPr lang="en-US" altLang="zh-CN" sz="2400" dirty="0">
                <a:solidFill>
                  <a:srgbClr val="000000"/>
                </a:solidFill>
                <a:latin typeface="Arial" pitchFamily="66" charset="0"/>
                <a:sym typeface="Symbol" pitchFamily="18" charset="2"/>
              </a:rPr>
              <a:t> in 2006 </a:t>
            </a:r>
            <a:r>
              <a:rPr lang="en-US" altLang="zh-CN" sz="2400" dirty="0">
                <a:solidFill>
                  <a:srgbClr val="000000"/>
                </a:solidFill>
                <a:latin typeface="Arial" pitchFamily="66" charset="0"/>
                <a:sym typeface="Wingdings" pitchFamily="2" charset="2"/>
              </a:rPr>
              <a:t> 0.032 microns in 2011</a:t>
            </a:r>
          </a:p>
          <a:p>
            <a:pPr lvl="1" eaLnBrk="1" hangingPunct="1">
              <a:lnSpc>
                <a:spcPct val="90000"/>
              </a:lnSpc>
            </a:pPr>
            <a:r>
              <a:rPr lang="en-US" altLang="zh-CN" sz="2400" dirty="0">
                <a:solidFill>
                  <a:srgbClr val="000000"/>
                </a:solidFill>
                <a:latin typeface="Arial" pitchFamily="66" charset="0"/>
                <a:sym typeface="Wingdings" pitchFamily="2" charset="2"/>
              </a:rPr>
              <a:t>7nm is under way.</a:t>
            </a:r>
          </a:p>
          <a:p>
            <a:pPr lvl="1" eaLnBrk="1" hangingPunct="1">
              <a:lnSpc>
                <a:spcPct val="90000"/>
              </a:lnSpc>
            </a:pPr>
            <a:r>
              <a:rPr lang="en-US" altLang="zh-CN" sz="2400" dirty="0">
                <a:solidFill>
                  <a:schemeClr val="hlink"/>
                </a:solidFill>
                <a:latin typeface="Arial" pitchFamily="66" charset="0"/>
                <a:sym typeface="Wingdings" pitchFamily="2" charset="2"/>
              </a:rPr>
              <a:t>Rule of thumb:</a:t>
            </a:r>
            <a:r>
              <a:rPr lang="en-US" altLang="zh-CN" sz="2400" dirty="0">
                <a:solidFill>
                  <a:srgbClr val="000000"/>
                </a:solidFill>
                <a:latin typeface="Arial" pitchFamily="66" charset="0"/>
                <a:sym typeface="Wingdings" pitchFamily="2" charset="2"/>
              </a:rPr>
              <a:t>  transistor </a:t>
            </a:r>
            <a:r>
              <a:rPr lang="en-US" altLang="zh-CN" sz="2400" dirty="0" err="1">
                <a:solidFill>
                  <a:srgbClr val="000000"/>
                </a:solidFill>
                <a:latin typeface="Arial" pitchFamily="66" charset="0"/>
                <a:sym typeface="Wingdings" pitchFamily="2" charset="2"/>
              </a:rPr>
              <a:t>perf</a:t>
            </a:r>
            <a:r>
              <a:rPr lang="en-US" altLang="zh-CN" sz="2400" dirty="0">
                <a:solidFill>
                  <a:srgbClr val="000000"/>
                </a:solidFill>
                <a:latin typeface="Arial" pitchFamily="66" charset="0"/>
                <a:sym typeface="Wingdings" pitchFamily="2" charset="2"/>
              </a:rPr>
              <a:t>. Improves linearly with decreasing feature size.</a:t>
            </a:r>
            <a:r>
              <a:rPr lang="en-US" altLang="zh-CN" sz="2400" dirty="0">
                <a:solidFill>
                  <a:srgbClr val="000000"/>
                </a:solidFill>
                <a:latin typeface="Arial" pitchFamily="66" charset="0"/>
                <a:sym typeface="Symbol" pitchFamily="18" charset="2"/>
              </a:rPr>
              <a:t>                        </a:t>
            </a:r>
          </a:p>
          <a:p>
            <a:pPr eaLnBrk="1" hangingPunct="1">
              <a:lnSpc>
                <a:spcPct val="90000"/>
              </a:lnSpc>
            </a:pPr>
            <a:r>
              <a:rPr lang="en-US" altLang="zh-CN" sz="2800" dirty="0">
                <a:solidFill>
                  <a:srgbClr val="000000"/>
                </a:solidFill>
                <a:latin typeface="Arial" pitchFamily="66" charset="0"/>
                <a:sym typeface="Symbol" pitchFamily="18" charset="2"/>
              </a:rPr>
              <a:t>IC density improvement is both opportunity and Challenge:</a:t>
            </a:r>
          </a:p>
          <a:p>
            <a:pPr lvl="1" eaLnBrk="1" hangingPunct="1">
              <a:lnSpc>
                <a:spcPct val="90000"/>
              </a:lnSpc>
            </a:pPr>
            <a:r>
              <a:rPr lang="en-US" altLang="zh-CN" sz="2400" dirty="0">
                <a:solidFill>
                  <a:srgbClr val="FF3300"/>
                </a:solidFill>
                <a:latin typeface="Arial" pitchFamily="66" charset="0"/>
                <a:sym typeface="Symbol" pitchFamily="18" charset="2"/>
              </a:rPr>
              <a:t>signal delay</a:t>
            </a:r>
            <a:r>
              <a:rPr lang="en-US" altLang="zh-CN" sz="2400" dirty="0">
                <a:solidFill>
                  <a:srgbClr val="000000"/>
                </a:solidFill>
                <a:latin typeface="Arial" pitchFamily="66" charset="0"/>
                <a:sym typeface="Symbol" pitchFamily="18" charset="2"/>
              </a:rPr>
              <a:t> for a wire increase in proportion to the product of its resistance and capacitance.</a:t>
            </a:r>
          </a:p>
          <a:p>
            <a:pPr eaLnBrk="1" hangingPunct="1">
              <a:lnSpc>
                <a:spcPct val="90000"/>
              </a:lnSpc>
            </a:pPr>
            <a:r>
              <a:rPr lang="en-US" altLang="zh-CN" sz="2800" dirty="0">
                <a:solidFill>
                  <a:srgbClr val="0000FF"/>
                </a:solidFill>
                <a:latin typeface="Arial" pitchFamily="66" charset="0"/>
                <a:sym typeface="Symbol" pitchFamily="18" charset="2"/>
              </a:rPr>
              <a:t>Wire delay---major design limitation</a:t>
            </a:r>
          </a:p>
        </p:txBody>
      </p:sp>
    </p:spTree>
  </p:cSld>
  <p:clrMapOvr>
    <a:masterClrMapping/>
  </p:clrMapOvr>
  <p:transition spd="slow">
    <p:random/>
  </p:transition>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srgbClr val="FF0000"/>
                </a:solidFill>
                <a:latin typeface="Arial"/>
              </a:rPr>
              <a:t>Bad prediction with big guy</a:t>
            </a:r>
            <a:endParaRPr lang="zh-CN" altLang="en-US" dirty="0">
              <a:solidFill>
                <a:srgbClr val="FF0000"/>
              </a:solidFill>
            </a:endParaRPr>
          </a:p>
        </p:txBody>
      </p:sp>
      <p:sp>
        <p:nvSpPr>
          <p:cNvPr id="3" name="内容占位符 2"/>
          <p:cNvSpPr>
            <a:spLocks noGrp="1"/>
          </p:cNvSpPr>
          <p:nvPr>
            <p:ph idx="1"/>
          </p:nvPr>
        </p:nvSpPr>
        <p:spPr>
          <a:xfrm>
            <a:off x="1055441" y="1125539"/>
            <a:ext cx="10009112" cy="4795837"/>
          </a:xfrm>
        </p:spPr>
        <p:txBody>
          <a:bodyPr/>
          <a:lstStyle/>
          <a:p>
            <a:r>
              <a:rPr lang="en-US" dirty="0">
                <a:latin typeface="Arial"/>
              </a:rPr>
              <a:t>“There is no reason anyone would want a computer in their home.” </a:t>
            </a:r>
            <a:br>
              <a:rPr lang="en-US" dirty="0"/>
            </a:br>
            <a:endParaRPr lang="en-US" dirty="0"/>
          </a:p>
          <a:p>
            <a:pPr lvl="2">
              <a:buNone/>
            </a:pPr>
            <a:r>
              <a:rPr lang="en-US" dirty="0">
                <a:latin typeface="Arial"/>
              </a:rPr>
              <a:t>--Ken Olson, president, </a:t>
            </a:r>
          </a:p>
          <a:p>
            <a:pPr lvl="2">
              <a:buNone/>
            </a:pPr>
            <a:r>
              <a:rPr lang="en-US" dirty="0">
                <a:latin typeface="Arial"/>
              </a:rPr>
              <a:t>Chairman and founder of Digital Equipment Corp., 1977</a:t>
            </a:r>
          </a:p>
          <a:p>
            <a:pPr lvl="2">
              <a:buNone/>
            </a:pPr>
            <a:endParaRPr lang="en-US" altLang="zh-CN" dirty="0"/>
          </a:p>
          <a:p>
            <a:pPr>
              <a:buNone/>
            </a:pPr>
            <a:endParaRPr lang="zh-CN" altLang="en-US" dirty="0"/>
          </a:p>
        </p:txBody>
      </p:sp>
    </p:spTree>
  </p:cSld>
  <p:clrMapOvr>
    <a:masterClrMapping/>
  </p:clrMapOvr>
  <p:transition spd="slow">
    <p:pull dir="ru"/>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3555" name="Rectangle 2"/>
          <p:cNvSpPr>
            <a:spLocks noGrp="1" noRot="1" noChangeArrowheads="1"/>
          </p:cNvSpPr>
          <p:nvPr>
            <p:ph type="title"/>
          </p:nvPr>
        </p:nvSpPr>
        <p:spPr>
          <a:xfrm>
            <a:off x="2855913" y="0"/>
            <a:ext cx="7561262" cy="719138"/>
          </a:xfrm>
        </p:spPr>
        <p:txBody>
          <a:bodyPr>
            <a:normAutofit fontScale="90000"/>
          </a:bodyPr>
          <a:lstStyle/>
          <a:p>
            <a:pPr eaLnBrk="1" hangingPunct="1"/>
            <a:r>
              <a:rPr lang="en-US" altLang="zh-CN">
                <a:latin typeface="Arial"/>
              </a:rPr>
              <a:t>Topics in Chapter</a:t>
            </a:r>
          </a:p>
        </p:txBody>
      </p:sp>
      <p:sp>
        <p:nvSpPr>
          <p:cNvPr id="23556" name="Rectangle 3"/>
          <p:cNvSpPr>
            <a:spLocks noGrp="1" noRot="1" noChangeArrowheads="1"/>
          </p:cNvSpPr>
          <p:nvPr>
            <p:ph idx="1"/>
          </p:nvPr>
        </p:nvSpPr>
        <p:spPr>
          <a:xfrm>
            <a:off x="1809720" y="928670"/>
            <a:ext cx="8534400" cy="5199062"/>
          </a:xfrm>
        </p:spPr>
        <p:txBody>
          <a:bodyPr>
            <a:normAutofit/>
          </a:bodyPr>
          <a:lstStyle/>
          <a:p>
            <a:pPr eaLnBrk="1" hangingPunct="1">
              <a:lnSpc>
                <a:spcPct val="90000"/>
              </a:lnSpc>
              <a:buFont typeface="Wingdings" pitchFamily="2" charset="2"/>
              <a:buNone/>
            </a:pPr>
            <a:r>
              <a:rPr lang="en-US" altLang="zh-CN" sz="2800" dirty="0">
                <a:solidFill>
                  <a:schemeClr val="bg2"/>
                </a:solidFill>
                <a:latin typeface="Arial" pitchFamily="66" charset="0"/>
              </a:rPr>
              <a:t>1.1  Introduction</a:t>
            </a:r>
          </a:p>
          <a:p>
            <a:pPr eaLnBrk="1" hangingPunct="1">
              <a:lnSpc>
                <a:spcPct val="90000"/>
              </a:lnSpc>
              <a:buFont typeface="Wingdings" pitchFamily="2" charset="2"/>
              <a:buNone/>
            </a:pPr>
            <a:r>
              <a:rPr lang="en-US" altLang="zh-CN" sz="2800" dirty="0">
                <a:solidFill>
                  <a:srgbClr val="3333FF"/>
                </a:solidFill>
                <a:latin typeface="Arial" pitchFamily="66" charset="0"/>
              </a:rPr>
              <a:t>1.2  Classes of computers</a:t>
            </a:r>
          </a:p>
          <a:p>
            <a:pPr eaLnBrk="1" hangingPunct="1">
              <a:lnSpc>
                <a:spcPct val="90000"/>
              </a:lnSpc>
              <a:buFont typeface="Wingdings" pitchFamily="2" charset="2"/>
              <a:buNone/>
            </a:pPr>
            <a:r>
              <a:rPr lang="en-US" altLang="zh-CN" sz="2800" dirty="0">
                <a:solidFill>
                  <a:schemeClr val="bg2"/>
                </a:solidFill>
                <a:latin typeface="Arial" pitchFamily="66" charset="0"/>
              </a:rPr>
              <a:t>1.3  Defining computer architecture  and What’s the task of computer design?</a:t>
            </a:r>
          </a:p>
          <a:p>
            <a:pPr eaLnBrk="1" hangingPunct="1">
              <a:lnSpc>
                <a:spcPct val="90000"/>
              </a:lnSpc>
              <a:buFont typeface="Wingdings" pitchFamily="2" charset="2"/>
              <a:buNone/>
            </a:pPr>
            <a:r>
              <a:rPr lang="en-US" altLang="zh-CN" sz="2800" dirty="0">
                <a:solidFill>
                  <a:schemeClr val="bg2"/>
                </a:solidFill>
                <a:latin typeface="Arial" pitchFamily="66" charset="0"/>
              </a:rPr>
              <a:t>1.4  Trends in Technology</a:t>
            </a:r>
          </a:p>
          <a:p>
            <a:pPr eaLnBrk="1" hangingPunct="1">
              <a:lnSpc>
                <a:spcPct val="90000"/>
              </a:lnSpc>
              <a:buFont typeface="Wingdings" pitchFamily="2" charset="2"/>
              <a:buNone/>
            </a:pPr>
            <a:r>
              <a:rPr lang="en-US" altLang="zh-CN" sz="2800" dirty="0">
                <a:solidFill>
                  <a:schemeClr val="bg2"/>
                </a:solidFill>
                <a:latin typeface="Arial" pitchFamily="66" charset="0"/>
              </a:rPr>
              <a:t>1.5  Trends in power in Integrated circuits</a:t>
            </a:r>
          </a:p>
          <a:p>
            <a:pPr eaLnBrk="1" hangingPunct="1">
              <a:lnSpc>
                <a:spcPct val="90000"/>
              </a:lnSpc>
              <a:buFont typeface="Wingdings" pitchFamily="2" charset="2"/>
              <a:buNone/>
            </a:pPr>
            <a:r>
              <a:rPr lang="en-US" altLang="zh-CN" sz="2800" dirty="0">
                <a:solidFill>
                  <a:schemeClr val="bg2"/>
                </a:solidFill>
                <a:latin typeface="Arial" pitchFamily="66" charset="0"/>
              </a:rPr>
              <a:t>1.6  Trends in Cost</a:t>
            </a:r>
          </a:p>
          <a:p>
            <a:pPr eaLnBrk="1" hangingPunct="1">
              <a:lnSpc>
                <a:spcPct val="90000"/>
              </a:lnSpc>
              <a:buFont typeface="Wingdings" pitchFamily="2" charset="2"/>
              <a:buNone/>
            </a:pPr>
            <a:r>
              <a:rPr lang="en-US" altLang="zh-CN" sz="2800" dirty="0">
                <a:solidFill>
                  <a:schemeClr val="bg2"/>
                </a:solidFill>
                <a:latin typeface="Arial" pitchFamily="66" charset="0"/>
              </a:rPr>
              <a:t>1.7  Dependability</a:t>
            </a:r>
          </a:p>
          <a:p>
            <a:pPr eaLnBrk="1" hangingPunct="1">
              <a:lnSpc>
                <a:spcPct val="90000"/>
              </a:lnSpc>
              <a:buFont typeface="Wingdings" pitchFamily="2" charset="2"/>
              <a:buNone/>
            </a:pPr>
            <a:r>
              <a:rPr lang="en-US" altLang="zh-CN" sz="2800" dirty="0">
                <a:solidFill>
                  <a:schemeClr val="bg2"/>
                </a:solidFill>
                <a:latin typeface="Arial" pitchFamily="66" charset="0"/>
              </a:rPr>
              <a:t>1.8  Measuring, Reporting and </a:t>
            </a:r>
            <a:r>
              <a:rPr lang="en-US" altLang="zh-CN" sz="2800" dirty="0" err="1">
                <a:solidFill>
                  <a:schemeClr val="bg2"/>
                </a:solidFill>
                <a:latin typeface="Arial" pitchFamily="66" charset="0"/>
              </a:rPr>
              <a:t>summerizing</a:t>
            </a:r>
            <a:r>
              <a:rPr lang="en-US" altLang="zh-CN" sz="2800" dirty="0">
                <a:solidFill>
                  <a:schemeClr val="bg2"/>
                </a:solidFill>
                <a:latin typeface="Arial" pitchFamily="66" charset="0"/>
              </a:rPr>
              <a:t> </a:t>
            </a:r>
            <a:r>
              <a:rPr lang="en-US" altLang="zh-CN" sz="2800" dirty="0" err="1">
                <a:solidFill>
                  <a:schemeClr val="bg2"/>
                </a:solidFill>
                <a:latin typeface="Arial" pitchFamily="66" charset="0"/>
              </a:rPr>
              <a:t>Perf</a:t>
            </a:r>
            <a:r>
              <a:rPr lang="en-US" altLang="zh-CN" sz="2800" dirty="0">
                <a:solidFill>
                  <a:schemeClr val="bg2"/>
                </a:solidFill>
                <a:latin typeface="Arial" pitchFamily="66" charset="0"/>
              </a:rPr>
              <a:t>.</a:t>
            </a:r>
          </a:p>
          <a:p>
            <a:pPr eaLnBrk="1" hangingPunct="1">
              <a:lnSpc>
                <a:spcPct val="90000"/>
              </a:lnSpc>
              <a:buFont typeface="Wingdings" pitchFamily="2" charset="2"/>
              <a:buNone/>
            </a:pPr>
            <a:r>
              <a:rPr lang="en-US" altLang="zh-CN" sz="2800" dirty="0">
                <a:solidFill>
                  <a:schemeClr val="bg2"/>
                </a:solidFill>
                <a:latin typeface="Arial" pitchFamily="66" charset="0"/>
              </a:rPr>
              <a:t>1.9 Quantitative Principles of computer Design </a:t>
            </a:r>
          </a:p>
          <a:p>
            <a:pPr eaLnBrk="1" hangingPunct="1">
              <a:lnSpc>
                <a:spcPct val="90000"/>
              </a:lnSpc>
              <a:buFont typeface="Wingdings" pitchFamily="2" charset="2"/>
              <a:buNone/>
            </a:pPr>
            <a:r>
              <a:rPr lang="en-US" altLang="zh-CN" sz="2800" dirty="0">
                <a:solidFill>
                  <a:schemeClr val="bg2"/>
                </a:solidFill>
                <a:latin typeface="Arial" pitchFamily="66" charset="0"/>
              </a:rPr>
              <a:t>1.10 Putting it altogether</a:t>
            </a:r>
          </a:p>
        </p:txBody>
      </p:sp>
    </p:spTree>
  </p:cSld>
  <p:clrMapOvr>
    <a:masterClrMapping/>
  </p:clrMapOvr>
  <p:transition spd="slow">
    <p:random/>
  </p:transition>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4754" name="Rectangle 2"/>
          <p:cNvSpPr>
            <a:spLocks noGrp="1" noRot="1" noChangeArrowheads="1"/>
          </p:cNvSpPr>
          <p:nvPr>
            <p:ph type="title"/>
          </p:nvPr>
        </p:nvSpPr>
        <p:spPr>
          <a:xfrm>
            <a:off x="2063552" y="34506"/>
            <a:ext cx="7561262" cy="719138"/>
          </a:xfrm>
        </p:spPr>
        <p:txBody>
          <a:bodyPr>
            <a:normAutofit fontScale="90000"/>
          </a:bodyPr>
          <a:lstStyle/>
          <a:p>
            <a:pPr eaLnBrk="1" hangingPunct="1"/>
            <a:r>
              <a:rPr lang="en-US" altLang="zh-CN" dirty="0">
                <a:latin typeface="Arial"/>
              </a:rPr>
              <a:t>Topics in Chapter</a:t>
            </a:r>
          </a:p>
        </p:txBody>
      </p:sp>
      <p:sp>
        <p:nvSpPr>
          <p:cNvPr id="74755" name="Rectangle 3"/>
          <p:cNvSpPr>
            <a:spLocks noGrp="1" noRot="1" noChangeArrowheads="1"/>
          </p:cNvSpPr>
          <p:nvPr>
            <p:ph idx="1"/>
          </p:nvPr>
        </p:nvSpPr>
        <p:spPr>
          <a:xfrm>
            <a:off x="1271464" y="914400"/>
            <a:ext cx="9721080" cy="5410200"/>
          </a:xfrm>
        </p:spPr>
        <p:txBody>
          <a:bodyPr>
            <a:normAutofit/>
          </a:bodyPr>
          <a:lstStyle/>
          <a:p>
            <a:pPr eaLnBrk="1" hangingPunct="1">
              <a:lnSpc>
                <a:spcPct val="90000"/>
              </a:lnSpc>
              <a:buFont typeface="Wingdings" pitchFamily="2" charset="2"/>
              <a:buNone/>
            </a:pPr>
            <a:r>
              <a:rPr lang="en-US" altLang="zh-CN" sz="2800" dirty="0">
                <a:solidFill>
                  <a:schemeClr val="folHlink"/>
                </a:solidFill>
                <a:latin typeface="Arial" pitchFamily="66" charset="0"/>
              </a:rPr>
              <a:t>1.1  Why take this course ?</a:t>
            </a:r>
          </a:p>
          <a:p>
            <a:pPr eaLnBrk="1" hangingPunct="1">
              <a:lnSpc>
                <a:spcPct val="90000"/>
              </a:lnSpc>
              <a:buFont typeface="Wingdings" pitchFamily="2" charset="2"/>
              <a:buNone/>
            </a:pPr>
            <a:r>
              <a:rPr lang="en-US" altLang="zh-CN" sz="2800" dirty="0">
                <a:solidFill>
                  <a:schemeClr val="folHlink"/>
                </a:solidFill>
                <a:latin typeface="Arial" pitchFamily="66" charset="0"/>
              </a:rPr>
              <a:t>1.2  Classes of computers in current computer market</a:t>
            </a:r>
          </a:p>
          <a:p>
            <a:pPr eaLnBrk="1" hangingPunct="1">
              <a:lnSpc>
                <a:spcPct val="90000"/>
              </a:lnSpc>
              <a:buFont typeface="Wingdings" pitchFamily="2" charset="2"/>
              <a:buNone/>
            </a:pPr>
            <a:r>
              <a:rPr lang="en-US" altLang="zh-CN" sz="2800" dirty="0">
                <a:solidFill>
                  <a:schemeClr val="folHlink"/>
                </a:solidFill>
                <a:latin typeface="Arial" pitchFamily="66" charset="0"/>
              </a:rPr>
              <a:t>1.3  Defining computer architecture  and What’s the task of computer design?</a:t>
            </a:r>
          </a:p>
          <a:p>
            <a:pPr eaLnBrk="1" hangingPunct="1">
              <a:lnSpc>
                <a:spcPct val="90000"/>
              </a:lnSpc>
              <a:buFont typeface="Wingdings" pitchFamily="2" charset="2"/>
              <a:buNone/>
            </a:pPr>
            <a:r>
              <a:rPr lang="en-US" altLang="zh-CN" sz="2800" dirty="0">
                <a:solidFill>
                  <a:schemeClr val="folHlink"/>
                </a:solidFill>
                <a:latin typeface="Arial" pitchFamily="66" charset="0"/>
              </a:rPr>
              <a:t>1.4  Trends in Technology</a:t>
            </a:r>
          </a:p>
          <a:p>
            <a:pPr eaLnBrk="1" hangingPunct="1">
              <a:lnSpc>
                <a:spcPct val="90000"/>
              </a:lnSpc>
              <a:buFont typeface="Wingdings" pitchFamily="2" charset="2"/>
              <a:buNone/>
            </a:pPr>
            <a:r>
              <a:rPr lang="en-US" altLang="zh-CN" sz="2800" dirty="0">
                <a:solidFill>
                  <a:srgbClr val="0000FF"/>
                </a:solidFill>
                <a:latin typeface="Arial" pitchFamily="66" charset="0"/>
              </a:rPr>
              <a:t>1.5  Trends in power and Energy in Integrated circuits</a:t>
            </a:r>
          </a:p>
          <a:p>
            <a:pPr eaLnBrk="1" hangingPunct="1">
              <a:lnSpc>
                <a:spcPct val="90000"/>
              </a:lnSpc>
              <a:buFont typeface="Wingdings" pitchFamily="2" charset="2"/>
              <a:buNone/>
            </a:pPr>
            <a:r>
              <a:rPr lang="en-US" altLang="zh-CN" sz="2800" dirty="0">
                <a:solidFill>
                  <a:schemeClr val="folHlink"/>
                </a:solidFill>
                <a:latin typeface="Arial" pitchFamily="66" charset="0"/>
              </a:rPr>
              <a:t>1.6  Trends in Cost</a:t>
            </a:r>
          </a:p>
          <a:p>
            <a:pPr eaLnBrk="1" hangingPunct="1">
              <a:lnSpc>
                <a:spcPct val="90000"/>
              </a:lnSpc>
              <a:buFont typeface="Wingdings" pitchFamily="2" charset="2"/>
              <a:buNone/>
            </a:pPr>
            <a:r>
              <a:rPr lang="en-US" altLang="zh-CN" sz="2800" dirty="0">
                <a:solidFill>
                  <a:schemeClr val="folHlink"/>
                </a:solidFill>
                <a:latin typeface="Arial" pitchFamily="66" charset="0"/>
              </a:rPr>
              <a:t>1.7  Dependability</a:t>
            </a:r>
          </a:p>
          <a:p>
            <a:pPr eaLnBrk="1" hangingPunct="1">
              <a:lnSpc>
                <a:spcPct val="90000"/>
              </a:lnSpc>
              <a:buFont typeface="Wingdings" pitchFamily="2" charset="2"/>
              <a:buNone/>
            </a:pPr>
            <a:r>
              <a:rPr lang="en-US" altLang="zh-CN" sz="2800" dirty="0">
                <a:solidFill>
                  <a:schemeClr val="folHlink"/>
                </a:solidFill>
                <a:latin typeface="Arial" pitchFamily="66" charset="0"/>
              </a:rPr>
              <a:t>1.8  Measuring, Reporting and </a:t>
            </a:r>
            <a:r>
              <a:rPr lang="en-US" altLang="zh-CN" sz="2800" dirty="0" err="1">
                <a:solidFill>
                  <a:schemeClr val="folHlink"/>
                </a:solidFill>
                <a:latin typeface="Arial" pitchFamily="66" charset="0"/>
              </a:rPr>
              <a:t>summerizing</a:t>
            </a:r>
            <a:r>
              <a:rPr lang="en-US" altLang="zh-CN" sz="2800" dirty="0">
                <a:solidFill>
                  <a:schemeClr val="folHlink"/>
                </a:solidFill>
                <a:latin typeface="Arial" pitchFamily="66" charset="0"/>
              </a:rPr>
              <a:t> Perf.</a:t>
            </a:r>
          </a:p>
          <a:p>
            <a:pPr eaLnBrk="1" hangingPunct="1">
              <a:lnSpc>
                <a:spcPct val="90000"/>
              </a:lnSpc>
              <a:buFont typeface="Wingdings" pitchFamily="2" charset="2"/>
              <a:buNone/>
            </a:pPr>
            <a:r>
              <a:rPr lang="en-US" altLang="zh-CN" sz="2800" dirty="0">
                <a:solidFill>
                  <a:schemeClr val="folHlink"/>
                </a:solidFill>
                <a:latin typeface="Arial" pitchFamily="66" charset="0"/>
              </a:rPr>
              <a:t>1.9 Quantitative Principles of computer Design </a:t>
            </a:r>
          </a:p>
          <a:p>
            <a:pPr eaLnBrk="1" hangingPunct="1">
              <a:lnSpc>
                <a:spcPct val="90000"/>
              </a:lnSpc>
              <a:buFont typeface="Wingdings" pitchFamily="2" charset="2"/>
              <a:buNone/>
            </a:pPr>
            <a:r>
              <a:rPr lang="en-US" altLang="zh-CN" sz="2800" dirty="0">
                <a:solidFill>
                  <a:schemeClr val="folHlink"/>
                </a:solidFill>
                <a:latin typeface="Arial" pitchFamily="66" charset="0"/>
              </a:rPr>
              <a:t>1.10 Putting it altogether</a:t>
            </a:r>
            <a:endParaRPr lang="en-US" altLang="zh-CN" sz="2800" dirty="0">
              <a:solidFill>
                <a:schemeClr val="folHlink"/>
              </a:solidFill>
            </a:endParaRPr>
          </a:p>
        </p:txBody>
      </p:sp>
    </p:spTree>
  </p:cSld>
  <p:clrMapOvr>
    <a:masterClrMapping/>
  </p:clrMapOvr>
  <p:transition spd="slow">
    <p:random/>
  </p:transition>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5778" name="Rectangle 2"/>
          <p:cNvSpPr>
            <a:spLocks noGrp="1" noRot="1" noChangeArrowheads="1"/>
          </p:cNvSpPr>
          <p:nvPr>
            <p:ph type="title"/>
          </p:nvPr>
        </p:nvSpPr>
        <p:spPr/>
        <p:txBody>
          <a:bodyPr/>
          <a:lstStyle/>
          <a:p>
            <a:pPr eaLnBrk="1" hangingPunct="1"/>
            <a:r>
              <a:rPr lang="en-US" altLang="zh-CN">
                <a:latin typeface="Arial"/>
              </a:rPr>
              <a:t>Trends in Power</a:t>
            </a:r>
          </a:p>
        </p:txBody>
      </p:sp>
      <p:sp>
        <p:nvSpPr>
          <p:cNvPr id="75779" name="Rectangle 3"/>
          <p:cNvSpPr>
            <a:spLocks noGrp="1" noRot="1" noChangeArrowheads="1"/>
          </p:cNvSpPr>
          <p:nvPr>
            <p:ph idx="1"/>
          </p:nvPr>
        </p:nvSpPr>
        <p:spPr>
          <a:xfrm>
            <a:off x="1343472" y="1125539"/>
            <a:ext cx="10514095" cy="4795837"/>
          </a:xfrm>
        </p:spPr>
        <p:txBody>
          <a:bodyPr/>
          <a:lstStyle/>
          <a:p>
            <a:pPr eaLnBrk="1" hangingPunct="1"/>
            <a:r>
              <a:rPr lang="en-US" altLang="zh-CN" dirty="0">
                <a:solidFill>
                  <a:srgbClr val="FF3300"/>
                </a:solidFill>
                <a:latin typeface="Arial" pitchFamily="66" charset="0"/>
                <a:sym typeface="Symbol" pitchFamily="18" charset="2"/>
              </a:rPr>
              <a:t>Power</a:t>
            </a:r>
            <a:r>
              <a:rPr lang="en-US" altLang="zh-CN" dirty="0">
                <a:solidFill>
                  <a:srgbClr val="000000"/>
                </a:solidFill>
                <a:latin typeface="Arial" pitchFamily="66" charset="0"/>
                <a:sym typeface="Symbol" pitchFamily="18" charset="2"/>
              </a:rPr>
              <a:t> also provide challenges as device scaled</a:t>
            </a:r>
          </a:p>
          <a:p>
            <a:pPr lvl="1" eaLnBrk="1" hangingPunct="1"/>
            <a:r>
              <a:rPr lang="en-US" altLang="zh-CN" dirty="0">
                <a:solidFill>
                  <a:srgbClr val="000000"/>
                </a:solidFill>
                <a:latin typeface="Arial" pitchFamily="66" charset="0"/>
                <a:sym typeface="Symbol" pitchFamily="18" charset="2"/>
              </a:rPr>
              <a:t> first microprocessor: 1/</a:t>
            </a:r>
            <a:r>
              <a:rPr lang="en-US" altLang="zh-CN" dirty="0" err="1">
                <a:solidFill>
                  <a:srgbClr val="000000"/>
                </a:solidFill>
                <a:latin typeface="Arial" pitchFamily="66" charset="0"/>
                <a:sym typeface="Symbol" pitchFamily="18" charset="2"/>
              </a:rPr>
              <a:t>10watt</a:t>
            </a:r>
            <a:r>
              <a:rPr lang="en-US" altLang="zh-CN" dirty="0">
                <a:solidFill>
                  <a:srgbClr val="000000"/>
                </a:solidFill>
                <a:latin typeface="Arial" pitchFamily="66" charset="0"/>
                <a:sym typeface="Symbol" pitchFamily="18" charset="2"/>
              </a:rPr>
              <a:t> --&gt; </a:t>
            </a:r>
          </a:p>
          <a:p>
            <a:pPr lvl="1" eaLnBrk="1" hangingPunct="1">
              <a:buFont typeface="Wingdings" pitchFamily="2" charset="2"/>
              <a:buNone/>
            </a:pPr>
            <a:r>
              <a:rPr lang="en-US" altLang="zh-CN" dirty="0">
                <a:solidFill>
                  <a:srgbClr val="000000"/>
                </a:solidFill>
                <a:latin typeface="Arial" pitchFamily="66" charset="0"/>
                <a:sym typeface="Symbol" pitchFamily="18" charset="2"/>
              </a:rPr>
              <a:t>                      </a:t>
            </a:r>
            <a:r>
              <a:rPr lang="en-US" altLang="zh-CN" dirty="0" err="1">
                <a:solidFill>
                  <a:srgbClr val="000000"/>
                </a:solidFill>
                <a:latin typeface="Arial" pitchFamily="66" charset="0"/>
                <a:sym typeface="Symbol" pitchFamily="18" charset="2"/>
              </a:rPr>
              <a:t>2GHz</a:t>
            </a:r>
            <a:r>
              <a:rPr lang="en-US" altLang="zh-CN" dirty="0">
                <a:solidFill>
                  <a:srgbClr val="000000"/>
                </a:solidFill>
                <a:latin typeface="Arial" pitchFamily="66" charset="0"/>
                <a:sym typeface="Symbol" pitchFamily="18" charset="2"/>
              </a:rPr>
              <a:t> </a:t>
            </a:r>
            <a:r>
              <a:rPr lang="en-US" altLang="zh-CN" dirty="0" err="1">
                <a:solidFill>
                  <a:srgbClr val="000000"/>
                </a:solidFill>
                <a:latin typeface="Arial" pitchFamily="66" charset="0"/>
                <a:sym typeface="Symbol" pitchFamily="18" charset="2"/>
              </a:rPr>
              <a:t>P4</a:t>
            </a:r>
            <a:r>
              <a:rPr lang="en-US" altLang="zh-CN" dirty="0">
                <a:solidFill>
                  <a:srgbClr val="000000"/>
                </a:solidFill>
                <a:latin typeface="Arial" pitchFamily="66" charset="0"/>
                <a:sym typeface="Symbol" pitchFamily="18" charset="2"/>
              </a:rPr>
              <a:t>: </a:t>
            </a:r>
            <a:r>
              <a:rPr lang="en-US" altLang="zh-CN" dirty="0" err="1">
                <a:solidFill>
                  <a:srgbClr val="000000"/>
                </a:solidFill>
                <a:latin typeface="Arial" pitchFamily="66" charset="0"/>
                <a:sym typeface="Symbol" pitchFamily="18" charset="2"/>
              </a:rPr>
              <a:t>135watt</a:t>
            </a:r>
            <a:endParaRPr lang="en-US" altLang="zh-CN" dirty="0">
              <a:solidFill>
                <a:srgbClr val="000000"/>
              </a:solidFill>
              <a:latin typeface="Comic Sans MS" pitchFamily="66" charset="0"/>
              <a:sym typeface="Symbol" pitchFamily="18" charset="2"/>
            </a:endParaRPr>
          </a:p>
          <a:p>
            <a:pPr eaLnBrk="1" hangingPunct="1"/>
            <a:r>
              <a:rPr lang="en-US" altLang="zh-CN" dirty="0">
                <a:solidFill>
                  <a:srgbClr val="000000"/>
                </a:solidFill>
                <a:latin typeface="Arial" pitchFamily="66" charset="0"/>
                <a:sym typeface="Symbol" pitchFamily="18" charset="2"/>
              </a:rPr>
              <a:t>Challenges:</a:t>
            </a:r>
          </a:p>
          <a:p>
            <a:pPr lvl="1" eaLnBrk="1" hangingPunct="1"/>
            <a:r>
              <a:rPr lang="en-US" altLang="zh-CN" dirty="0">
                <a:solidFill>
                  <a:srgbClr val="000000"/>
                </a:solidFill>
                <a:latin typeface="Arial" pitchFamily="66" charset="0"/>
                <a:sym typeface="Symbol" pitchFamily="18" charset="2"/>
              </a:rPr>
              <a:t>distributing the power</a:t>
            </a:r>
          </a:p>
          <a:p>
            <a:pPr lvl="1" eaLnBrk="1" hangingPunct="1"/>
            <a:r>
              <a:rPr lang="en-US" altLang="zh-CN" dirty="0">
                <a:solidFill>
                  <a:srgbClr val="000000"/>
                </a:solidFill>
                <a:latin typeface="Arial" pitchFamily="66" charset="0"/>
                <a:sym typeface="Symbol" pitchFamily="18" charset="2"/>
              </a:rPr>
              <a:t>removing the heat</a:t>
            </a:r>
          </a:p>
          <a:p>
            <a:pPr lvl="1" eaLnBrk="1" hangingPunct="1"/>
            <a:r>
              <a:rPr lang="en-US" altLang="zh-CN" dirty="0">
                <a:solidFill>
                  <a:srgbClr val="000000"/>
                </a:solidFill>
                <a:latin typeface="Arial" pitchFamily="66" charset="0"/>
                <a:sym typeface="Symbol" pitchFamily="18" charset="2"/>
              </a:rPr>
              <a:t>preventing hot spot</a:t>
            </a:r>
          </a:p>
          <a:p>
            <a:pPr eaLnBrk="1" hangingPunct="1"/>
            <a:endParaRPr lang="en-US" altLang="zh-CN" dirty="0"/>
          </a:p>
        </p:txBody>
      </p:sp>
    </p:spTree>
  </p:cSld>
  <p:clrMapOvr>
    <a:masterClrMapping/>
  </p:clrMapOvr>
  <p:transition spd="slow">
    <p:random/>
  </p:transition>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latin typeface="Arial"/>
              </a:rPr>
              <a:t>Techiques</a:t>
            </a:r>
            <a:r>
              <a:rPr lang="en-US" altLang="zh-CN" dirty="0">
                <a:latin typeface="Arial"/>
              </a:rPr>
              <a:t> to save </a:t>
            </a:r>
            <a:r>
              <a:rPr lang="en-US" altLang="zh-CN" dirty="0" err="1">
                <a:latin typeface="Arial"/>
              </a:rPr>
              <a:t>engery</a:t>
            </a:r>
            <a:endParaRPr lang="zh-CN" altLang="en-US" dirty="0"/>
          </a:p>
        </p:txBody>
      </p:sp>
      <p:sp>
        <p:nvSpPr>
          <p:cNvPr id="3" name="内容占位符 2"/>
          <p:cNvSpPr>
            <a:spLocks noGrp="1"/>
          </p:cNvSpPr>
          <p:nvPr>
            <p:ph idx="1"/>
          </p:nvPr>
        </p:nvSpPr>
        <p:spPr>
          <a:xfrm>
            <a:off x="1199456" y="1125539"/>
            <a:ext cx="10658111" cy="4795837"/>
          </a:xfrm>
        </p:spPr>
        <p:txBody>
          <a:bodyPr>
            <a:normAutofit fontScale="92500" lnSpcReduction="20000"/>
          </a:bodyPr>
          <a:lstStyle/>
          <a:p>
            <a:r>
              <a:rPr lang="en-US" altLang="zh-CN" sz="3100" dirty="0">
                <a:latin typeface="Arial"/>
                <a:ea typeface="+mj-ea"/>
              </a:rPr>
              <a:t>Do nothing well----stop the clocks when cores are idle.</a:t>
            </a:r>
          </a:p>
          <a:p>
            <a:r>
              <a:rPr lang="en-US" altLang="zh-CN" sz="3100" dirty="0">
                <a:latin typeface="Arial"/>
                <a:ea typeface="+mj-ea"/>
              </a:rPr>
              <a:t>Dynamic Voltage – Frequency Scaling (DVFS)</a:t>
            </a:r>
          </a:p>
          <a:p>
            <a:pPr lvl="1"/>
            <a:r>
              <a:rPr lang="en-US" altLang="zh-CN" sz="3100" dirty="0">
                <a:latin typeface="Arial"/>
                <a:ea typeface="+mj-ea"/>
              </a:rPr>
              <a:t>A few clock frequency and voltages</a:t>
            </a:r>
          </a:p>
          <a:p>
            <a:r>
              <a:rPr lang="en-US" altLang="zh-CN" sz="3100" dirty="0">
                <a:latin typeface="Arial"/>
                <a:ea typeface="+mj-ea"/>
              </a:rPr>
              <a:t>Design for typical case </a:t>
            </a:r>
          </a:p>
          <a:p>
            <a:pPr lvl="1"/>
            <a:r>
              <a:rPr lang="en-US" altLang="zh-CN" sz="3100" dirty="0">
                <a:latin typeface="Arial"/>
                <a:ea typeface="+mj-ea"/>
              </a:rPr>
              <a:t>Lower power modes</a:t>
            </a:r>
            <a:r>
              <a:rPr lang="zh-CN" altLang="en-US" sz="3100" dirty="0">
                <a:latin typeface="Arial"/>
                <a:ea typeface="+mj-ea"/>
              </a:rPr>
              <a:t>（</a:t>
            </a:r>
            <a:r>
              <a:rPr lang="en-US" altLang="zh-CN" sz="3100" dirty="0">
                <a:latin typeface="Arial"/>
                <a:ea typeface="+mj-ea"/>
              </a:rPr>
              <a:t>LPM</a:t>
            </a:r>
            <a:r>
              <a:rPr lang="zh-CN" altLang="en-US" sz="3100" dirty="0">
                <a:latin typeface="Arial"/>
                <a:ea typeface="+mj-ea"/>
              </a:rPr>
              <a:t>）</a:t>
            </a:r>
            <a:r>
              <a:rPr lang="en-US" altLang="zh-CN" sz="3100" dirty="0">
                <a:latin typeface="Arial"/>
                <a:ea typeface="+mj-ea"/>
              </a:rPr>
              <a:t> –save power</a:t>
            </a:r>
          </a:p>
          <a:p>
            <a:pPr lvl="1"/>
            <a:r>
              <a:rPr lang="en-US" altLang="zh-CN" sz="3100" dirty="0">
                <a:latin typeface="Arial"/>
                <a:ea typeface="+mj-ea"/>
              </a:rPr>
              <a:t>Can not  access DRAM or disk when in LPM</a:t>
            </a:r>
          </a:p>
          <a:p>
            <a:r>
              <a:rPr lang="en-US" altLang="zh-CN" sz="3100" dirty="0">
                <a:latin typeface="Arial"/>
                <a:ea typeface="+mj-ea"/>
              </a:rPr>
              <a:t>Overlocking</a:t>
            </a:r>
          </a:p>
          <a:p>
            <a:pPr lvl="1"/>
            <a:r>
              <a:rPr lang="en-US" altLang="zh-CN" sz="3100" dirty="0">
                <a:latin typeface="Arial"/>
                <a:ea typeface="+mj-ea"/>
              </a:rPr>
              <a:t>Turn off all cores but one and run at higher </a:t>
            </a:r>
            <a:r>
              <a:rPr lang="en-US" altLang="zh-CN" sz="3100" dirty="0" err="1">
                <a:latin typeface="Arial"/>
                <a:ea typeface="+mj-ea"/>
              </a:rPr>
              <a:t>clok</a:t>
            </a:r>
            <a:r>
              <a:rPr lang="en-US" altLang="zh-CN" sz="3100" dirty="0">
                <a:latin typeface="Arial"/>
                <a:ea typeface="+mj-ea"/>
              </a:rPr>
              <a:t> rate</a:t>
            </a:r>
            <a:r>
              <a:rPr lang="en-US" altLang="zh-CN" sz="2300" dirty="0">
                <a:latin typeface="Arial"/>
                <a:ea typeface="+mj-ea"/>
              </a:rPr>
              <a:t>.</a:t>
            </a:r>
          </a:p>
          <a:p>
            <a:r>
              <a:rPr lang="en-US" altLang="zh-CN" sz="3100" dirty="0">
                <a:latin typeface="Arial"/>
                <a:ea typeface="+mj-ea"/>
              </a:rPr>
              <a:t>Race-to-halt</a:t>
            </a:r>
          </a:p>
          <a:p>
            <a:pPr lvl="1"/>
            <a:r>
              <a:rPr lang="en-US" altLang="zh-CN" sz="3100" dirty="0">
                <a:latin typeface="Arial"/>
                <a:ea typeface="+mj-ea"/>
              </a:rPr>
              <a:t>Use a faster</a:t>
            </a:r>
            <a:r>
              <a:rPr lang="zh-CN" altLang="en-US" sz="3100" dirty="0">
                <a:latin typeface="Arial"/>
                <a:ea typeface="+mj-ea"/>
              </a:rPr>
              <a:t>， </a:t>
            </a:r>
            <a:r>
              <a:rPr lang="en-US" altLang="zh-CN" sz="3100" dirty="0">
                <a:latin typeface="Arial"/>
                <a:ea typeface="+mj-ea"/>
              </a:rPr>
              <a:t>less energy-efficient processor to allow the rest</a:t>
            </a:r>
            <a:r>
              <a:rPr lang="zh-CN" altLang="en-US" sz="3100" dirty="0">
                <a:latin typeface="Arial"/>
                <a:ea typeface="+mj-ea"/>
              </a:rPr>
              <a:t> </a:t>
            </a:r>
            <a:r>
              <a:rPr lang="en-US" altLang="zh-CN" sz="3100" dirty="0">
                <a:latin typeface="Arial"/>
                <a:ea typeface="+mj-ea"/>
              </a:rPr>
              <a:t>of the system to </a:t>
            </a:r>
            <a:r>
              <a:rPr lang="en-US" altLang="zh-CN" sz="3100" dirty="0" err="1">
                <a:latin typeface="Arial"/>
                <a:ea typeface="+mj-ea"/>
              </a:rPr>
              <a:t>to</a:t>
            </a:r>
            <a:r>
              <a:rPr lang="en-US" altLang="zh-CN" sz="3100" dirty="0">
                <a:latin typeface="Arial"/>
                <a:ea typeface="+mj-ea"/>
              </a:rPr>
              <a:t> into a sleep mode</a:t>
            </a:r>
          </a:p>
          <a:p>
            <a:pPr lvl="1"/>
            <a:endParaRPr lang="en-US" altLang="zh-CN" dirty="0">
              <a:latin typeface="+mj-lt"/>
              <a:ea typeface="+mj-ea"/>
            </a:endParaRPr>
          </a:p>
          <a:p>
            <a:pPr marL="457200" lvl="1" indent="0">
              <a:buNone/>
            </a:pPr>
            <a:endParaRPr lang="en-US" altLang="zh-CN" dirty="0"/>
          </a:p>
          <a:p>
            <a:pPr lvl="1"/>
            <a:endParaRPr lang="en-US" altLang="zh-CN" dirty="0"/>
          </a:p>
        </p:txBody>
      </p:sp>
    </p:spTree>
    <p:extLst>
      <p:ext uri="{BB962C8B-B14F-4D97-AF65-F5344CB8AC3E}">
        <p14:creationId xmlns:p14="http://schemas.microsoft.com/office/powerpoint/2010/main" val="1570356724"/>
      </p:ext>
    </p:extLst>
  </p:cSld>
  <p:clrMapOvr>
    <a:masterClrMapping/>
  </p:clrMapOvr>
  <p:transition spd="slow">
    <p:pull dir="ru"/>
  </p:transition>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Arial"/>
              </a:rPr>
              <a:t>Compare the performance / power</a:t>
            </a:r>
            <a:endParaRPr lang="zh-CN" altLang="en-US" dirty="0"/>
          </a:p>
        </p:txBody>
      </p:sp>
      <p:sp>
        <p:nvSpPr>
          <p:cNvPr id="3" name="内容占位符 2"/>
          <p:cNvSpPr>
            <a:spLocks noGrp="1"/>
          </p:cNvSpPr>
          <p:nvPr>
            <p:ph idx="1"/>
          </p:nvPr>
        </p:nvSpPr>
        <p:spPr/>
        <p:txBody>
          <a:bodyPr/>
          <a:lstStyle/>
          <a:p>
            <a:endParaRPr lang="zh-CN" altLang="en-US"/>
          </a:p>
        </p:txBody>
      </p:sp>
      <p:sp>
        <p:nvSpPr>
          <p:cNvPr id="76804" name="Rectangle 4"/>
          <p:cNvSpPr>
            <a:spLocks noChangeArrowheads="1"/>
          </p:cNvSpPr>
          <p:nvPr/>
        </p:nvSpPr>
        <p:spPr bwMode="auto">
          <a:xfrm>
            <a:off x="6815933" y="771565"/>
            <a:ext cx="4143372" cy="863600"/>
          </a:xfrm>
          <a:prstGeom prst="rect">
            <a:avLst/>
          </a:prstGeom>
          <a:noFill/>
          <a:ln w="9525">
            <a:noFill/>
            <a:miter lim="800000"/>
            <a:headEnd/>
            <a:tailEnd/>
          </a:ln>
        </p:spPr>
        <p:txBody>
          <a:bodyPr lIns="0" tIns="0" rIns="0" bIns="0"/>
          <a:lstStyle/>
          <a:p>
            <a:pPr algn="l"/>
            <a:r>
              <a:rPr lang="en-US" altLang="zh-CN" sz="4000" dirty="0">
                <a:solidFill>
                  <a:srgbClr val="FF3300"/>
                </a:solidFill>
                <a:latin typeface="Arial"/>
                <a:ea typeface="华文行楷" pitchFamily="2" charset="-122"/>
              </a:rPr>
              <a:t>Pentium</a:t>
            </a:r>
            <a:r>
              <a:rPr lang="en-US" altLang="zh-CN" sz="4000" dirty="0">
                <a:solidFill>
                  <a:srgbClr val="FF3300"/>
                </a:solidFill>
                <a:latin typeface="Arial" pitchFamily="34" charset="0"/>
                <a:ea typeface="华文行楷" pitchFamily="2" charset="-122"/>
              </a:rPr>
              <a:t>®</a:t>
            </a:r>
            <a:r>
              <a:rPr lang="en-US" altLang="zh-CN" sz="4000" dirty="0">
                <a:solidFill>
                  <a:srgbClr val="FF3300"/>
                </a:solidFill>
                <a:latin typeface="Arial"/>
                <a:ea typeface="华文行楷" pitchFamily="2" charset="-122"/>
              </a:rPr>
              <a:t> 4 Processor</a:t>
            </a:r>
          </a:p>
        </p:txBody>
      </p:sp>
      <p:pic>
        <p:nvPicPr>
          <p:cNvPr id="76805" name="Picture 5" descr="P4dielow10"/>
          <p:cNvPicPr>
            <a:picLocks noChangeAspect="1" noChangeArrowheads="1"/>
          </p:cNvPicPr>
          <p:nvPr/>
        </p:nvPicPr>
        <p:blipFill>
          <a:blip r:embed="rId2"/>
          <a:srcRect/>
          <a:stretch>
            <a:fillRect/>
          </a:stretch>
        </p:blipFill>
        <p:spPr bwMode="auto">
          <a:xfrm>
            <a:off x="6810381" y="1935960"/>
            <a:ext cx="3030035" cy="3172747"/>
          </a:xfrm>
          <a:prstGeom prst="rect">
            <a:avLst/>
          </a:prstGeom>
          <a:noFill/>
          <a:ln w="9525">
            <a:noFill/>
            <a:miter lim="800000"/>
            <a:headEnd/>
            <a:tailEnd/>
          </a:ln>
        </p:spPr>
      </p:pic>
      <p:sp>
        <p:nvSpPr>
          <p:cNvPr id="76806" name="Text Box 6"/>
          <p:cNvSpPr txBox="1">
            <a:spLocks noChangeArrowheads="1"/>
          </p:cNvSpPr>
          <p:nvPr/>
        </p:nvSpPr>
        <p:spPr bwMode="auto">
          <a:xfrm>
            <a:off x="7107238" y="5164670"/>
            <a:ext cx="3560762" cy="1616075"/>
          </a:xfrm>
          <a:prstGeom prst="rect">
            <a:avLst/>
          </a:prstGeom>
          <a:noFill/>
          <a:ln w="12700">
            <a:noFill/>
            <a:miter lim="800000"/>
            <a:headEnd type="none" w="sm" len="sm"/>
            <a:tailEnd type="none" w="sm" len="sm"/>
          </a:ln>
        </p:spPr>
        <p:txBody>
          <a:bodyPr>
            <a:spAutoFit/>
          </a:bodyPr>
          <a:lstStyle/>
          <a:p>
            <a:pPr algn="l" eaLnBrk="0" hangingPunct="0"/>
            <a:r>
              <a:rPr lang="en-US" altLang="zh-CN" sz="2000" b="1" dirty="0">
                <a:latin typeface="Arial"/>
              </a:rPr>
              <a:t>August 27, 2003</a:t>
            </a:r>
          </a:p>
          <a:p>
            <a:pPr algn="l" eaLnBrk="0" hangingPunct="0"/>
            <a:r>
              <a:rPr lang="en-US" altLang="zh-CN" sz="2000" b="1" dirty="0">
                <a:latin typeface="Arial"/>
              </a:rPr>
              <a:t>@3.2 GHz core</a:t>
            </a:r>
          </a:p>
          <a:p>
            <a:pPr algn="l" eaLnBrk="0" hangingPunct="0"/>
            <a:r>
              <a:rPr lang="en-US" altLang="zh-CN" sz="2000" b="1" dirty="0">
                <a:latin typeface="Arial"/>
              </a:rPr>
              <a:t>55 Million 0.13µ transistors</a:t>
            </a:r>
          </a:p>
          <a:p>
            <a:pPr algn="l" eaLnBrk="0" hangingPunct="0"/>
            <a:r>
              <a:rPr lang="en-US" altLang="zh-CN" sz="2000" b="1" dirty="0">
                <a:latin typeface="Arial"/>
              </a:rPr>
              <a:t>1249 SPECint2000</a:t>
            </a:r>
          </a:p>
          <a:p>
            <a:pPr algn="l" eaLnBrk="0" hangingPunct="0"/>
            <a:endParaRPr lang="en-US" altLang="zh-CN" sz="2000" b="1" dirty="0"/>
          </a:p>
        </p:txBody>
      </p:sp>
      <p:sp>
        <p:nvSpPr>
          <p:cNvPr id="76807" name="Rectangle 7"/>
          <p:cNvSpPr>
            <a:spLocks noChangeArrowheads="1"/>
          </p:cNvSpPr>
          <p:nvPr/>
        </p:nvSpPr>
        <p:spPr bwMode="auto">
          <a:xfrm>
            <a:off x="1502668" y="932660"/>
            <a:ext cx="3843338" cy="863600"/>
          </a:xfrm>
          <a:prstGeom prst="rect">
            <a:avLst/>
          </a:prstGeom>
          <a:noFill/>
          <a:ln w="9525">
            <a:noFill/>
            <a:miter lim="800000"/>
            <a:headEnd/>
            <a:tailEnd/>
          </a:ln>
        </p:spPr>
        <p:txBody>
          <a:bodyPr lIns="92075" tIns="46038" rIns="92075" bIns="46038" anchor="b"/>
          <a:lstStyle/>
          <a:p>
            <a:pPr algn="l"/>
            <a:r>
              <a:rPr lang="en-US" altLang="zh-CN" sz="4100" dirty="0">
                <a:solidFill>
                  <a:srgbClr val="FF3300"/>
                </a:solidFill>
                <a:latin typeface="Arial"/>
                <a:ea typeface="华文行楷" pitchFamily="2" charset="-122"/>
              </a:rPr>
              <a:t>  386 Processor</a:t>
            </a:r>
          </a:p>
        </p:txBody>
      </p:sp>
      <p:sp>
        <p:nvSpPr>
          <p:cNvPr id="76808" name="Text Box 8"/>
          <p:cNvSpPr txBox="1">
            <a:spLocks noChangeArrowheads="1"/>
          </p:cNvSpPr>
          <p:nvPr/>
        </p:nvSpPr>
        <p:spPr bwMode="auto">
          <a:xfrm>
            <a:off x="1659063" y="5215735"/>
            <a:ext cx="3051175" cy="1616075"/>
          </a:xfrm>
          <a:prstGeom prst="rect">
            <a:avLst/>
          </a:prstGeom>
          <a:noFill/>
          <a:ln w="12700">
            <a:noFill/>
            <a:miter lim="800000"/>
            <a:headEnd type="none" w="sm" len="sm"/>
            <a:tailEnd type="none" w="sm" len="sm"/>
          </a:ln>
        </p:spPr>
        <p:txBody>
          <a:bodyPr wrap="none">
            <a:spAutoFit/>
          </a:bodyPr>
          <a:lstStyle/>
          <a:p>
            <a:pPr algn="r" eaLnBrk="0" hangingPunct="0"/>
            <a:r>
              <a:rPr lang="en-US" altLang="zh-CN" sz="2000" b="1" dirty="0">
                <a:latin typeface="Arial"/>
              </a:rPr>
              <a:t>May 1986</a:t>
            </a:r>
          </a:p>
          <a:p>
            <a:pPr algn="r" eaLnBrk="0" hangingPunct="0"/>
            <a:r>
              <a:rPr lang="en-US" altLang="zh-CN" sz="2000" b="1" dirty="0">
                <a:latin typeface="Arial"/>
              </a:rPr>
              <a:t>@16 MHz core</a:t>
            </a:r>
          </a:p>
          <a:p>
            <a:pPr algn="r" eaLnBrk="0" hangingPunct="0"/>
            <a:r>
              <a:rPr lang="en-US" altLang="zh-CN" sz="2000" b="1" dirty="0">
                <a:latin typeface="Arial"/>
              </a:rPr>
              <a:t>275,000 1.5µ transistors</a:t>
            </a:r>
          </a:p>
          <a:p>
            <a:pPr algn="r" eaLnBrk="0" hangingPunct="0"/>
            <a:r>
              <a:rPr lang="en-US" altLang="zh-CN" sz="2000" b="1" dirty="0">
                <a:latin typeface="Arial"/>
              </a:rPr>
              <a:t>~1.2 </a:t>
            </a:r>
            <a:r>
              <a:rPr lang="en-US" altLang="zh-CN" sz="2000" b="1" dirty="0" err="1">
                <a:latin typeface="Arial"/>
              </a:rPr>
              <a:t>SPECint2000</a:t>
            </a:r>
            <a:endParaRPr lang="en-US" altLang="zh-CN" sz="2000" b="1" dirty="0"/>
          </a:p>
          <a:p>
            <a:pPr algn="r" eaLnBrk="0" hangingPunct="0"/>
            <a:endParaRPr lang="en-US" altLang="zh-CN" sz="2000" b="1" dirty="0"/>
          </a:p>
        </p:txBody>
      </p:sp>
      <p:pic>
        <p:nvPicPr>
          <p:cNvPr id="76809" name="Picture 9" descr="386B"/>
          <p:cNvPicPr>
            <a:picLocks noChangeAspect="1" noChangeArrowheads="1"/>
          </p:cNvPicPr>
          <p:nvPr/>
        </p:nvPicPr>
        <p:blipFill>
          <a:blip r:embed="rId3"/>
          <a:srcRect/>
          <a:stretch>
            <a:fillRect/>
          </a:stretch>
        </p:blipFill>
        <p:spPr bwMode="auto">
          <a:xfrm>
            <a:off x="1703512" y="1935960"/>
            <a:ext cx="2957512" cy="3140075"/>
          </a:xfrm>
          <a:prstGeom prst="rect">
            <a:avLst/>
          </a:prstGeom>
          <a:noFill/>
          <a:ln w="9525">
            <a:noFill/>
            <a:miter lim="800000"/>
            <a:headEnd/>
            <a:tailEnd/>
          </a:ln>
        </p:spPr>
      </p:pic>
      <p:sp>
        <p:nvSpPr>
          <p:cNvPr id="76810" name="Text Box 10"/>
          <p:cNvSpPr txBox="1">
            <a:spLocks noChangeArrowheads="1"/>
          </p:cNvSpPr>
          <p:nvPr/>
        </p:nvSpPr>
        <p:spPr bwMode="auto">
          <a:xfrm>
            <a:off x="5346006" y="5172988"/>
            <a:ext cx="2074863" cy="1920875"/>
          </a:xfrm>
          <a:prstGeom prst="rect">
            <a:avLst/>
          </a:prstGeom>
          <a:noFill/>
          <a:ln w="12700">
            <a:noFill/>
            <a:miter lim="800000"/>
            <a:headEnd type="none" w="sm" len="sm"/>
            <a:tailEnd type="none" w="sm" len="sm"/>
          </a:ln>
        </p:spPr>
        <p:txBody>
          <a:bodyPr>
            <a:spAutoFit/>
          </a:bodyPr>
          <a:lstStyle/>
          <a:p>
            <a:pPr eaLnBrk="0" hangingPunct="0"/>
            <a:r>
              <a:rPr lang="en-US" altLang="zh-CN" sz="2000" b="1" dirty="0">
                <a:latin typeface="Arial"/>
              </a:rPr>
              <a:t>17 Years</a:t>
            </a:r>
          </a:p>
          <a:p>
            <a:pPr eaLnBrk="0" hangingPunct="0"/>
            <a:r>
              <a:rPr lang="en-US" altLang="zh-CN" sz="2000" b="1" dirty="0">
                <a:latin typeface="Arial"/>
              </a:rPr>
              <a:t>200x</a:t>
            </a:r>
          </a:p>
          <a:p>
            <a:pPr eaLnBrk="0" hangingPunct="0"/>
            <a:r>
              <a:rPr lang="en-US" altLang="zh-CN" sz="2000" b="1" dirty="0">
                <a:latin typeface="Arial"/>
              </a:rPr>
              <a:t>200x/11x</a:t>
            </a:r>
          </a:p>
          <a:p>
            <a:pPr eaLnBrk="0" hangingPunct="0"/>
            <a:r>
              <a:rPr lang="en-US" altLang="zh-CN" sz="2000" b="1" dirty="0">
                <a:latin typeface="Arial"/>
              </a:rPr>
              <a:t>1000x</a:t>
            </a:r>
          </a:p>
          <a:p>
            <a:pPr eaLnBrk="0" hangingPunct="0"/>
            <a:endParaRPr lang="en-US" altLang="zh-CN" sz="2000" b="1" dirty="0"/>
          </a:p>
          <a:p>
            <a:pPr eaLnBrk="0" hangingPunct="0"/>
            <a:endParaRPr lang="en-US" altLang="zh-CN" sz="2000" b="1" dirty="0"/>
          </a:p>
        </p:txBody>
      </p:sp>
    </p:spTree>
  </p:cSld>
  <p:clrMapOvr>
    <a:masterClrMapping/>
  </p:clrMapOvr>
  <p:transition spd="slow">
    <p:random/>
  </p:transition>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100" name="Rectangle 2"/>
          <p:cNvSpPr>
            <a:spLocks noGrp="1" noRot="1" noChangeArrowheads="1"/>
          </p:cNvSpPr>
          <p:nvPr>
            <p:ph type="title"/>
          </p:nvPr>
        </p:nvSpPr>
        <p:spPr/>
        <p:txBody>
          <a:bodyPr/>
          <a:lstStyle/>
          <a:p>
            <a:pPr eaLnBrk="1" hangingPunct="1"/>
            <a:r>
              <a:rPr lang="en-US" altLang="zh-CN" dirty="0">
                <a:latin typeface="Arial"/>
              </a:rPr>
              <a:t>Power efficiency</a:t>
            </a:r>
            <a:endParaRPr lang="zh-CN" altLang="zh-CN" dirty="0"/>
          </a:p>
        </p:txBody>
      </p:sp>
      <p:sp>
        <p:nvSpPr>
          <p:cNvPr id="4101" name="Rectangle 3"/>
          <p:cNvSpPr>
            <a:spLocks noGrp="1" noRot="1" noChangeArrowheads="1"/>
          </p:cNvSpPr>
          <p:nvPr>
            <p:ph idx="1"/>
          </p:nvPr>
        </p:nvSpPr>
        <p:spPr/>
        <p:txBody>
          <a:bodyPr/>
          <a:lstStyle/>
          <a:p>
            <a:pPr eaLnBrk="1" hangingPunct="1"/>
            <a:endParaRPr lang="zh-CN" altLang="zh-CN" dirty="0"/>
          </a:p>
        </p:txBody>
      </p:sp>
      <p:graphicFrame>
        <p:nvGraphicFramePr>
          <p:cNvPr id="4099" name="Object 6"/>
          <p:cNvGraphicFramePr>
            <a:graphicFrameLocks noChangeAspect="1"/>
          </p:cNvGraphicFramePr>
          <p:nvPr>
            <p:extLst>
              <p:ext uri="{D42A27DB-BD31-4B8C-83A1-F6EECF244321}">
                <p14:modId xmlns:p14="http://schemas.microsoft.com/office/powerpoint/2010/main" val="1441297973"/>
              </p:ext>
            </p:extLst>
          </p:nvPr>
        </p:nvGraphicFramePr>
        <p:xfrm>
          <a:off x="841411" y="1371601"/>
          <a:ext cx="4700590" cy="3181352"/>
        </p:xfrm>
        <a:graphic>
          <a:graphicData uri="http://schemas.openxmlformats.org/presentationml/2006/ole">
            <mc:AlternateContent xmlns:mc="http://schemas.openxmlformats.org/markup-compatibility/2006">
              <mc:Choice xmlns:v="urn:schemas-microsoft-com:vml" Requires="v">
                <p:oleObj name="Microsoft Graph 2000 图表" r:id="rId2" imgW="6096000" imgH="4067011" progId="MSGraph.Chart.8">
                  <p:embed followColorScheme="full"/>
                </p:oleObj>
              </mc:Choice>
              <mc:Fallback>
                <p:oleObj name="Microsoft Graph 2000 图表" r:id="rId2" imgW="6096000" imgH="4067011" progId="MSGraph.Chart.8">
                  <p:embed followColorScheme="full"/>
                  <p:pic>
                    <p:nvPicPr>
                      <p:cNvPr id="0" name="Object 6"/>
                      <p:cNvPicPr>
                        <a:picLocks noChangeAspect="1" noChangeArrowheads="1"/>
                      </p:cNvPicPr>
                      <p:nvPr/>
                    </p:nvPicPr>
                    <p:blipFill>
                      <a:blip r:embed="rId3"/>
                      <a:srcRect/>
                      <a:stretch>
                        <a:fillRect/>
                      </a:stretch>
                    </p:blipFill>
                    <p:spPr bwMode="auto">
                      <a:xfrm>
                        <a:off x="841411" y="1371601"/>
                        <a:ext cx="4700590" cy="318135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098" name="Object 9"/>
          <p:cNvGraphicFramePr>
            <a:graphicFrameLocks noChangeAspect="1"/>
          </p:cNvGraphicFramePr>
          <p:nvPr>
            <p:extLst>
              <p:ext uri="{D42A27DB-BD31-4B8C-83A1-F6EECF244321}">
                <p14:modId xmlns:p14="http://schemas.microsoft.com/office/powerpoint/2010/main" val="937727555"/>
              </p:ext>
            </p:extLst>
          </p:nvPr>
        </p:nvGraphicFramePr>
        <p:xfrm>
          <a:off x="6240016" y="1371602"/>
          <a:ext cx="4648200" cy="2997200"/>
        </p:xfrm>
        <a:graphic>
          <a:graphicData uri="http://schemas.openxmlformats.org/presentationml/2006/ole">
            <mc:AlternateContent xmlns:mc="http://schemas.openxmlformats.org/markup-compatibility/2006">
              <mc:Choice xmlns:v="urn:schemas-microsoft-com:vml" Requires="v">
                <p:oleObj name="Microsoft Graph 2000 图表" r:id="rId4" imgW="6096000" imgH="4067011" progId="MSGraph.Chart.8">
                  <p:embed followColorScheme="full"/>
                </p:oleObj>
              </mc:Choice>
              <mc:Fallback>
                <p:oleObj name="Microsoft Graph 2000 图表" r:id="rId4" imgW="6096000" imgH="4067011" progId="MSGraph.Chart.8">
                  <p:embed followColorScheme="full"/>
                  <p:pic>
                    <p:nvPicPr>
                      <p:cNvPr id="0" name="Object 9"/>
                      <p:cNvPicPr>
                        <a:picLocks noChangeAspect="1" noChangeArrowheads="1"/>
                      </p:cNvPicPr>
                      <p:nvPr/>
                    </p:nvPicPr>
                    <p:blipFill>
                      <a:blip r:embed="rId5"/>
                      <a:srcRect/>
                      <a:stretch>
                        <a:fillRect/>
                      </a:stretch>
                    </p:blipFill>
                    <p:spPr bwMode="auto">
                      <a:xfrm>
                        <a:off x="6240016" y="1371602"/>
                        <a:ext cx="4648200" cy="2997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104" name="Text Box 10"/>
          <p:cNvSpPr txBox="1">
            <a:spLocks noChangeArrowheads="1"/>
          </p:cNvSpPr>
          <p:nvPr/>
        </p:nvSpPr>
        <p:spPr bwMode="auto">
          <a:xfrm>
            <a:off x="7162800" y="4626712"/>
            <a:ext cx="3200400" cy="830997"/>
          </a:xfrm>
          <a:prstGeom prst="rect">
            <a:avLst/>
          </a:prstGeom>
          <a:noFill/>
          <a:ln w="50800" algn="ctr">
            <a:noFill/>
            <a:miter lim="800000"/>
            <a:headEnd/>
            <a:tailEnd/>
          </a:ln>
        </p:spPr>
        <p:txBody>
          <a:bodyPr>
            <a:spAutoFit/>
          </a:bodyPr>
          <a:lstStyle/>
          <a:p>
            <a:pPr eaLnBrk="0" hangingPunct="0">
              <a:spcBef>
                <a:spcPct val="50000"/>
              </a:spcBef>
            </a:pPr>
            <a:r>
              <a:rPr lang="en-US" altLang="zh-CN" sz="2400" dirty="0">
                <a:latin typeface="Arial" pitchFamily="34" charset="0"/>
              </a:rPr>
              <a:t>Performance scales with area**.5</a:t>
            </a:r>
          </a:p>
        </p:txBody>
      </p:sp>
      <p:sp>
        <p:nvSpPr>
          <p:cNvPr id="141323" name="Text Box 11"/>
          <p:cNvSpPr txBox="1">
            <a:spLocks noChangeArrowheads="1"/>
          </p:cNvSpPr>
          <p:nvPr/>
        </p:nvSpPr>
        <p:spPr bwMode="auto">
          <a:xfrm>
            <a:off x="2362200" y="4572001"/>
            <a:ext cx="3276600" cy="830997"/>
          </a:xfrm>
          <a:prstGeom prst="rect">
            <a:avLst/>
          </a:prstGeom>
          <a:noFill/>
          <a:ln w="50800" algn="ctr">
            <a:noFill/>
            <a:miter lim="800000"/>
            <a:headEnd/>
            <a:tailEnd/>
          </a:ln>
        </p:spPr>
        <p:txBody>
          <a:bodyPr>
            <a:spAutoFit/>
          </a:bodyPr>
          <a:lstStyle/>
          <a:p>
            <a:pPr eaLnBrk="0" hangingPunct="0">
              <a:spcBef>
                <a:spcPct val="50000"/>
              </a:spcBef>
            </a:pPr>
            <a:r>
              <a:rPr lang="en-US" altLang="zh-CN" sz="2400">
                <a:latin typeface="Arial" pitchFamily="34" charset="0"/>
              </a:rPr>
              <a:t>Power efficiency has dropped</a:t>
            </a:r>
          </a:p>
        </p:txBody>
      </p:sp>
    </p:spTree>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413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1323" grpId="0" autoUpdateAnimBg="0"/>
    </p:bld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7826" name="Rectangle 2"/>
          <p:cNvSpPr>
            <a:spLocks noGrp="1" noRot="1" noChangeArrowheads="1"/>
          </p:cNvSpPr>
          <p:nvPr>
            <p:ph type="title"/>
          </p:nvPr>
        </p:nvSpPr>
        <p:spPr/>
        <p:txBody>
          <a:bodyPr/>
          <a:lstStyle/>
          <a:p>
            <a:pPr eaLnBrk="1" hangingPunct="1"/>
            <a:r>
              <a:rPr lang="en-US" altLang="zh-CN">
                <a:latin typeface="Arial"/>
              </a:rPr>
              <a:t>Two concepts</a:t>
            </a:r>
          </a:p>
        </p:txBody>
      </p:sp>
      <p:sp>
        <p:nvSpPr>
          <p:cNvPr id="77827" name="Rectangle 3"/>
          <p:cNvSpPr>
            <a:spLocks noGrp="1" noRot="1" noChangeArrowheads="1"/>
          </p:cNvSpPr>
          <p:nvPr>
            <p:ph idx="1"/>
          </p:nvPr>
        </p:nvSpPr>
        <p:spPr>
          <a:xfrm>
            <a:off x="2095472" y="1142985"/>
            <a:ext cx="8261350" cy="4683125"/>
          </a:xfrm>
        </p:spPr>
        <p:txBody>
          <a:bodyPr>
            <a:normAutofit lnSpcReduction="10000"/>
          </a:bodyPr>
          <a:lstStyle/>
          <a:p>
            <a:pPr eaLnBrk="1" hangingPunct="1"/>
            <a:r>
              <a:rPr lang="en-US" altLang="zh-CN" sz="3200" dirty="0">
                <a:solidFill>
                  <a:srgbClr val="0000FF"/>
                </a:solidFill>
                <a:latin typeface="Arial"/>
              </a:rPr>
              <a:t>Dynamic power:</a:t>
            </a:r>
            <a:r>
              <a:rPr lang="en-US" altLang="zh-CN" sz="3200" dirty="0">
                <a:latin typeface="Arial"/>
              </a:rPr>
              <a:t> power consumption in switching transistors.</a:t>
            </a:r>
          </a:p>
          <a:p>
            <a:pPr lvl="1" eaLnBrk="1" hangingPunct="1"/>
            <a:r>
              <a:rPr lang="en-US" altLang="zh-CN" sz="2800" dirty="0">
                <a:latin typeface="Arial"/>
              </a:rPr>
              <a:t>Power </a:t>
            </a:r>
            <a:r>
              <a:rPr lang="en-US" altLang="zh-CN" sz="2800" baseline="-25000" dirty="0">
                <a:latin typeface="Arial"/>
              </a:rPr>
              <a:t>dynamic</a:t>
            </a:r>
            <a:r>
              <a:rPr lang="en-US" altLang="zh-CN" sz="2800" dirty="0">
                <a:latin typeface="Arial"/>
              </a:rPr>
              <a:t> = ½ *Capacitive load * </a:t>
            </a:r>
            <a:r>
              <a:rPr lang="en-US" altLang="zh-CN" sz="2800" dirty="0" err="1">
                <a:latin typeface="Arial"/>
              </a:rPr>
              <a:t>Voltage</a:t>
            </a:r>
            <a:r>
              <a:rPr lang="en-US" altLang="zh-CN" sz="2800" baseline="30000" dirty="0" err="1">
                <a:latin typeface="Arial"/>
              </a:rPr>
              <a:t>2</a:t>
            </a:r>
            <a:r>
              <a:rPr lang="en-US" altLang="zh-CN" sz="2800" dirty="0">
                <a:latin typeface="Arial"/>
              </a:rPr>
              <a:t> * Frequency switched</a:t>
            </a:r>
          </a:p>
          <a:p>
            <a:pPr lvl="1" eaLnBrk="1" hangingPunct="1"/>
            <a:r>
              <a:rPr lang="en-US" altLang="zh-CN" sz="2800" dirty="0">
                <a:latin typeface="Arial"/>
              </a:rPr>
              <a:t>Energy </a:t>
            </a:r>
            <a:r>
              <a:rPr lang="en-US" altLang="zh-CN" sz="2800" baseline="-25000" dirty="0">
                <a:latin typeface="Arial"/>
              </a:rPr>
              <a:t>dynamic</a:t>
            </a:r>
            <a:r>
              <a:rPr lang="en-US" altLang="zh-CN" sz="2800" dirty="0">
                <a:latin typeface="Arial"/>
              </a:rPr>
              <a:t> = Capacitive load * </a:t>
            </a:r>
            <a:r>
              <a:rPr lang="en-US" altLang="zh-CN" sz="2800" dirty="0" err="1">
                <a:latin typeface="Arial"/>
              </a:rPr>
              <a:t>Voltage</a:t>
            </a:r>
            <a:r>
              <a:rPr lang="en-US" altLang="zh-CN" sz="2800" baseline="30000" dirty="0" err="1">
                <a:latin typeface="Arial"/>
              </a:rPr>
              <a:t>2</a:t>
            </a:r>
            <a:r>
              <a:rPr lang="en-US" altLang="zh-CN" sz="2800" dirty="0">
                <a:latin typeface="Arial"/>
              </a:rPr>
              <a:t> </a:t>
            </a:r>
          </a:p>
          <a:p>
            <a:pPr eaLnBrk="1" hangingPunct="1"/>
            <a:endParaRPr lang="en-US" altLang="zh-CN" sz="3200" dirty="0">
              <a:solidFill>
                <a:srgbClr val="0000FF"/>
              </a:solidFill>
            </a:endParaRPr>
          </a:p>
          <a:p>
            <a:pPr eaLnBrk="1" hangingPunct="1"/>
            <a:r>
              <a:rPr lang="en-US" altLang="zh-CN" sz="3200" dirty="0">
                <a:solidFill>
                  <a:srgbClr val="0000FF"/>
                </a:solidFill>
                <a:latin typeface="Arial"/>
              </a:rPr>
              <a:t>Static power:</a:t>
            </a:r>
            <a:r>
              <a:rPr lang="en-US" altLang="zh-CN" sz="3200" dirty="0">
                <a:latin typeface="Arial"/>
              </a:rPr>
              <a:t> power consumption when a transistor is off due to power leakage</a:t>
            </a:r>
          </a:p>
          <a:p>
            <a:pPr lvl="1" eaLnBrk="1" hangingPunct="1"/>
            <a:r>
              <a:rPr lang="en-US" altLang="zh-CN" sz="2800" dirty="0">
                <a:latin typeface="Arial"/>
              </a:rPr>
              <a:t>Power</a:t>
            </a:r>
            <a:r>
              <a:rPr lang="en-US" altLang="zh-CN" sz="2800" baseline="-25000" dirty="0">
                <a:latin typeface="Arial"/>
              </a:rPr>
              <a:t> static</a:t>
            </a:r>
            <a:r>
              <a:rPr lang="en-US" altLang="zh-CN" sz="2800" dirty="0">
                <a:latin typeface="Arial"/>
              </a:rPr>
              <a:t> = current static * Voltage</a:t>
            </a:r>
          </a:p>
          <a:p>
            <a:pPr eaLnBrk="1" hangingPunct="1"/>
            <a:endParaRPr lang="en-US" altLang="zh-CN" sz="3200" dirty="0"/>
          </a:p>
        </p:txBody>
      </p:sp>
    </p:spTree>
  </p:cSld>
  <p:clrMapOvr>
    <a:masterClrMapping/>
  </p:clrMapOvr>
  <p:transition spd="slow">
    <p:random/>
  </p:transition>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8850" name="Rectangle 2"/>
          <p:cNvSpPr>
            <a:spLocks noGrp="1" noRot="1" noChangeArrowheads="1"/>
          </p:cNvSpPr>
          <p:nvPr>
            <p:ph type="title"/>
          </p:nvPr>
        </p:nvSpPr>
        <p:spPr/>
        <p:txBody>
          <a:bodyPr/>
          <a:lstStyle/>
          <a:p>
            <a:pPr eaLnBrk="1" hangingPunct="1"/>
            <a:r>
              <a:rPr lang="en-US" altLang="zh-CN">
                <a:latin typeface="Arial"/>
              </a:rPr>
              <a:t>Rule of Thumb</a:t>
            </a:r>
          </a:p>
        </p:txBody>
      </p:sp>
      <p:sp>
        <p:nvSpPr>
          <p:cNvPr id="78851" name="Rectangle 3"/>
          <p:cNvSpPr>
            <a:spLocks noGrp="1" noRot="1" noChangeArrowheads="1"/>
          </p:cNvSpPr>
          <p:nvPr>
            <p:ph idx="1"/>
          </p:nvPr>
        </p:nvSpPr>
        <p:spPr>
          <a:xfrm>
            <a:off x="839416" y="1412776"/>
            <a:ext cx="10515600" cy="5063271"/>
          </a:xfrm>
        </p:spPr>
        <p:txBody>
          <a:bodyPr/>
          <a:lstStyle/>
          <a:p>
            <a:pPr eaLnBrk="1" hangingPunct="1"/>
            <a:r>
              <a:rPr lang="en-US" altLang="zh-CN" b="1" dirty="0">
                <a:solidFill>
                  <a:srgbClr val="0000FF"/>
                </a:solidFill>
                <a:latin typeface="Arial"/>
              </a:rPr>
              <a:t>10% reduction of voltage yields</a:t>
            </a:r>
          </a:p>
          <a:p>
            <a:pPr lvl="1" eaLnBrk="1" hangingPunct="1"/>
            <a:r>
              <a:rPr lang="en-US" altLang="zh-CN" b="1" dirty="0">
                <a:latin typeface="Arial"/>
              </a:rPr>
              <a:t>10% reduction in frequency</a:t>
            </a:r>
          </a:p>
          <a:p>
            <a:pPr lvl="1" eaLnBrk="1" hangingPunct="1"/>
            <a:r>
              <a:rPr lang="en-US" altLang="zh-CN" b="1" dirty="0">
                <a:latin typeface="Arial"/>
              </a:rPr>
              <a:t>30% reduction in power</a:t>
            </a:r>
          </a:p>
          <a:p>
            <a:pPr lvl="1" eaLnBrk="1" hangingPunct="1"/>
            <a:r>
              <a:rPr lang="en-US" altLang="zh-CN" b="1" dirty="0">
                <a:latin typeface="Arial"/>
              </a:rPr>
              <a:t>Less than 10% reduction in performance</a:t>
            </a:r>
          </a:p>
          <a:p>
            <a:pPr eaLnBrk="1" hangingPunct="1"/>
            <a:endParaRPr lang="en-US" altLang="zh-CN" dirty="0"/>
          </a:p>
        </p:txBody>
      </p:sp>
      <p:graphicFrame>
        <p:nvGraphicFramePr>
          <p:cNvPr id="144388" name="Group 4"/>
          <p:cNvGraphicFramePr>
            <a:graphicFrameLocks noGrp="1"/>
          </p:cNvGraphicFramePr>
          <p:nvPr>
            <p:extLst>
              <p:ext uri="{D42A27DB-BD31-4B8C-83A1-F6EECF244321}">
                <p14:modId xmlns:p14="http://schemas.microsoft.com/office/powerpoint/2010/main" val="4154217912"/>
              </p:ext>
            </p:extLst>
          </p:nvPr>
        </p:nvGraphicFramePr>
        <p:xfrm>
          <a:off x="1775520" y="4079494"/>
          <a:ext cx="8352928" cy="1057763"/>
        </p:xfrm>
        <a:graphic>
          <a:graphicData uri="http://schemas.openxmlformats.org/drawingml/2006/table">
            <a:tbl>
              <a:tblPr/>
              <a:tblGrid>
                <a:gridCol w="2088641">
                  <a:extLst>
                    <a:ext uri="{9D8B030D-6E8A-4147-A177-3AD203B41FA5}">
                      <a16:colId xmlns:a16="http://schemas.microsoft.com/office/drawing/2014/main" val="20000"/>
                    </a:ext>
                  </a:extLst>
                </a:gridCol>
                <a:gridCol w="2088641">
                  <a:extLst>
                    <a:ext uri="{9D8B030D-6E8A-4147-A177-3AD203B41FA5}">
                      <a16:colId xmlns:a16="http://schemas.microsoft.com/office/drawing/2014/main" val="20001"/>
                    </a:ext>
                  </a:extLst>
                </a:gridCol>
                <a:gridCol w="1715436">
                  <a:extLst>
                    <a:ext uri="{9D8B030D-6E8A-4147-A177-3AD203B41FA5}">
                      <a16:colId xmlns:a16="http://schemas.microsoft.com/office/drawing/2014/main" val="20002"/>
                    </a:ext>
                  </a:extLst>
                </a:gridCol>
                <a:gridCol w="2460210">
                  <a:extLst>
                    <a:ext uri="{9D8B030D-6E8A-4147-A177-3AD203B41FA5}">
                      <a16:colId xmlns:a16="http://schemas.microsoft.com/office/drawing/2014/main" val="20003"/>
                    </a:ext>
                  </a:extLst>
                </a:gridCol>
              </a:tblGrid>
              <a:tr h="576064">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altLang="zh-CN" sz="2400" b="1" i="0" u="none" strike="noStrike" cap="none" normalizeH="0" baseline="0" dirty="0">
                          <a:ln>
                            <a:noFill/>
                          </a:ln>
                          <a:solidFill>
                            <a:schemeClr val="tx1"/>
                          </a:solidFill>
                          <a:effectLst/>
                          <a:latin typeface="Arial" pitchFamily="34" charset="0"/>
                          <a:ea typeface="宋体" pitchFamily="2" charset="-122"/>
                        </a:rPr>
                        <a:t>Voltage </a:t>
                      </a:r>
                    </a:p>
                  </a:txBody>
                  <a:tcPr horzOverflow="overflow">
                    <a:lnL w="28575" cap="flat" cmpd="sng" algn="ctr">
                      <a:solidFill>
                        <a:schemeClr val="tx1"/>
                      </a:solidFill>
                      <a:prstDash val="solid"/>
                      <a:round/>
                      <a:headEnd type="none" w="med" len="med"/>
                      <a:tailEnd type="none" w="lg" len="med"/>
                    </a:lnL>
                    <a:lnR w="12700" cap="flat" cmpd="sng" algn="ctr">
                      <a:solidFill>
                        <a:schemeClr val="tx1"/>
                      </a:solidFill>
                      <a:prstDash val="solid"/>
                      <a:round/>
                      <a:headEnd type="none" w="med" len="med"/>
                      <a:tailEnd type="none" w="lg" len="med"/>
                    </a:lnR>
                    <a:lnT w="28575" cap="flat" cmpd="sng" algn="ctr">
                      <a:solidFill>
                        <a:schemeClr val="tx1"/>
                      </a:solidFill>
                      <a:prstDash val="solid"/>
                      <a:round/>
                      <a:headEnd type="none" w="med" len="med"/>
                      <a:tailEnd type="none" w="lg" len="med"/>
                    </a:lnT>
                    <a:lnB w="12700" cap="flat" cmpd="sng" algn="ctr">
                      <a:solidFill>
                        <a:schemeClr val="tx1"/>
                      </a:solidFill>
                      <a:prstDash val="solid"/>
                      <a:round/>
                      <a:headEnd type="none" w="med" len="med"/>
                      <a:tailEnd type="none" w="lg"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altLang="zh-CN" sz="2400" b="1" i="0" u="none" strike="noStrike" cap="none" normalizeH="0" baseline="0">
                          <a:ln>
                            <a:noFill/>
                          </a:ln>
                          <a:solidFill>
                            <a:schemeClr val="tx1"/>
                          </a:solidFill>
                          <a:effectLst/>
                          <a:latin typeface="Arial" pitchFamily="34" charset="0"/>
                          <a:ea typeface="宋体" pitchFamily="2" charset="-122"/>
                        </a:rPr>
                        <a:t>Frequency</a:t>
                      </a:r>
                    </a:p>
                  </a:txBody>
                  <a:tcPr horzOverflow="overflow">
                    <a:lnL w="12700" cap="flat" cmpd="sng" algn="ctr">
                      <a:solidFill>
                        <a:schemeClr val="tx1"/>
                      </a:solidFill>
                      <a:prstDash val="solid"/>
                      <a:round/>
                      <a:headEnd type="none" w="med" len="med"/>
                      <a:tailEnd type="none" w="lg" len="med"/>
                    </a:lnL>
                    <a:lnR w="12700" cap="flat" cmpd="sng" algn="ctr">
                      <a:solidFill>
                        <a:schemeClr val="tx1"/>
                      </a:solidFill>
                      <a:prstDash val="solid"/>
                      <a:round/>
                      <a:headEnd type="none" w="med" len="med"/>
                      <a:tailEnd type="none" w="lg" len="med"/>
                    </a:lnR>
                    <a:lnT w="28575" cap="flat" cmpd="sng" algn="ctr">
                      <a:solidFill>
                        <a:schemeClr val="tx1"/>
                      </a:solidFill>
                      <a:prstDash val="solid"/>
                      <a:round/>
                      <a:headEnd type="none" w="med" len="med"/>
                      <a:tailEnd type="none" w="lg" len="med"/>
                    </a:lnT>
                    <a:lnB w="12700" cap="flat" cmpd="sng" algn="ctr">
                      <a:solidFill>
                        <a:schemeClr val="tx1"/>
                      </a:solidFill>
                      <a:prstDash val="solid"/>
                      <a:round/>
                      <a:headEnd type="none" w="med" len="med"/>
                      <a:tailEnd type="none" w="lg"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altLang="zh-CN" sz="2400" b="1" i="0" u="none" strike="noStrike" cap="none" normalizeH="0" baseline="0">
                          <a:ln>
                            <a:noFill/>
                          </a:ln>
                          <a:solidFill>
                            <a:schemeClr val="tx1"/>
                          </a:solidFill>
                          <a:effectLst/>
                          <a:latin typeface="Arial" pitchFamily="34" charset="0"/>
                          <a:ea typeface="宋体" pitchFamily="2" charset="-122"/>
                        </a:rPr>
                        <a:t>Power </a:t>
                      </a:r>
                    </a:p>
                  </a:txBody>
                  <a:tcPr horzOverflow="overflow">
                    <a:lnL w="12700" cap="flat" cmpd="sng" algn="ctr">
                      <a:solidFill>
                        <a:schemeClr val="tx1"/>
                      </a:solidFill>
                      <a:prstDash val="solid"/>
                      <a:round/>
                      <a:headEnd type="none" w="med" len="med"/>
                      <a:tailEnd type="none" w="lg" len="med"/>
                    </a:lnL>
                    <a:lnR w="12700" cap="flat" cmpd="sng" algn="ctr">
                      <a:solidFill>
                        <a:schemeClr val="tx1"/>
                      </a:solidFill>
                      <a:prstDash val="solid"/>
                      <a:round/>
                      <a:headEnd type="none" w="med" len="med"/>
                      <a:tailEnd type="none" w="lg" len="med"/>
                    </a:lnR>
                    <a:lnT w="28575" cap="flat" cmpd="sng" algn="ctr">
                      <a:solidFill>
                        <a:schemeClr val="tx1"/>
                      </a:solidFill>
                      <a:prstDash val="solid"/>
                      <a:round/>
                      <a:headEnd type="none" w="med" len="med"/>
                      <a:tailEnd type="none" w="lg" len="med"/>
                    </a:lnT>
                    <a:lnB w="12700" cap="flat" cmpd="sng" algn="ctr">
                      <a:solidFill>
                        <a:schemeClr val="tx1"/>
                      </a:solidFill>
                      <a:prstDash val="solid"/>
                      <a:round/>
                      <a:headEnd type="none" w="med" len="med"/>
                      <a:tailEnd type="none" w="lg"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altLang="zh-CN" sz="2400" b="1" i="0" u="none" strike="noStrike" cap="none" normalizeH="0" baseline="0">
                          <a:ln>
                            <a:noFill/>
                          </a:ln>
                          <a:solidFill>
                            <a:schemeClr val="tx1"/>
                          </a:solidFill>
                          <a:effectLst/>
                          <a:latin typeface="Arial" pitchFamily="34" charset="0"/>
                          <a:ea typeface="宋体" pitchFamily="2" charset="-122"/>
                        </a:rPr>
                        <a:t>Performance</a:t>
                      </a:r>
                    </a:p>
                  </a:txBody>
                  <a:tcPr horzOverflow="overflow">
                    <a:lnL w="12700" cap="flat" cmpd="sng" algn="ctr">
                      <a:solidFill>
                        <a:schemeClr val="tx1"/>
                      </a:solidFill>
                      <a:prstDash val="solid"/>
                      <a:round/>
                      <a:headEnd type="none" w="med" len="med"/>
                      <a:tailEnd type="none" w="lg" len="med"/>
                    </a:lnL>
                    <a:lnR w="28575" cap="flat" cmpd="sng" algn="ctr">
                      <a:solidFill>
                        <a:schemeClr val="tx1"/>
                      </a:solidFill>
                      <a:prstDash val="solid"/>
                      <a:round/>
                      <a:headEnd type="none" w="med" len="med"/>
                      <a:tailEnd type="none" w="lg" len="med"/>
                    </a:lnR>
                    <a:lnT w="28575" cap="flat" cmpd="sng" algn="ctr">
                      <a:solidFill>
                        <a:schemeClr val="tx1"/>
                      </a:solidFill>
                      <a:prstDash val="solid"/>
                      <a:round/>
                      <a:headEnd type="none" w="med" len="med"/>
                      <a:tailEnd type="none" w="lg" len="med"/>
                    </a:lnT>
                    <a:lnB w="12700" cap="flat" cmpd="sng" algn="ctr">
                      <a:solidFill>
                        <a:schemeClr val="tx1"/>
                      </a:solidFill>
                      <a:prstDash val="solid"/>
                      <a:round/>
                      <a:headEnd type="none" w="med" len="med"/>
                      <a:tailEnd type="none" w="lg" len="med"/>
                    </a:lnB>
                    <a:lnTlToBr>
                      <a:noFill/>
                    </a:lnTlToBr>
                    <a:lnBlToTr>
                      <a:noFill/>
                    </a:lnBlToTr>
                    <a:noFill/>
                  </a:tcPr>
                </a:tc>
                <a:extLst>
                  <a:ext uri="{0D108BD9-81ED-4DB2-BD59-A6C34878D82A}">
                    <a16:rowId xmlns:a16="http://schemas.microsoft.com/office/drawing/2014/main" val="10000"/>
                  </a:ext>
                </a:extLst>
              </a:tr>
              <a:tr h="481699">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altLang="zh-CN" sz="2400" b="1" i="0" u="none" strike="noStrike" cap="none" normalizeH="0" baseline="0" dirty="0">
                          <a:ln>
                            <a:noFill/>
                          </a:ln>
                          <a:solidFill>
                            <a:schemeClr val="tx1"/>
                          </a:solidFill>
                          <a:effectLst/>
                          <a:latin typeface="Arial" pitchFamily="34" charset="0"/>
                          <a:ea typeface="宋体" pitchFamily="2" charset="-122"/>
                        </a:rPr>
                        <a:t>1%</a:t>
                      </a:r>
                    </a:p>
                  </a:txBody>
                  <a:tcPr horzOverflow="overflow">
                    <a:lnL w="28575" cap="flat" cmpd="sng" algn="ctr">
                      <a:solidFill>
                        <a:schemeClr val="tx1"/>
                      </a:solidFill>
                      <a:prstDash val="solid"/>
                      <a:round/>
                      <a:headEnd type="none" w="med" len="med"/>
                      <a:tailEnd type="none" w="lg" len="med"/>
                    </a:lnL>
                    <a:lnR w="12700" cap="flat" cmpd="sng" algn="ctr">
                      <a:solidFill>
                        <a:schemeClr val="tx1"/>
                      </a:solidFill>
                      <a:prstDash val="solid"/>
                      <a:round/>
                      <a:headEnd type="none" w="med" len="med"/>
                      <a:tailEnd type="none" w="lg" len="med"/>
                    </a:lnR>
                    <a:lnT w="12700" cap="flat" cmpd="sng" algn="ctr">
                      <a:solidFill>
                        <a:schemeClr val="tx1"/>
                      </a:solidFill>
                      <a:prstDash val="solid"/>
                      <a:round/>
                      <a:headEnd type="none" w="med" len="med"/>
                      <a:tailEnd type="none" w="lg" len="med"/>
                    </a:lnT>
                    <a:lnB w="28575" cap="flat" cmpd="sng" algn="ctr">
                      <a:solidFill>
                        <a:schemeClr val="tx1"/>
                      </a:solidFill>
                      <a:prstDash val="solid"/>
                      <a:round/>
                      <a:headEnd type="none" w="med" len="med"/>
                      <a:tailEnd type="none" w="lg"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altLang="zh-CN" sz="2400" b="1" i="0" u="none" strike="noStrike" cap="none" normalizeH="0" baseline="0">
                          <a:ln>
                            <a:noFill/>
                          </a:ln>
                          <a:solidFill>
                            <a:schemeClr val="tx1"/>
                          </a:solidFill>
                          <a:effectLst/>
                          <a:latin typeface="Arial" pitchFamily="34" charset="0"/>
                          <a:ea typeface="宋体" pitchFamily="2" charset="-122"/>
                        </a:rPr>
                        <a:t>1%</a:t>
                      </a:r>
                    </a:p>
                  </a:txBody>
                  <a:tcPr horzOverflow="overflow">
                    <a:lnL w="12700" cap="flat" cmpd="sng" algn="ctr">
                      <a:solidFill>
                        <a:schemeClr val="tx1"/>
                      </a:solidFill>
                      <a:prstDash val="solid"/>
                      <a:round/>
                      <a:headEnd type="none" w="med" len="med"/>
                      <a:tailEnd type="none" w="lg" len="med"/>
                    </a:lnL>
                    <a:lnR w="12700" cap="flat" cmpd="sng" algn="ctr">
                      <a:solidFill>
                        <a:schemeClr val="tx1"/>
                      </a:solidFill>
                      <a:prstDash val="solid"/>
                      <a:round/>
                      <a:headEnd type="none" w="med" len="med"/>
                      <a:tailEnd type="none" w="lg" len="med"/>
                    </a:lnR>
                    <a:lnT w="12700" cap="flat" cmpd="sng" algn="ctr">
                      <a:solidFill>
                        <a:schemeClr val="tx1"/>
                      </a:solidFill>
                      <a:prstDash val="solid"/>
                      <a:round/>
                      <a:headEnd type="none" w="med" len="med"/>
                      <a:tailEnd type="none" w="lg" len="med"/>
                    </a:lnT>
                    <a:lnB w="28575" cap="flat" cmpd="sng" algn="ctr">
                      <a:solidFill>
                        <a:schemeClr val="tx1"/>
                      </a:solidFill>
                      <a:prstDash val="solid"/>
                      <a:round/>
                      <a:headEnd type="none" w="med" len="med"/>
                      <a:tailEnd type="none" w="lg"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altLang="zh-CN" sz="2400" b="1" i="0" u="none" strike="noStrike" cap="none" normalizeH="0" baseline="0">
                          <a:ln>
                            <a:noFill/>
                          </a:ln>
                          <a:solidFill>
                            <a:schemeClr val="tx1"/>
                          </a:solidFill>
                          <a:effectLst/>
                          <a:latin typeface="Arial" pitchFamily="34" charset="0"/>
                          <a:ea typeface="宋体" pitchFamily="2" charset="-122"/>
                        </a:rPr>
                        <a:t>3%</a:t>
                      </a:r>
                    </a:p>
                  </a:txBody>
                  <a:tcPr horzOverflow="overflow">
                    <a:lnL w="12700" cap="flat" cmpd="sng" algn="ctr">
                      <a:solidFill>
                        <a:schemeClr val="tx1"/>
                      </a:solidFill>
                      <a:prstDash val="solid"/>
                      <a:round/>
                      <a:headEnd type="none" w="med" len="med"/>
                      <a:tailEnd type="none" w="lg" len="med"/>
                    </a:lnL>
                    <a:lnR w="12700" cap="flat" cmpd="sng" algn="ctr">
                      <a:solidFill>
                        <a:schemeClr val="tx1"/>
                      </a:solidFill>
                      <a:prstDash val="solid"/>
                      <a:round/>
                      <a:headEnd type="none" w="med" len="med"/>
                      <a:tailEnd type="none" w="lg" len="med"/>
                    </a:lnR>
                    <a:lnT w="12700" cap="flat" cmpd="sng" algn="ctr">
                      <a:solidFill>
                        <a:schemeClr val="tx1"/>
                      </a:solidFill>
                      <a:prstDash val="solid"/>
                      <a:round/>
                      <a:headEnd type="none" w="med" len="med"/>
                      <a:tailEnd type="none" w="lg" len="med"/>
                    </a:lnT>
                    <a:lnB w="28575" cap="flat" cmpd="sng" algn="ctr">
                      <a:solidFill>
                        <a:schemeClr val="tx1"/>
                      </a:solidFill>
                      <a:prstDash val="solid"/>
                      <a:round/>
                      <a:headEnd type="none" w="med" len="med"/>
                      <a:tailEnd type="none" w="lg"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altLang="zh-CN" sz="2400" b="1" i="0" u="none" strike="noStrike" cap="none" normalizeH="0" baseline="0" dirty="0">
                          <a:ln>
                            <a:noFill/>
                          </a:ln>
                          <a:solidFill>
                            <a:schemeClr val="tx1"/>
                          </a:solidFill>
                          <a:effectLst/>
                          <a:latin typeface="Arial" pitchFamily="34" charset="0"/>
                          <a:ea typeface="宋体" pitchFamily="2" charset="-122"/>
                        </a:rPr>
                        <a:t>0.66%</a:t>
                      </a:r>
                    </a:p>
                  </a:txBody>
                  <a:tcPr horzOverflow="overflow">
                    <a:lnL w="12700" cap="flat" cmpd="sng" algn="ctr">
                      <a:solidFill>
                        <a:schemeClr val="tx1"/>
                      </a:solidFill>
                      <a:prstDash val="solid"/>
                      <a:round/>
                      <a:headEnd type="none" w="med" len="med"/>
                      <a:tailEnd type="none" w="lg" len="med"/>
                    </a:lnL>
                    <a:lnR w="28575" cap="flat" cmpd="sng" algn="ctr">
                      <a:solidFill>
                        <a:schemeClr val="tx1"/>
                      </a:solidFill>
                      <a:prstDash val="solid"/>
                      <a:round/>
                      <a:headEnd type="none" w="med" len="med"/>
                      <a:tailEnd type="none" w="lg" len="med"/>
                    </a:lnR>
                    <a:lnT w="12700" cap="flat" cmpd="sng" algn="ctr">
                      <a:solidFill>
                        <a:schemeClr val="tx1"/>
                      </a:solidFill>
                      <a:prstDash val="solid"/>
                      <a:round/>
                      <a:headEnd type="none" w="med" len="med"/>
                      <a:tailEnd type="none" w="lg" len="med"/>
                    </a:lnT>
                    <a:lnB w="28575" cap="flat" cmpd="sng" algn="ctr">
                      <a:solidFill>
                        <a:schemeClr val="tx1"/>
                      </a:solidFill>
                      <a:prstDash val="solid"/>
                      <a:round/>
                      <a:headEnd type="none" w="med" len="med"/>
                      <a:tailEnd type="none" w="lg" len="med"/>
                    </a:lnB>
                    <a:lnTlToBr>
                      <a:noFill/>
                    </a:lnTlToBr>
                    <a:lnBlToTr>
                      <a:noFill/>
                    </a:lnBlToTr>
                    <a:noFill/>
                  </a:tcPr>
                </a:tc>
                <a:extLst>
                  <a:ext uri="{0D108BD9-81ED-4DB2-BD59-A6C34878D82A}">
                    <a16:rowId xmlns:a16="http://schemas.microsoft.com/office/drawing/2014/main" val="10001"/>
                  </a:ext>
                </a:extLst>
              </a:tr>
            </a:tbl>
          </a:graphicData>
        </a:graphic>
      </p:graphicFrame>
      <p:sp>
        <p:nvSpPr>
          <p:cNvPr id="144405" name="Text Box 21"/>
          <p:cNvSpPr txBox="1">
            <a:spLocks noChangeArrowheads="1"/>
          </p:cNvSpPr>
          <p:nvPr/>
        </p:nvSpPr>
        <p:spPr bwMode="auto">
          <a:xfrm>
            <a:off x="1055440" y="3401593"/>
            <a:ext cx="3409950" cy="396875"/>
          </a:xfrm>
          <a:prstGeom prst="rect">
            <a:avLst/>
          </a:prstGeom>
          <a:noFill/>
          <a:ln w="19050" algn="ctr">
            <a:noFill/>
            <a:miter lim="800000"/>
            <a:headEnd/>
            <a:tailEnd type="none" w="lg" len="med"/>
          </a:ln>
          <a:effectLst/>
        </p:spPr>
        <p:txBody>
          <a:bodyPr>
            <a:spAutoFit/>
          </a:bodyPr>
          <a:lstStyle/>
          <a:p>
            <a:pPr algn="l">
              <a:spcBef>
                <a:spcPct val="50000"/>
              </a:spcBef>
              <a:defRPr/>
            </a:pPr>
            <a:r>
              <a:rPr lang="en-US" altLang="zh-CN" sz="2000" b="1" dirty="0">
                <a:effectLst>
                  <a:outerShdw blurRad="38100" dist="38100" dir="2700000" algn="tl">
                    <a:srgbClr val="C0C0C0"/>
                  </a:outerShdw>
                </a:effectLst>
                <a:latin typeface="Arial"/>
              </a:rPr>
              <a:t>Rule of Thumb</a:t>
            </a:r>
          </a:p>
        </p:txBody>
      </p:sp>
    </p:spTree>
  </p:cSld>
  <p:clrMapOvr>
    <a:masterClrMapping/>
  </p:clrMapOvr>
  <p:transition spd="slow">
    <p:random/>
  </p:transition>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9875" name="Rectangle 3"/>
          <p:cNvSpPr>
            <a:spLocks noGrp="1" noRot="1" noChangeArrowheads="1"/>
          </p:cNvSpPr>
          <p:nvPr>
            <p:ph idx="1"/>
          </p:nvPr>
        </p:nvSpPr>
        <p:spPr/>
        <p:txBody>
          <a:bodyPr/>
          <a:lstStyle/>
          <a:p>
            <a:pPr eaLnBrk="1" hangingPunct="1"/>
            <a:endParaRPr lang="zh-CN" altLang="zh-CN" dirty="0"/>
          </a:p>
        </p:txBody>
      </p:sp>
      <p:graphicFrame>
        <p:nvGraphicFramePr>
          <p:cNvPr id="145444" name="Group 36"/>
          <p:cNvGraphicFramePr>
            <a:graphicFrameLocks noGrp="1"/>
          </p:cNvGraphicFramePr>
          <p:nvPr>
            <p:ph type="tbl" idx="4294967295"/>
            <p:extLst>
              <p:ext uri="{D42A27DB-BD31-4B8C-83A1-F6EECF244321}">
                <p14:modId xmlns:p14="http://schemas.microsoft.com/office/powerpoint/2010/main" val="190161511"/>
              </p:ext>
            </p:extLst>
          </p:nvPr>
        </p:nvGraphicFramePr>
        <p:xfrm>
          <a:off x="7478713" y="1558925"/>
          <a:ext cx="4713287" cy="1090372"/>
        </p:xfrm>
        <a:graphic>
          <a:graphicData uri="http://schemas.openxmlformats.org/drawingml/2006/table">
            <a:tbl>
              <a:tblPr/>
              <a:tblGrid>
                <a:gridCol w="1503362">
                  <a:extLst>
                    <a:ext uri="{9D8B030D-6E8A-4147-A177-3AD203B41FA5}">
                      <a16:colId xmlns:a16="http://schemas.microsoft.com/office/drawing/2014/main" val="20000"/>
                    </a:ext>
                  </a:extLst>
                </a:gridCol>
                <a:gridCol w="1463675">
                  <a:extLst>
                    <a:ext uri="{9D8B030D-6E8A-4147-A177-3AD203B41FA5}">
                      <a16:colId xmlns:a16="http://schemas.microsoft.com/office/drawing/2014/main" val="20001"/>
                    </a:ext>
                  </a:extLst>
                </a:gridCol>
                <a:gridCol w="1746250">
                  <a:extLst>
                    <a:ext uri="{9D8B030D-6E8A-4147-A177-3AD203B41FA5}">
                      <a16:colId xmlns:a16="http://schemas.microsoft.com/office/drawing/2014/main" val="20002"/>
                    </a:ext>
                  </a:extLst>
                </a:gridCol>
              </a:tblGrid>
              <a:tr h="577850">
                <a:tc>
                  <a:txBody>
                    <a:bodyPr/>
                    <a:lstStyle/>
                    <a:p>
                      <a:pPr marL="0" marR="0" lvl="0" indent="0" algn="ctr" defTabSz="857250" rtl="0" eaLnBrk="1" fontAlgn="base" latinLnBrk="0" hangingPunct="1">
                        <a:lnSpc>
                          <a:spcPct val="100000"/>
                        </a:lnSpc>
                        <a:spcBef>
                          <a:spcPct val="35000"/>
                        </a:spcBef>
                        <a:spcAft>
                          <a:spcPct val="0"/>
                        </a:spcAft>
                        <a:buClrTx/>
                        <a:buSzTx/>
                        <a:buFontTx/>
                        <a:buNone/>
                        <a:tabLst/>
                      </a:pPr>
                      <a:r>
                        <a:rPr kumimoji="0" lang="en-US" altLang="zh-CN" sz="1800" b="1" i="0" u="none" strike="noStrike" cap="none" normalizeH="0" baseline="0" dirty="0">
                          <a:ln>
                            <a:noFill/>
                          </a:ln>
                          <a:solidFill>
                            <a:schemeClr val="tx1"/>
                          </a:solidFill>
                          <a:effectLst/>
                          <a:latin typeface="Arial" pitchFamily="34" charset="0"/>
                          <a:ea typeface="宋体" pitchFamily="2" charset="-122"/>
                        </a:rPr>
                        <a:t>Frequency</a:t>
                      </a:r>
                    </a:p>
                    <a:p>
                      <a:pPr marL="0" marR="0" lvl="0" indent="0" algn="ctr" defTabSz="857250" rtl="0" eaLnBrk="1" fontAlgn="base" latinLnBrk="0" hangingPunct="1">
                        <a:lnSpc>
                          <a:spcPct val="100000"/>
                        </a:lnSpc>
                        <a:spcBef>
                          <a:spcPct val="35000"/>
                        </a:spcBef>
                        <a:spcAft>
                          <a:spcPct val="0"/>
                        </a:spcAft>
                        <a:buClrTx/>
                        <a:buSzTx/>
                        <a:buFontTx/>
                        <a:buNone/>
                        <a:tabLst/>
                      </a:pPr>
                      <a:r>
                        <a:rPr kumimoji="0" lang="en-US" altLang="zh-CN" sz="1800" b="1" i="0" u="none" strike="noStrike" cap="none" normalizeH="0" baseline="0" dirty="0">
                          <a:ln>
                            <a:noFill/>
                          </a:ln>
                          <a:solidFill>
                            <a:schemeClr val="tx1"/>
                          </a:solidFill>
                          <a:effectLst/>
                          <a:latin typeface="Arial" pitchFamily="34" charset="0"/>
                          <a:ea typeface="宋体" pitchFamily="2" charset="-122"/>
                        </a:rPr>
                        <a:t>Reduction</a:t>
                      </a:r>
                    </a:p>
                  </a:txBody>
                  <a:tcPr marL="85699" marR="85699" marT="42850" marB="42850" anchor="ctr" horzOverflow="overflow">
                    <a:lnL w="38100" cap="flat" cmpd="sng" algn="ctr">
                      <a:solidFill>
                        <a:srgbClr val="9AB2D6"/>
                      </a:solidFill>
                      <a:prstDash val="solid"/>
                      <a:round/>
                      <a:headEnd type="none" w="med" len="med"/>
                      <a:tailEnd type="none" w="med" len="med"/>
                    </a:lnL>
                    <a:lnR w="38100" cap="flat" cmpd="sng" algn="ctr">
                      <a:solidFill>
                        <a:srgbClr val="9AB2D6"/>
                      </a:solidFill>
                      <a:prstDash val="solid"/>
                      <a:round/>
                      <a:headEnd type="none" w="med" len="med"/>
                      <a:tailEnd type="none" w="med" len="med"/>
                    </a:lnR>
                    <a:lnT w="38100" cap="flat" cmpd="sng" algn="ctr">
                      <a:solidFill>
                        <a:srgbClr val="9AB2D6"/>
                      </a:solidFill>
                      <a:prstDash val="solid"/>
                      <a:round/>
                      <a:headEnd type="none" w="med" len="med"/>
                      <a:tailEnd type="none" w="med" len="med"/>
                    </a:lnT>
                    <a:lnB w="38100" cap="flat" cmpd="sng" algn="ctr">
                      <a:solidFill>
                        <a:srgbClr val="9AB2D6"/>
                      </a:solidFill>
                      <a:prstDash val="solid"/>
                      <a:round/>
                      <a:headEnd type="none" w="med" len="med"/>
                      <a:tailEnd type="none" w="med" len="med"/>
                    </a:lnB>
                    <a:lnTlToBr>
                      <a:noFill/>
                    </a:lnTlToBr>
                    <a:lnBlToTr>
                      <a:noFill/>
                    </a:lnBlToTr>
                    <a:solidFill>
                      <a:schemeClr val="hlink">
                        <a:alpha val="75999"/>
                      </a:schemeClr>
                    </a:solidFill>
                  </a:tcPr>
                </a:tc>
                <a:tc>
                  <a:txBody>
                    <a:bodyPr/>
                    <a:lstStyle/>
                    <a:p>
                      <a:pPr marL="0" marR="0" lvl="0" indent="0" algn="ctr" defTabSz="857250" rtl="0" eaLnBrk="1" fontAlgn="base" latinLnBrk="0" hangingPunct="1">
                        <a:lnSpc>
                          <a:spcPct val="100000"/>
                        </a:lnSpc>
                        <a:spcBef>
                          <a:spcPct val="35000"/>
                        </a:spcBef>
                        <a:spcAft>
                          <a:spcPct val="0"/>
                        </a:spcAft>
                        <a:buClrTx/>
                        <a:buSzTx/>
                        <a:buFontTx/>
                        <a:buNone/>
                        <a:tabLst/>
                      </a:pPr>
                      <a:r>
                        <a:rPr kumimoji="0" lang="en-US" altLang="zh-CN" sz="1800" b="1" i="0" u="none" strike="noStrike" cap="none" normalizeH="0" baseline="0">
                          <a:ln>
                            <a:noFill/>
                          </a:ln>
                          <a:solidFill>
                            <a:schemeClr val="tx1"/>
                          </a:solidFill>
                          <a:effectLst/>
                          <a:latin typeface="Arial" pitchFamily="34" charset="0"/>
                          <a:ea typeface="宋体" pitchFamily="2" charset="-122"/>
                        </a:rPr>
                        <a:t>Power</a:t>
                      </a:r>
                    </a:p>
                    <a:p>
                      <a:pPr marL="0" marR="0" lvl="0" indent="0" algn="ctr" defTabSz="857250" rtl="0" eaLnBrk="1" fontAlgn="base" latinLnBrk="0" hangingPunct="1">
                        <a:lnSpc>
                          <a:spcPct val="100000"/>
                        </a:lnSpc>
                        <a:spcBef>
                          <a:spcPct val="35000"/>
                        </a:spcBef>
                        <a:spcAft>
                          <a:spcPct val="0"/>
                        </a:spcAft>
                        <a:buClrTx/>
                        <a:buSzTx/>
                        <a:buFontTx/>
                        <a:buNone/>
                        <a:tabLst/>
                      </a:pPr>
                      <a:r>
                        <a:rPr kumimoji="0" lang="en-US" altLang="zh-CN" sz="1800" b="1" i="0" u="none" strike="noStrike" cap="none" normalizeH="0" baseline="0">
                          <a:ln>
                            <a:noFill/>
                          </a:ln>
                          <a:solidFill>
                            <a:schemeClr val="tx1"/>
                          </a:solidFill>
                          <a:effectLst/>
                          <a:latin typeface="Arial" pitchFamily="34" charset="0"/>
                          <a:ea typeface="宋体" pitchFamily="2" charset="-122"/>
                        </a:rPr>
                        <a:t>Reduction</a:t>
                      </a:r>
                    </a:p>
                  </a:txBody>
                  <a:tcPr marL="85699" marR="85699" marT="42850" marB="42850" anchor="ctr" horzOverflow="overflow">
                    <a:lnL w="38100" cap="flat" cmpd="sng" algn="ctr">
                      <a:solidFill>
                        <a:srgbClr val="9AB2D6"/>
                      </a:solidFill>
                      <a:prstDash val="solid"/>
                      <a:round/>
                      <a:headEnd type="none" w="med" len="med"/>
                      <a:tailEnd type="none" w="med" len="med"/>
                    </a:lnL>
                    <a:lnR w="38100" cap="flat" cmpd="sng" algn="ctr">
                      <a:solidFill>
                        <a:srgbClr val="9AB2D6"/>
                      </a:solidFill>
                      <a:prstDash val="solid"/>
                      <a:round/>
                      <a:headEnd type="none" w="med" len="med"/>
                      <a:tailEnd type="none" w="med" len="med"/>
                    </a:lnR>
                    <a:lnT w="38100" cap="flat" cmpd="sng" algn="ctr">
                      <a:solidFill>
                        <a:srgbClr val="9AB2D6"/>
                      </a:solidFill>
                      <a:prstDash val="solid"/>
                      <a:round/>
                      <a:headEnd type="none" w="med" len="med"/>
                      <a:tailEnd type="none" w="med" len="med"/>
                    </a:lnT>
                    <a:lnB w="38100" cap="flat" cmpd="sng" algn="ctr">
                      <a:solidFill>
                        <a:srgbClr val="9AB2D6"/>
                      </a:solidFill>
                      <a:prstDash val="solid"/>
                      <a:round/>
                      <a:headEnd type="none" w="med" len="med"/>
                      <a:tailEnd type="none" w="med" len="med"/>
                    </a:lnB>
                    <a:lnTlToBr>
                      <a:noFill/>
                    </a:lnTlToBr>
                    <a:lnBlToTr>
                      <a:noFill/>
                    </a:lnBlToTr>
                    <a:solidFill>
                      <a:schemeClr val="hlink">
                        <a:alpha val="75999"/>
                      </a:schemeClr>
                    </a:solidFill>
                  </a:tcPr>
                </a:tc>
                <a:tc>
                  <a:txBody>
                    <a:bodyPr/>
                    <a:lstStyle/>
                    <a:p>
                      <a:pPr marL="0" marR="0" lvl="0" indent="0" algn="ctr" defTabSz="857250" rtl="0" eaLnBrk="1" fontAlgn="base" latinLnBrk="0" hangingPunct="1">
                        <a:lnSpc>
                          <a:spcPct val="100000"/>
                        </a:lnSpc>
                        <a:spcBef>
                          <a:spcPct val="35000"/>
                        </a:spcBef>
                        <a:spcAft>
                          <a:spcPct val="0"/>
                        </a:spcAft>
                        <a:buClrTx/>
                        <a:buSzTx/>
                        <a:buFontTx/>
                        <a:buNone/>
                        <a:tabLst/>
                      </a:pPr>
                      <a:r>
                        <a:rPr kumimoji="0" lang="en-US" altLang="zh-CN" sz="1800" b="1" i="0" u="none" strike="noStrike" cap="none" normalizeH="0" baseline="0" dirty="0">
                          <a:ln>
                            <a:noFill/>
                          </a:ln>
                          <a:solidFill>
                            <a:schemeClr val="tx1"/>
                          </a:solidFill>
                          <a:effectLst/>
                          <a:latin typeface="Arial" pitchFamily="34" charset="0"/>
                          <a:ea typeface="宋体" pitchFamily="2" charset="-122"/>
                        </a:rPr>
                        <a:t>Performance</a:t>
                      </a:r>
                    </a:p>
                    <a:p>
                      <a:pPr marL="0" marR="0" lvl="0" indent="0" algn="ctr" defTabSz="857250" rtl="0" eaLnBrk="1" fontAlgn="base" latinLnBrk="0" hangingPunct="1">
                        <a:lnSpc>
                          <a:spcPct val="100000"/>
                        </a:lnSpc>
                        <a:spcBef>
                          <a:spcPct val="35000"/>
                        </a:spcBef>
                        <a:spcAft>
                          <a:spcPct val="0"/>
                        </a:spcAft>
                        <a:buClrTx/>
                        <a:buSzTx/>
                        <a:buFontTx/>
                        <a:buNone/>
                        <a:tabLst/>
                      </a:pPr>
                      <a:r>
                        <a:rPr kumimoji="0" lang="en-US" altLang="zh-CN" sz="1800" b="1" i="0" u="none" strike="noStrike" cap="none" normalizeH="0" baseline="0" dirty="0">
                          <a:ln>
                            <a:noFill/>
                          </a:ln>
                          <a:solidFill>
                            <a:schemeClr val="tx1"/>
                          </a:solidFill>
                          <a:effectLst/>
                          <a:latin typeface="Arial" pitchFamily="34" charset="0"/>
                          <a:ea typeface="宋体" pitchFamily="2" charset="-122"/>
                        </a:rPr>
                        <a:t>Reduction</a:t>
                      </a:r>
                    </a:p>
                  </a:txBody>
                  <a:tcPr marL="85699" marR="85699" marT="42850" marB="42850" anchor="ctr" horzOverflow="overflow">
                    <a:lnL w="38100" cap="flat" cmpd="sng" algn="ctr">
                      <a:solidFill>
                        <a:srgbClr val="9AB2D6"/>
                      </a:solidFill>
                      <a:prstDash val="solid"/>
                      <a:round/>
                      <a:headEnd type="none" w="med" len="med"/>
                      <a:tailEnd type="none" w="med" len="med"/>
                    </a:lnL>
                    <a:lnR w="38100" cap="flat" cmpd="sng" algn="ctr">
                      <a:solidFill>
                        <a:srgbClr val="9AB2D6"/>
                      </a:solidFill>
                      <a:prstDash val="solid"/>
                      <a:round/>
                      <a:headEnd type="none" w="med" len="med"/>
                      <a:tailEnd type="none" w="med" len="med"/>
                    </a:lnR>
                    <a:lnT w="38100" cap="flat" cmpd="sng" algn="ctr">
                      <a:solidFill>
                        <a:srgbClr val="9AB2D6"/>
                      </a:solidFill>
                      <a:prstDash val="solid"/>
                      <a:round/>
                      <a:headEnd type="none" w="med" len="med"/>
                      <a:tailEnd type="none" w="med" len="med"/>
                    </a:lnT>
                    <a:lnB w="38100" cap="flat" cmpd="sng" algn="ctr">
                      <a:solidFill>
                        <a:srgbClr val="9AB2D6"/>
                      </a:solidFill>
                      <a:prstDash val="solid"/>
                      <a:round/>
                      <a:headEnd type="none" w="med" len="med"/>
                      <a:tailEnd type="none" w="med" len="med"/>
                    </a:lnB>
                    <a:lnTlToBr>
                      <a:noFill/>
                    </a:lnTlToBr>
                    <a:lnBlToTr>
                      <a:noFill/>
                    </a:lnBlToTr>
                    <a:solidFill>
                      <a:schemeClr val="hlink">
                        <a:alpha val="75999"/>
                      </a:schemeClr>
                    </a:solidFill>
                  </a:tcPr>
                </a:tc>
                <a:extLst>
                  <a:ext uri="{0D108BD9-81ED-4DB2-BD59-A6C34878D82A}">
                    <a16:rowId xmlns:a16="http://schemas.microsoft.com/office/drawing/2014/main" val="10000"/>
                  </a:ext>
                </a:extLst>
              </a:tr>
              <a:tr h="333375">
                <a:tc>
                  <a:txBody>
                    <a:bodyPr/>
                    <a:lstStyle/>
                    <a:p>
                      <a:pPr marL="0" marR="0" lvl="0" indent="0" algn="ctr" defTabSz="857250" rtl="0" eaLnBrk="1" fontAlgn="base" latinLnBrk="0" hangingPunct="1">
                        <a:lnSpc>
                          <a:spcPct val="100000"/>
                        </a:lnSpc>
                        <a:spcBef>
                          <a:spcPct val="35000"/>
                        </a:spcBef>
                        <a:spcAft>
                          <a:spcPct val="0"/>
                        </a:spcAft>
                        <a:buClrTx/>
                        <a:buSzTx/>
                        <a:buFontTx/>
                        <a:buNone/>
                        <a:tabLst/>
                      </a:pPr>
                      <a:r>
                        <a:rPr kumimoji="0" lang="en-US" altLang="zh-CN" sz="1800" b="1" i="0" u="none" strike="noStrike" cap="none" normalizeH="0" baseline="0">
                          <a:ln>
                            <a:noFill/>
                          </a:ln>
                          <a:solidFill>
                            <a:schemeClr val="tx1"/>
                          </a:solidFill>
                          <a:effectLst/>
                          <a:latin typeface="Arial" pitchFamily="34" charset="0"/>
                          <a:ea typeface="宋体" pitchFamily="2" charset="-122"/>
                        </a:rPr>
                        <a:t>15%</a:t>
                      </a:r>
                    </a:p>
                  </a:txBody>
                  <a:tcPr marL="85699" marR="85699" marT="42850" marB="42850" anchor="ctr" horzOverflow="overflow">
                    <a:lnL w="38100" cap="flat" cmpd="sng" algn="ctr">
                      <a:solidFill>
                        <a:srgbClr val="9AB2D6"/>
                      </a:solidFill>
                      <a:prstDash val="solid"/>
                      <a:round/>
                      <a:headEnd type="none" w="med" len="med"/>
                      <a:tailEnd type="none" w="med" len="med"/>
                    </a:lnL>
                    <a:lnR w="38100" cap="flat" cmpd="sng" algn="ctr">
                      <a:solidFill>
                        <a:srgbClr val="9AB2D6"/>
                      </a:solidFill>
                      <a:prstDash val="solid"/>
                      <a:round/>
                      <a:headEnd type="none" w="med" len="med"/>
                      <a:tailEnd type="none" w="med" len="med"/>
                    </a:lnR>
                    <a:lnT w="38100" cap="flat" cmpd="sng" algn="ctr">
                      <a:solidFill>
                        <a:srgbClr val="9AB2D6"/>
                      </a:solidFill>
                      <a:prstDash val="solid"/>
                      <a:round/>
                      <a:headEnd type="none" w="med" len="med"/>
                      <a:tailEnd type="none" w="med" len="med"/>
                    </a:lnT>
                    <a:lnB w="38100" cap="flat" cmpd="sng" algn="ctr">
                      <a:solidFill>
                        <a:srgbClr val="9AB2D6"/>
                      </a:solidFill>
                      <a:prstDash val="solid"/>
                      <a:round/>
                      <a:headEnd type="none" w="med" len="med"/>
                      <a:tailEnd type="none" w="med" len="med"/>
                    </a:lnB>
                    <a:lnTlToBr>
                      <a:noFill/>
                    </a:lnTlToBr>
                    <a:lnBlToTr>
                      <a:noFill/>
                    </a:lnBlToTr>
                    <a:solidFill>
                      <a:schemeClr val="hlink">
                        <a:alpha val="75999"/>
                      </a:schemeClr>
                    </a:solidFill>
                  </a:tcPr>
                </a:tc>
                <a:tc>
                  <a:txBody>
                    <a:bodyPr/>
                    <a:lstStyle/>
                    <a:p>
                      <a:pPr marL="0" marR="0" lvl="0" indent="0" algn="ctr" defTabSz="857250" rtl="0" eaLnBrk="1" fontAlgn="base" latinLnBrk="0" hangingPunct="1">
                        <a:lnSpc>
                          <a:spcPct val="100000"/>
                        </a:lnSpc>
                        <a:spcBef>
                          <a:spcPct val="35000"/>
                        </a:spcBef>
                        <a:spcAft>
                          <a:spcPct val="0"/>
                        </a:spcAft>
                        <a:buClrTx/>
                        <a:buSzTx/>
                        <a:buFontTx/>
                        <a:buNone/>
                        <a:tabLst/>
                      </a:pPr>
                      <a:r>
                        <a:rPr kumimoji="0" lang="en-US" altLang="zh-CN" sz="1800" b="1" i="0" u="none" strike="noStrike" cap="none" normalizeH="0" baseline="0">
                          <a:ln>
                            <a:noFill/>
                          </a:ln>
                          <a:solidFill>
                            <a:schemeClr val="tx1"/>
                          </a:solidFill>
                          <a:effectLst/>
                          <a:latin typeface="Arial" pitchFamily="34" charset="0"/>
                          <a:ea typeface="宋体" pitchFamily="2" charset="-122"/>
                        </a:rPr>
                        <a:t>45%</a:t>
                      </a:r>
                    </a:p>
                  </a:txBody>
                  <a:tcPr marL="85699" marR="85699" marT="42850" marB="42850" anchor="ctr" horzOverflow="overflow">
                    <a:lnL w="38100" cap="flat" cmpd="sng" algn="ctr">
                      <a:solidFill>
                        <a:srgbClr val="9AB2D6"/>
                      </a:solidFill>
                      <a:prstDash val="solid"/>
                      <a:round/>
                      <a:headEnd type="none" w="med" len="med"/>
                      <a:tailEnd type="none" w="med" len="med"/>
                    </a:lnL>
                    <a:lnR w="38100" cap="flat" cmpd="sng" algn="ctr">
                      <a:solidFill>
                        <a:srgbClr val="9AB2D6"/>
                      </a:solidFill>
                      <a:prstDash val="solid"/>
                      <a:round/>
                      <a:headEnd type="none" w="med" len="med"/>
                      <a:tailEnd type="none" w="med" len="med"/>
                    </a:lnR>
                    <a:lnT w="38100" cap="flat" cmpd="sng" algn="ctr">
                      <a:solidFill>
                        <a:srgbClr val="9AB2D6"/>
                      </a:solidFill>
                      <a:prstDash val="solid"/>
                      <a:round/>
                      <a:headEnd type="none" w="med" len="med"/>
                      <a:tailEnd type="none" w="med" len="med"/>
                    </a:lnT>
                    <a:lnB w="38100" cap="flat" cmpd="sng" algn="ctr">
                      <a:solidFill>
                        <a:srgbClr val="9AB2D6"/>
                      </a:solidFill>
                      <a:prstDash val="solid"/>
                      <a:round/>
                      <a:headEnd type="none" w="med" len="med"/>
                      <a:tailEnd type="none" w="med" len="med"/>
                    </a:lnB>
                    <a:lnTlToBr>
                      <a:noFill/>
                    </a:lnTlToBr>
                    <a:lnBlToTr>
                      <a:noFill/>
                    </a:lnBlToTr>
                    <a:solidFill>
                      <a:schemeClr val="hlink">
                        <a:alpha val="75999"/>
                      </a:schemeClr>
                    </a:solidFill>
                  </a:tcPr>
                </a:tc>
                <a:tc>
                  <a:txBody>
                    <a:bodyPr/>
                    <a:lstStyle/>
                    <a:p>
                      <a:pPr marL="0" marR="0" lvl="0" indent="0" algn="ctr" defTabSz="857250" rtl="0" eaLnBrk="1" fontAlgn="base" latinLnBrk="0" hangingPunct="1">
                        <a:lnSpc>
                          <a:spcPct val="100000"/>
                        </a:lnSpc>
                        <a:spcBef>
                          <a:spcPct val="35000"/>
                        </a:spcBef>
                        <a:spcAft>
                          <a:spcPct val="0"/>
                        </a:spcAft>
                        <a:buClrTx/>
                        <a:buSzTx/>
                        <a:buFontTx/>
                        <a:buNone/>
                        <a:tabLst/>
                      </a:pPr>
                      <a:r>
                        <a:rPr kumimoji="0" lang="en-US" altLang="zh-CN" sz="1800" b="1" i="0" u="none" strike="noStrike" cap="none" normalizeH="0" baseline="0" dirty="0">
                          <a:ln>
                            <a:noFill/>
                          </a:ln>
                          <a:solidFill>
                            <a:schemeClr val="tx1"/>
                          </a:solidFill>
                          <a:effectLst/>
                          <a:latin typeface="Arial" pitchFamily="34" charset="0"/>
                          <a:ea typeface="宋体" pitchFamily="2" charset="-122"/>
                        </a:rPr>
                        <a:t>10%</a:t>
                      </a:r>
                    </a:p>
                  </a:txBody>
                  <a:tcPr marL="85699" marR="85699" marT="42850" marB="42850" anchor="ctr" horzOverflow="overflow">
                    <a:lnL w="38100" cap="flat" cmpd="sng" algn="ctr">
                      <a:solidFill>
                        <a:srgbClr val="9AB2D6"/>
                      </a:solidFill>
                      <a:prstDash val="solid"/>
                      <a:round/>
                      <a:headEnd type="none" w="med" len="med"/>
                      <a:tailEnd type="none" w="med" len="med"/>
                    </a:lnL>
                    <a:lnR w="38100" cap="flat" cmpd="sng" algn="ctr">
                      <a:solidFill>
                        <a:srgbClr val="9AB2D6"/>
                      </a:solidFill>
                      <a:prstDash val="solid"/>
                      <a:round/>
                      <a:headEnd type="none" w="med" len="med"/>
                      <a:tailEnd type="none" w="med" len="med"/>
                    </a:lnR>
                    <a:lnT w="38100" cap="flat" cmpd="sng" algn="ctr">
                      <a:solidFill>
                        <a:srgbClr val="9AB2D6"/>
                      </a:solidFill>
                      <a:prstDash val="solid"/>
                      <a:round/>
                      <a:headEnd type="none" w="med" len="med"/>
                      <a:tailEnd type="none" w="med" len="med"/>
                    </a:lnT>
                    <a:lnB w="38100" cap="flat" cmpd="sng" algn="ctr">
                      <a:solidFill>
                        <a:srgbClr val="9AB2D6"/>
                      </a:solidFill>
                      <a:prstDash val="solid"/>
                      <a:round/>
                      <a:headEnd type="none" w="med" len="med"/>
                      <a:tailEnd type="none" w="med" len="med"/>
                    </a:lnB>
                    <a:lnTlToBr>
                      <a:noFill/>
                    </a:lnTlToBr>
                    <a:lnBlToTr>
                      <a:noFill/>
                    </a:lnBlToTr>
                    <a:solidFill>
                      <a:schemeClr val="hlink">
                        <a:alpha val="75999"/>
                      </a:schemeClr>
                    </a:solidFill>
                  </a:tcPr>
                </a:tc>
                <a:extLst>
                  <a:ext uri="{0D108BD9-81ED-4DB2-BD59-A6C34878D82A}">
                    <a16:rowId xmlns:a16="http://schemas.microsoft.com/office/drawing/2014/main" val="10001"/>
                  </a:ext>
                </a:extLst>
              </a:tr>
            </a:tbl>
          </a:graphicData>
        </a:graphic>
      </p:graphicFrame>
      <p:sp>
        <p:nvSpPr>
          <p:cNvPr id="145412" name="Oval 4"/>
          <p:cNvSpPr>
            <a:spLocks noChangeArrowheads="1"/>
          </p:cNvSpPr>
          <p:nvPr/>
        </p:nvSpPr>
        <p:spPr bwMode="auto">
          <a:xfrm>
            <a:off x="1524000" y="2387600"/>
            <a:ext cx="9144000" cy="1054100"/>
          </a:xfrm>
          <a:prstGeom prst="ellipse">
            <a:avLst/>
          </a:prstGeom>
          <a:gradFill rotWithShape="1">
            <a:gsLst>
              <a:gs pos="0">
                <a:schemeClr val="bg2">
                  <a:alpha val="50000"/>
                </a:schemeClr>
              </a:gs>
              <a:gs pos="100000">
                <a:schemeClr val="bg2">
                  <a:gamma/>
                  <a:tint val="0"/>
                  <a:invGamma/>
                  <a:alpha val="0"/>
                </a:schemeClr>
              </a:gs>
            </a:gsLst>
            <a:path path="shape">
              <a:fillToRect l="50000" t="50000" r="50000" b="50000"/>
            </a:path>
          </a:gradFill>
          <a:ln w="44450" algn="ctr">
            <a:noFill/>
            <a:round/>
            <a:headEnd/>
            <a:tailEnd/>
          </a:ln>
          <a:effectLst/>
        </p:spPr>
        <p:txBody>
          <a:bodyPr wrap="none" anchor="ctr"/>
          <a:lstStyle/>
          <a:p>
            <a:pPr>
              <a:defRPr/>
            </a:pPr>
            <a:endParaRPr lang="zh-CN" altLang="en-US"/>
          </a:p>
        </p:txBody>
      </p:sp>
      <p:sp>
        <p:nvSpPr>
          <p:cNvPr id="79877" name="AutoShape 5"/>
          <p:cNvSpPr>
            <a:spLocks noChangeArrowheads="1"/>
          </p:cNvSpPr>
          <p:nvPr/>
        </p:nvSpPr>
        <p:spPr bwMode="auto">
          <a:xfrm>
            <a:off x="3095604" y="3143249"/>
            <a:ext cx="6299200" cy="3109913"/>
          </a:xfrm>
          <a:prstGeom prst="roundRect">
            <a:avLst>
              <a:gd name="adj" fmla="val 22398"/>
            </a:avLst>
          </a:prstGeom>
          <a:gradFill rotWithShape="1">
            <a:gsLst>
              <a:gs pos="0">
                <a:srgbClr val="283A56"/>
              </a:gs>
              <a:gs pos="100000">
                <a:srgbClr val="567EB9"/>
              </a:gs>
            </a:gsLst>
            <a:lin ang="5400000" scaled="1"/>
          </a:gradFill>
          <a:ln w="44450" algn="ctr">
            <a:solidFill>
              <a:srgbClr val="9AB2D6"/>
            </a:solidFill>
            <a:round/>
            <a:headEnd type="none" w="sm" len="sm"/>
            <a:tailEnd type="none" w="sm" len="sm"/>
          </a:ln>
        </p:spPr>
        <p:txBody>
          <a:bodyPr wrap="none" anchor="ctr"/>
          <a:lstStyle/>
          <a:p>
            <a:endParaRPr lang="zh-CN" altLang="en-US"/>
          </a:p>
        </p:txBody>
      </p:sp>
      <p:sp>
        <p:nvSpPr>
          <p:cNvPr id="79878" name="AutoShape 6"/>
          <p:cNvSpPr>
            <a:spLocks noChangeArrowheads="1"/>
          </p:cNvSpPr>
          <p:nvPr/>
        </p:nvSpPr>
        <p:spPr bwMode="auto">
          <a:xfrm>
            <a:off x="2381224" y="1285860"/>
            <a:ext cx="7734300" cy="1801812"/>
          </a:xfrm>
          <a:prstGeom prst="roundRect">
            <a:avLst>
              <a:gd name="adj" fmla="val 5468"/>
            </a:avLst>
          </a:prstGeom>
          <a:solidFill>
            <a:schemeClr val="bg2">
              <a:alpha val="23137"/>
            </a:schemeClr>
          </a:solidFill>
          <a:ln w="22225" algn="ctr">
            <a:noFill/>
            <a:round/>
            <a:headEnd/>
            <a:tailEnd/>
          </a:ln>
        </p:spPr>
        <p:txBody>
          <a:bodyPr wrap="none" anchor="ctr"/>
          <a:lstStyle/>
          <a:p>
            <a:endParaRPr lang="zh-CN" altLang="en-US"/>
          </a:p>
        </p:txBody>
      </p:sp>
      <p:sp>
        <p:nvSpPr>
          <p:cNvPr id="79879" name="AutoShape 7"/>
          <p:cNvSpPr>
            <a:spLocks noChangeArrowheads="1"/>
          </p:cNvSpPr>
          <p:nvPr/>
        </p:nvSpPr>
        <p:spPr bwMode="auto">
          <a:xfrm>
            <a:off x="6642100" y="3316288"/>
            <a:ext cx="2260600" cy="2932112"/>
          </a:xfrm>
          <a:prstGeom prst="roundRect">
            <a:avLst>
              <a:gd name="adj" fmla="val 5468"/>
            </a:avLst>
          </a:prstGeom>
          <a:solidFill>
            <a:schemeClr val="bg2">
              <a:alpha val="23137"/>
            </a:schemeClr>
          </a:solidFill>
          <a:ln w="22225" algn="ctr">
            <a:noFill/>
            <a:round/>
            <a:headEnd/>
            <a:tailEnd/>
          </a:ln>
        </p:spPr>
        <p:txBody>
          <a:bodyPr wrap="none" anchor="ctr"/>
          <a:lstStyle/>
          <a:p>
            <a:endParaRPr lang="zh-CN" altLang="en-US"/>
          </a:p>
        </p:txBody>
      </p:sp>
      <p:sp>
        <p:nvSpPr>
          <p:cNvPr id="79880" name="AutoShape 8"/>
          <p:cNvSpPr>
            <a:spLocks noChangeArrowheads="1"/>
          </p:cNvSpPr>
          <p:nvPr/>
        </p:nvSpPr>
        <p:spPr bwMode="auto">
          <a:xfrm>
            <a:off x="3517900" y="3341688"/>
            <a:ext cx="2260600" cy="2932112"/>
          </a:xfrm>
          <a:prstGeom prst="roundRect">
            <a:avLst>
              <a:gd name="adj" fmla="val 5468"/>
            </a:avLst>
          </a:prstGeom>
          <a:solidFill>
            <a:schemeClr val="bg2">
              <a:alpha val="23137"/>
            </a:schemeClr>
          </a:solidFill>
          <a:ln w="22225" algn="ctr">
            <a:noFill/>
            <a:round/>
            <a:headEnd/>
            <a:tailEnd/>
          </a:ln>
        </p:spPr>
        <p:txBody>
          <a:bodyPr wrap="none" anchor="ctr"/>
          <a:lstStyle/>
          <a:p>
            <a:endParaRPr lang="zh-CN" altLang="en-US"/>
          </a:p>
        </p:txBody>
      </p:sp>
      <p:sp>
        <p:nvSpPr>
          <p:cNvPr id="79881" name="Rectangle 9"/>
          <p:cNvSpPr>
            <a:spLocks noChangeArrowheads="1"/>
          </p:cNvSpPr>
          <p:nvPr/>
        </p:nvSpPr>
        <p:spPr bwMode="auto">
          <a:xfrm>
            <a:off x="2095473" y="214291"/>
            <a:ext cx="8237537" cy="592137"/>
          </a:xfrm>
          <a:prstGeom prst="rect">
            <a:avLst/>
          </a:prstGeom>
          <a:noFill/>
          <a:ln w="9525">
            <a:noFill/>
            <a:miter lim="800000"/>
            <a:headEnd/>
            <a:tailEnd/>
          </a:ln>
        </p:spPr>
        <p:txBody>
          <a:bodyPr lIns="0" tIns="0" rIns="0" bIns="0"/>
          <a:lstStyle/>
          <a:p>
            <a:pPr algn="l"/>
            <a:r>
              <a:rPr lang="en-US" altLang="zh-CN" sz="4100" dirty="0">
                <a:solidFill>
                  <a:srgbClr val="FF0000"/>
                </a:solidFill>
                <a:latin typeface="Arial"/>
                <a:ea typeface="华文行楷" pitchFamily="2" charset="-122"/>
              </a:rPr>
              <a:t>Dual core with voltage scaling</a:t>
            </a:r>
          </a:p>
        </p:txBody>
      </p:sp>
      <p:sp>
        <p:nvSpPr>
          <p:cNvPr id="145418" name="Text Box 10"/>
          <p:cNvSpPr txBox="1">
            <a:spLocks noChangeArrowheads="1"/>
          </p:cNvSpPr>
          <p:nvPr/>
        </p:nvSpPr>
        <p:spPr bwMode="auto">
          <a:xfrm>
            <a:off x="3835401" y="4683126"/>
            <a:ext cx="1700213" cy="1497013"/>
          </a:xfrm>
          <a:prstGeom prst="rect">
            <a:avLst/>
          </a:prstGeom>
          <a:noFill/>
          <a:ln w="19050" algn="ctr">
            <a:noFill/>
            <a:miter lim="800000"/>
            <a:headEnd/>
            <a:tailEnd type="none" w="lg" len="med"/>
          </a:ln>
          <a:effectLst/>
        </p:spPr>
        <p:txBody>
          <a:bodyPr>
            <a:spAutoFit/>
          </a:bodyPr>
          <a:lstStyle/>
          <a:p>
            <a:pPr algn="l">
              <a:lnSpc>
                <a:spcPct val="115000"/>
              </a:lnSpc>
              <a:defRPr/>
            </a:pPr>
            <a:r>
              <a:rPr lang="en-US" altLang="zh-CN" sz="1600" b="1">
                <a:effectLst>
                  <a:outerShdw blurRad="38100" dist="38100" dir="2700000" algn="tl">
                    <a:srgbClr val="C0C0C0"/>
                  </a:outerShdw>
                </a:effectLst>
                <a:latin typeface="Arial" pitchFamily="34" charset="0"/>
              </a:rPr>
              <a:t>Area      = 1</a:t>
            </a:r>
          </a:p>
          <a:p>
            <a:pPr algn="l">
              <a:lnSpc>
                <a:spcPct val="115000"/>
              </a:lnSpc>
              <a:defRPr/>
            </a:pPr>
            <a:r>
              <a:rPr lang="en-US" altLang="zh-CN" sz="1600" b="1">
                <a:effectLst>
                  <a:outerShdw blurRad="38100" dist="38100" dir="2700000" algn="tl">
                    <a:srgbClr val="C0C0C0"/>
                  </a:outerShdw>
                </a:effectLst>
                <a:latin typeface="Arial" pitchFamily="34" charset="0"/>
              </a:rPr>
              <a:t>Voltage = 1</a:t>
            </a:r>
          </a:p>
          <a:p>
            <a:pPr algn="l">
              <a:lnSpc>
                <a:spcPct val="115000"/>
              </a:lnSpc>
              <a:defRPr/>
            </a:pPr>
            <a:r>
              <a:rPr lang="en-US" altLang="zh-CN" sz="1600" b="1">
                <a:effectLst>
                  <a:outerShdw blurRad="38100" dist="38100" dir="2700000" algn="tl">
                    <a:srgbClr val="C0C0C0"/>
                  </a:outerShdw>
                </a:effectLst>
                <a:latin typeface="Arial" pitchFamily="34" charset="0"/>
              </a:rPr>
              <a:t>Freq      = 1</a:t>
            </a:r>
          </a:p>
          <a:p>
            <a:pPr algn="l">
              <a:lnSpc>
                <a:spcPct val="115000"/>
              </a:lnSpc>
              <a:defRPr/>
            </a:pPr>
            <a:r>
              <a:rPr lang="en-US" altLang="zh-CN" sz="1600" b="1">
                <a:effectLst>
                  <a:outerShdw blurRad="38100" dist="38100" dir="2700000" algn="tl">
                    <a:srgbClr val="C0C0C0"/>
                  </a:outerShdw>
                </a:effectLst>
                <a:latin typeface="Arial" pitchFamily="34" charset="0"/>
              </a:rPr>
              <a:t>Power   = 1</a:t>
            </a:r>
          </a:p>
          <a:p>
            <a:pPr algn="l">
              <a:lnSpc>
                <a:spcPct val="115000"/>
              </a:lnSpc>
              <a:defRPr/>
            </a:pPr>
            <a:r>
              <a:rPr lang="en-US" altLang="zh-CN" sz="1600" b="1">
                <a:effectLst>
                  <a:outerShdw blurRad="38100" dist="38100" dir="2700000" algn="tl">
                    <a:srgbClr val="C0C0C0"/>
                  </a:outerShdw>
                </a:effectLst>
                <a:latin typeface="Arial" pitchFamily="34" charset="0"/>
              </a:rPr>
              <a:t>Perf       = 1</a:t>
            </a:r>
          </a:p>
        </p:txBody>
      </p:sp>
      <p:sp>
        <p:nvSpPr>
          <p:cNvPr id="145419" name="Text Box 11"/>
          <p:cNvSpPr txBox="1">
            <a:spLocks noChangeArrowheads="1"/>
          </p:cNvSpPr>
          <p:nvPr/>
        </p:nvSpPr>
        <p:spPr bwMode="auto">
          <a:xfrm>
            <a:off x="6723064" y="4719638"/>
            <a:ext cx="2344737" cy="1497012"/>
          </a:xfrm>
          <a:prstGeom prst="rect">
            <a:avLst/>
          </a:prstGeom>
          <a:noFill/>
          <a:ln w="19050" algn="ctr">
            <a:noFill/>
            <a:miter lim="800000"/>
            <a:headEnd/>
            <a:tailEnd type="none" w="lg" len="med"/>
          </a:ln>
          <a:effectLst/>
        </p:spPr>
        <p:txBody>
          <a:bodyPr>
            <a:spAutoFit/>
          </a:bodyPr>
          <a:lstStyle/>
          <a:p>
            <a:pPr algn="l">
              <a:lnSpc>
                <a:spcPct val="115000"/>
              </a:lnSpc>
              <a:defRPr/>
            </a:pPr>
            <a:r>
              <a:rPr lang="en-US" altLang="zh-CN" sz="1600" b="1">
                <a:effectLst>
                  <a:outerShdw blurRad="38100" dist="38100" dir="2700000" algn="tl">
                    <a:srgbClr val="C0C0C0"/>
                  </a:outerShdw>
                </a:effectLst>
                <a:latin typeface="Arial" pitchFamily="34" charset="0"/>
                <a:cs typeface="Arial" pitchFamily="34" charset="0"/>
              </a:rPr>
              <a:t>Area      =  2</a:t>
            </a:r>
          </a:p>
          <a:p>
            <a:pPr algn="l">
              <a:lnSpc>
                <a:spcPct val="115000"/>
              </a:lnSpc>
              <a:defRPr/>
            </a:pPr>
            <a:r>
              <a:rPr lang="en-US" altLang="zh-CN" sz="1600" b="1">
                <a:effectLst>
                  <a:outerShdw blurRad="38100" dist="38100" dir="2700000" algn="tl">
                    <a:srgbClr val="C0C0C0"/>
                  </a:outerShdw>
                </a:effectLst>
                <a:latin typeface="Arial" pitchFamily="34" charset="0"/>
                <a:cs typeface="Arial" pitchFamily="34" charset="0"/>
              </a:rPr>
              <a:t>Voltage =  0.85</a:t>
            </a:r>
          </a:p>
          <a:p>
            <a:pPr algn="l">
              <a:lnSpc>
                <a:spcPct val="115000"/>
              </a:lnSpc>
              <a:defRPr/>
            </a:pPr>
            <a:r>
              <a:rPr lang="en-US" altLang="zh-CN" sz="1600" b="1">
                <a:effectLst>
                  <a:outerShdw blurRad="38100" dist="38100" dir="2700000" algn="tl">
                    <a:srgbClr val="C0C0C0"/>
                  </a:outerShdw>
                </a:effectLst>
                <a:latin typeface="Arial" pitchFamily="34" charset="0"/>
                <a:cs typeface="Arial" pitchFamily="34" charset="0"/>
              </a:rPr>
              <a:t>Freq      =  0.85</a:t>
            </a:r>
          </a:p>
          <a:p>
            <a:pPr algn="l">
              <a:lnSpc>
                <a:spcPct val="115000"/>
              </a:lnSpc>
              <a:defRPr/>
            </a:pPr>
            <a:r>
              <a:rPr lang="en-US" altLang="zh-CN" sz="1600" b="1">
                <a:effectLst>
                  <a:outerShdw blurRad="38100" dist="38100" dir="2700000" algn="tl">
                    <a:srgbClr val="C0C0C0"/>
                  </a:outerShdw>
                </a:effectLst>
                <a:latin typeface="Arial" pitchFamily="34" charset="0"/>
                <a:cs typeface="Arial" pitchFamily="34" charset="0"/>
              </a:rPr>
              <a:t>Power   =  1</a:t>
            </a:r>
          </a:p>
          <a:p>
            <a:pPr algn="l">
              <a:lnSpc>
                <a:spcPct val="115000"/>
              </a:lnSpc>
              <a:defRPr/>
            </a:pPr>
            <a:r>
              <a:rPr lang="en-US" altLang="zh-CN" sz="1600" b="1">
                <a:effectLst>
                  <a:outerShdw blurRad="38100" dist="38100" dir="2700000" algn="tl">
                    <a:srgbClr val="C0C0C0"/>
                  </a:outerShdw>
                </a:effectLst>
                <a:latin typeface="Arial" pitchFamily="34" charset="0"/>
                <a:cs typeface="Arial" pitchFamily="34" charset="0"/>
              </a:rPr>
              <a:t>Perf       =  ~1.8</a:t>
            </a:r>
          </a:p>
        </p:txBody>
      </p:sp>
      <p:sp>
        <p:nvSpPr>
          <p:cNvPr id="79898" name="AutoShape 26"/>
          <p:cNvSpPr>
            <a:spLocks noChangeArrowheads="1"/>
          </p:cNvSpPr>
          <p:nvPr/>
        </p:nvSpPr>
        <p:spPr bwMode="auto">
          <a:xfrm>
            <a:off x="3775075" y="1703388"/>
            <a:ext cx="1193800" cy="1001712"/>
          </a:xfrm>
          <a:prstGeom prst="rightArrow">
            <a:avLst>
              <a:gd name="adj1" fmla="val 49972"/>
              <a:gd name="adj2" fmla="val 48548"/>
            </a:avLst>
          </a:prstGeom>
          <a:gradFill rotWithShape="1">
            <a:gsLst>
              <a:gs pos="0">
                <a:srgbClr val="5E646C">
                  <a:alpha val="0"/>
                </a:srgbClr>
              </a:gs>
              <a:gs pos="100000">
                <a:srgbClr val="CCD8EA"/>
              </a:gs>
            </a:gsLst>
            <a:lin ang="0" scaled="1"/>
          </a:gradFill>
          <a:ln w="44450" algn="ctr">
            <a:noFill/>
            <a:miter lim="800000"/>
            <a:headEnd/>
            <a:tailEnd/>
          </a:ln>
        </p:spPr>
        <p:txBody>
          <a:bodyPr wrap="none" anchor="ctr"/>
          <a:lstStyle/>
          <a:p>
            <a:endParaRPr lang="zh-CN" altLang="en-US"/>
          </a:p>
        </p:txBody>
      </p:sp>
      <p:sp>
        <p:nvSpPr>
          <p:cNvPr id="145435" name="AutoShape 27"/>
          <p:cNvSpPr>
            <a:spLocks noChangeArrowheads="1"/>
          </p:cNvSpPr>
          <p:nvPr/>
        </p:nvSpPr>
        <p:spPr bwMode="auto">
          <a:xfrm>
            <a:off x="2414588" y="1554164"/>
            <a:ext cx="1536700" cy="1252537"/>
          </a:xfrm>
          <a:prstGeom prst="roundRect">
            <a:avLst>
              <a:gd name="adj" fmla="val 16667"/>
            </a:avLst>
          </a:prstGeom>
          <a:solidFill>
            <a:schemeClr val="hlink">
              <a:alpha val="75999"/>
            </a:schemeClr>
          </a:solidFill>
          <a:ln w="38100" algn="ctr">
            <a:solidFill>
              <a:srgbClr val="9AB2D6"/>
            </a:solidFill>
            <a:round/>
            <a:headEnd/>
            <a:tailEnd/>
          </a:ln>
          <a:effectLst/>
        </p:spPr>
        <p:txBody>
          <a:bodyPr lIns="85699" tIns="42850" rIns="85699" bIns="42850" anchor="ctr"/>
          <a:lstStyle/>
          <a:p>
            <a:pPr defTabSz="857250">
              <a:spcBef>
                <a:spcPct val="35000"/>
              </a:spcBef>
              <a:defRPr/>
            </a:pPr>
            <a:r>
              <a:rPr lang="en-US" altLang="zh-CN" sz="1400" b="1" dirty="0">
                <a:effectLst>
                  <a:outerShdw blurRad="38100" dist="38100" dir="2700000" algn="tl">
                    <a:srgbClr val="FFFFFF"/>
                  </a:outerShdw>
                </a:effectLst>
                <a:latin typeface="Arial" pitchFamily="34" charset="0"/>
                <a:cs typeface="Arial" pitchFamily="34" charset="0"/>
              </a:rPr>
              <a:t>A 15% </a:t>
            </a:r>
          </a:p>
          <a:p>
            <a:pPr defTabSz="857250">
              <a:spcBef>
                <a:spcPct val="35000"/>
              </a:spcBef>
              <a:defRPr/>
            </a:pPr>
            <a:r>
              <a:rPr lang="en-US" altLang="zh-CN" sz="1400" b="1" dirty="0">
                <a:effectLst>
                  <a:outerShdw blurRad="38100" dist="38100" dir="2700000" algn="tl">
                    <a:srgbClr val="FFFFFF"/>
                  </a:outerShdw>
                </a:effectLst>
                <a:latin typeface="Arial" pitchFamily="34" charset="0"/>
                <a:cs typeface="Arial" pitchFamily="34" charset="0"/>
              </a:rPr>
              <a:t>Reduction</a:t>
            </a:r>
          </a:p>
          <a:p>
            <a:pPr defTabSz="857250">
              <a:spcBef>
                <a:spcPct val="35000"/>
              </a:spcBef>
              <a:defRPr/>
            </a:pPr>
            <a:r>
              <a:rPr lang="en-US" altLang="zh-CN" sz="1400" b="1" dirty="0">
                <a:effectLst>
                  <a:outerShdw blurRad="38100" dist="38100" dir="2700000" algn="tl">
                    <a:srgbClr val="FFFFFF"/>
                  </a:outerShdw>
                </a:effectLst>
                <a:latin typeface="Arial" pitchFamily="34" charset="0"/>
                <a:cs typeface="Arial" pitchFamily="34" charset="0"/>
              </a:rPr>
              <a:t>In Voltage</a:t>
            </a:r>
          </a:p>
          <a:p>
            <a:pPr defTabSz="857250">
              <a:spcBef>
                <a:spcPct val="35000"/>
              </a:spcBef>
              <a:defRPr/>
            </a:pPr>
            <a:r>
              <a:rPr lang="en-US" altLang="zh-CN" sz="1400" b="1" dirty="0">
                <a:effectLst>
                  <a:outerShdw blurRad="38100" dist="38100" dir="2700000" algn="tl">
                    <a:srgbClr val="FFFFFF"/>
                  </a:outerShdw>
                </a:effectLst>
                <a:latin typeface="Arial" pitchFamily="34" charset="0"/>
                <a:cs typeface="Arial" pitchFamily="34" charset="0"/>
              </a:rPr>
              <a:t>Yields</a:t>
            </a:r>
          </a:p>
        </p:txBody>
      </p:sp>
      <p:pic>
        <p:nvPicPr>
          <p:cNvPr id="79900" name="Picture 28" descr="Die shot of the Intel® Pentium® M Processor (formerly codenamed Banias), part of Intel® Centrino™ Mobile Technology">
            <a:hlinkClick r:id="rId2"/>
          </p:cNvPr>
          <p:cNvPicPr>
            <a:picLocks noChangeAspect="1" noChangeArrowheads="1"/>
          </p:cNvPicPr>
          <p:nvPr/>
        </p:nvPicPr>
        <p:blipFill>
          <a:blip r:embed="rId3"/>
          <a:srcRect/>
          <a:stretch>
            <a:fillRect/>
          </a:stretch>
        </p:blipFill>
        <p:spPr bwMode="auto">
          <a:xfrm>
            <a:off x="4302126" y="3771900"/>
            <a:ext cx="677863" cy="903288"/>
          </a:xfrm>
          <a:prstGeom prst="rect">
            <a:avLst/>
          </a:prstGeom>
          <a:noFill/>
          <a:ln w="9525">
            <a:solidFill>
              <a:srgbClr val="567EB9"/>
            </a:solidFill>
            <a:miter lim="800000"/>
            <a:headEnd/>
            <a:tailEnd/>
          </a:ln>
        </p:spPr>
      </p:pic>
      <p:grpSp>
        <p:nvGrpSpPr>
          <p:cNvPr id="2" name="Group 29"/>
          <p:cNvGrpSpPr>
            <a:grpSpLocks/>
          </p:cNvGrpSpPr>
          <p:nvPr/>
        </p:nvGrpSpPr>
        <p:grpSpPr bwMode="auto">
          <a:xfrm>
            <a:off x="7096126" y="3771900"/>
            <a:ext cx="1350963" cy="903288"/>
            <a:chOff x="3094" y="2128"/>
            <a:chExt cx="851" cy="569"/>
          </a:xfrm>
        </p:grpSpPr>
        <p:pic>
          <p:nvPicPr>
            <p:cNvPr id="79906" name="Picture 30" descr="Die shot of the Intel® Pentium® M Processor (formerly codenamed Banias), part of Intel® Centrino™ Mobile Technology">
              <a:hlinkClick r:id="rId2"/>
            </p:cNvPr>
            <p:cNvPicPr>
              <a:picLocks noChangeAspect="1" noChangeArrowheads="1"/>
            </p:cNvPicPr>
            <p:nvPr/>
          </p:nvPicPr>
          <p:blipFill>
            <a:blip r:embed="rId4"/>
            <a:srcRect/>
            <a:stretch>
              <a:fillRect/>
            </a:stretch>
          </p:blipFill>
          <p:spPr bwMode="auto">
            <a:xfrm rot="10800000">
              <a:off x="3094" y="2128"/>
              <a:ext cx="427" cy="569"/>
            </a:xfrm>
            <a:prstGeom prst="rect">
              <a:avLst/>
            </a:prstGeom>
            <a:noFill/>
            <a:ln w="9525">
              <a:solidFill>
                <a:srgbClr val="3366FF"/>
              </a:solidFill>
              <a:miter lim="800000"/>
              <a:headEnd/>
              <a:tailEnd/>
            </a:ln>
          </p:spPr>
        </p:pic>
        <p:pic>
          <p:nvPicPr>
            <p:cNvPr id="79907" name="Picture 31" descr="Die shot of the Intel® Pentium® M Processor (formerly codenamed Banias), part of Intel® Centrino™ Mobile Technology">
              <a:hlinkClick r:id="rId2"/>
            </p:cNvPr>
            <p:cNvPicPr>
              <a:picLocks noChangeAspect="1" noChangeArrowheads="1"/>
            </p:cNvPicPr>
            <p:nvPr/>
          </p:nvPicPr>
          <p:blipFill>
            <a:blip r:embed="rId4"/>
            <a:srcRect/>
            <a:stretch>
              <a:fillRect/>
            </a:stretch>
          </p:blipFill>
          <p:spPr bwMode="auto">
            <a:xfrm rot="10800000">
              <a:off x="3518" y="2128"/>
              <a:ext cx="427" cy="569"/>
            </a:xfrm>
            <a:prstGeom prst="rect">
              <a:avLst/>
            </a:prstGeom>
            <a:noFill/>
            <a:ln w="9525">
              <a:solidFill>
                <a:srgbClr val="3366FF"/>
              </a:solidFill>
              <a:miter lim="800000"/>
              <a:headEnd/>
              <a:tailEnd/>
            </a:ln>
          </p:spPr>
        </p:pic>
      </p:grpSp>
      <p:sp>
        <p:nvSpPr>
          <p:cNvPr id="79902" name="AutoShape 32"/>
          <p:cNvSpPr>
            <a:spLocks noChangeArrowheads="1"/>
          </p:cNvSpPr>
          <p:nvPr/>
        </p:nvSpPr>
        <p:spPr bwMode="auto">
          <a:xfrm>
            <a:off x="5578475" y="3722688"/>
            <a:ext cx="1193800" cy="1001712"/>
          </a:xfrm>
          <a:prstGeom prst="rightArrow">
            <a:avLst>
              <a:gd name="adj1" fmla="val 49972"/>
              <a:gd name="adj2" fmla="val 48548"/>
            </a:avLst>
          </a:prstGeom>
          <a:gradFill rotWithShape="1">
            <a:gsLst>
              <a:gs pos="0">
                <a:srgbClr val="5E646C">
                  <a:alpha val="0"/>
                </a:srgbClr>
              </a:gs>
              <a:gs pos="100000">
                <a:srgbClr val="CCD8EA"/>
              </a:gs>
            </a:gsLst>
            <a:lin ang="0" scaled="1"/>
          </a:gradFill>
          <a:ln w="44450" algn="ctr">
            <a:noFill/>
            <a:miter lim="800000"/>
            <a:headEnd/>
            <a:tailEnd/>
          </a:ln>
        </p:spPr>
        <p:txBody>
          <a:bodyPr wrap="none" anchor="ctr"/>
          <a:lstStyle/>
          <a:p>
            <a:endParaRPr lang="zh-CN" altLang="en-US"/>
          </a:p>
        </p:txBody>
      </p:sp>
      <p:sp>
        <p:nvSpPr>
          <p:cNvPr id="145441" name="Text Box 33"/>
          <p:cNvSpPr txBox="1">
            <a:spLocks noChangeArrowheads="1"/>
          </p:cNvSpPr>
          <p:nvPr/>
        </p:nvSpPr>
        <p:spPr bwMode="auto">
          <a:xfrm>
            <a:off x="3671888" y="3335338"/>
            <a:ext cx="1924050" cy="366712"/>
          </a:xfrm>
          <a:prstGeom prst="rect">
            <a:avLst/>
          </a:prstGeom>
          <a:noFill/>
          <a:ln w="44450" algn="ctr">
            <a:noFill/>
            <a:miter lim="800000"/>
            <a:headEnd/>
            <a:tailEnd/>
          </a:ln>
          <a:effectLst/>
        </p:spPr>
        <p:txBody>
          <a:bodyPr wrap="none">
            <a:spAutoFit/>
          </a:bodyPr>
          <a:lstStyle/>
          <a:p>
            <a:pPr>
              <a:defRPr/>
            </a:pPr>
            <a:r>
              <a:rPr lang="en-US" altLang="zh-CN" b="1">
                <a:effectLst>
                  <a:outerShdw blurRad="38100" dist="38100" dir="2700000" algn="tl">
                    <a:srgbClr val="C0C0C0"/>
                  </a:outerShdw>
                </a:effectLst>
                <a:latin typeface="Arial" pitchFamily="34" charset="0"/>
                <a:cs typeface="Arial" pitchFamily="34" charset="0"/>
              </a:rPr>
              <a:t>SINGLE CORE</a:t>
            </a:r>
          </a:p>
        </p:txBody>
      </p:sp>
      <p:sp>
        <p:nvSpPr>
          <p:cNvPr id="145442" name="Text Box 34"/>
          <p:cNvSpPr txBox="1">
            <a:spLocks noChangeArrowheads="1"/>
          </p:cNvSpPr>
          <p:nvPr/>
        </p:nvSpPr>
        <p:spPr bwMode="auto">
          <a:xfrm>
            <a:off x="6938963" y="3335338"/>
            <a:ext cx="1655762" cy="366712"/>
          </a:xfrm>
          <a:prstGeom prst="rect">
            <a:avLst/>
          </a:prstGeom>
          <a:noFill/>
          <a:ln w="44450" algn="ctr">
            <a:noFill/>
            <a:miter lim="800000"/>
            <a:headEnd/>
            <a:tailEnd/>
          </a:ln>
          <a:effectLst/>
        </p:spPr>
        <p:txBody>
          <a:bodyPr wrap="none">
            <a:spAutoFit/>
          </a:bodyPr>
          <a:lstStyle/>
          <a:p>
            <a:pPr>
              <a:defRPr/>
            </a:pPr>
            <a:r>
              <a:rPr lang="en-US" altLang="zh-CN" b="1">
                <a:effectLst>
                  <a:outerShdw blurRad="38100" dist="38100" dir="2700000" algn="tl">
                    <a:srgbClr val="C0C0C0"/>
                  </a:outerShdw>
                </a:effectLst>
                <a:latin typeface="Arial" pitchFamily="34" charset="0"/>
                <a:cs typeface="Arial" pitchFamily="34" charset="0"/>
              </a:rPr>
              <a:t>DUAL CORE</a:t>
            </a:r>
          </a:p>
        </p:txBody>
      </p:sp>
      <p:sp>
        <p:nvSpPr>
          <p:cNvPr id="145443" name="Text Box 35"/>
          <p:cNvSpPr txBox="1">
            <a:spLocks noChangeArrowheads="1"/>
          </p:cNvSpPr>
          <p:nvPr/>
        </p:nvSpPr>
        <p:spPr bwMode="auto">
          <a:xfrm>
            <a:off x="2341573" y="1088233"/>
            <a:ext cx="2273300" cy="366712"/>
          </a:xfrm>
          <a:prstGeom prst="rect">
            <a:avLst/>
          </a:prstGeom>
          <a:noFill/>
          <a:ln w="44450" algn="ctr">
            <a:noFill/>
            <a:miter lim="800000"/>
            <a:headEnd/>
            <a:tailEnd/>
          </a:ln>
          <a:effectLst/>
        </p:spPr>
        <p:txBody>
          <a:bodyPr wrap="none">
            <a:spAutoFit/>
          </a:bodyPr>
          <a:lstStyle/>
          <a:p>
            <a:pPr>
              <a:defRPr/>
            </a:pPr>
            <a:r>
              <a:rPr lang="en-US" altLang="zh-CN" b="1" dirty="0">
                <a:effectLst>
                  <a:outerShdw blurRad="38100" dist="38100" dir="2700000" algn="tl">
                    <a:srgbClr val="C0C0C0"/>
                  </a:outerShdw>
                </a:effectLst>
                <a:latin typeface="Arial" pitchFamily="34" charset="0"/>
                <a:cs typeface="Arial" pitchFamily="34" charset="0"/>
              </a:rPr>
              <a:t>RULE OF THUMB</a:t>
            </a:r>
          </a:p>
        </p:txBody>
      </p:sp>
    </p:spTree>
  </p:cSld>
  <p:clrMapOvr>
    <a:masterClrMapping/>
  </p:clrMapOvr>
  <p:transition spd="slow">
    <p:random/>
  </p:transition>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0937" name="Rectangle 40"/>
          <p:cNvSpPr>
            <a:spLocks noGrp="1" noChangeArrowheads="1"/>
          </p:cNvSpPr>
          <p:nvPr>
            <p:ph type="title"/>
          </p:nvPr>
        </p:nvSpPr>
        <p:spPr>
          <a:xfrm>
            <a:off x="1809721" y="1"/>
            <a:ext cx="10550975" cy="936625"/>
          </a:xfrm>
          <a:noFill/>
        </p:spPr>
        <p:txBody>
          <a:bodyPr>
            <a:normAutofit fontScale="90000"/>
          </a:bodyPr>
          <a:lstStyle/>
          <a:p>
            <a:pPr eaLnBrk="1" hangingPunct="1"/>
            <a:r>
              <a:rPr lang="en-US" altLang="zh-CN" sz="4100" dirty="0">
                <a:latin typeface="Arial"/>
              </a:rPr>
              <a:t>Multiple cores deliver more performance per watt</a:t>
            </a:r>
          </a:p>
        </p:txBody>
      </p:sp>
      <p:sp>
        <p:nvSpPr>
          <p:cNvPr id="80899" name="Rectangle 2"/>
          <p:cNvSpPr>
            <a:spLocks noGrp="1" noRot="1" noChangeArrowheads="1"/>
          </p:cNvSpPr>
          <p:nvPr>
            <p:ph idx="1"/>
          </p:nvPr>
        </p:nvSpPr>
        <p:spPr/>
        <p:txBody>
          <a:bodyPr/>
          <a:lstStyle/>
          <a:p>
            <a:pPr eaLnBrk="1" hangingPunct="1"/>
            <a:endParaRPr lang="zh-CN" altLang="zh-CN" dirty="0"/>
          </a:p>
        </p:txBody>
      </p:sp>
      <p:sp>
        <p:nvSpPr>
          <p:cNvPr id="80898" name="日期占位符 3"/>
          <p:cNvSpPr>
            <a:spLocks noGrp="1"/>
          </p:cNvSpPr>
          <p:nvPr>
            <p:ph type="dt" sz="half" idx="4294967295"/>
          </p:nvPr>
        </p:nvSpPr>
        <p:spPr>
          <a:xfrm>
            <a:off x="0" y="6356350"/>
            <a:ext cx="2743200" cy="365125"/>
          </a:xfrm>
          <a:prstGeom prst="rect">
            <a:avLst/>
          </a:prstGeom>
          <a:noFill/>
        </p:spPr>
        <p:txBody>
          <a:bodyPr/>
          <a:lstStyle/>
          <a:p>
            <a:r>
              <a:rPr lang="en-US" altLang="zh-CN">
                <a:latin typeface="Arial"/>
              </a:rPr>
              <a:t>Feb.2008_jxh_Introduction</a:t>
            </a:r>
          </a:p>
        </p:txBody>
      </p:sp>
      <p:sp>
        <p:nvSpPr>
          <p:cNvPr id="80900" name="Rectangle 3"/>
          <p:cNvSpPr>
            <a:spLocks noChangeArrowheads="1"/>
          </p:cNvSpPr>
          <p:nvPr/>
        </p:nvSpPr>
        <p:spPr bwMode="auto">
          <a:xfrm>
            <a:off x="7867650" y="2286001"/>
            <a:ext cx="1557338" cy="1414463"/>
          </a:xfrm>
          <a:prstGeom prst="rect">
            <a:avLst/>
          </a:prstGeom>
          <a:solidFill>
            <a:schemeClr val="accent1"/>
          </a:solidFill>
          <a:ln w="19050" algn="ctr">
            <a:solidFill>
              <a:schemeClr val="tx1"/>
            </a:solidFill>
            <a:miter lim="800000"/>
            <a:headEnd/>
            <a:tailEnd type="none" w="lg" len="med"/>
          </a:ln>
        </p:spPr>
        <p:txBody>
          <a:bodyPr wrap="none" anchor="ctr"/>
          <a:lstStyle/>
          <a:p>
            <a:endParaRPr lang="zh-CN" altLang="en-US"/>
          </a:p>
        </p:txBody>
      </p:sp>
      <p:sp>
        <p:nvSpPr>
          <p:cNvPr id="146436" name="Rectangle 4"/>
          <p:cNvSpPr>
            <a:spLocks noChangeArrowheads="1"/>
          </p:cNvSpPr>
          <p:nvPr/>
        </p:nvSpPr>
        <p:spPr bwMode="auto">
          <a:xfrm>
            <a:off x="7953376" y="2357438"/>
            <a:ext cx="1400175" cy="1300162"/>
          </a:xfrm>
          <a:prstGeom prst="rect">
            <a:avLst/>
          </a:prstGeom>
          <a:solidFill>
            <a:srgbClr val="FF6600"/>
          </a:solidFill>
          <a:ln w="19050" algn="ctr">
            <a:solidFill>
              <a:schemeClr val="tx1"/>
            </a:solidFill>
            <a:miter lim="800000"/>
            <a:headEnd/>
            <a:tailEnd type="none" w="lg" len="med"/>
          </a:ln>
          <a:effectLst/>
        </p:spPr>
        <p:txBody>
          <a:bodyPr wrap="none" anchor="ctr"/>
          <a:lstStyle/>
          <a:p>
            <a:pPr>
              <a:defRPr/>
            </a:pPr>
            <a:endParaRPr lang="zh-CN" altLang="zh-CN" sz="2000" b="1">
              <a:effectLst>
                <a:outerShdw blurRad="38100" dist="38100" dir="2700000" algn="tl">
                  <a:srgbClr val="FFFFFF"/>
                </a:outerShdw>
              </a:effectLst>
            </a:endParaRPr>
          </a:p>
        </p:txBody>
      </p:sp>
      <p:sp>
        <p:nvSpPr>
          <p:cNvPr id="80902" name="Rectangle 5"/>
          <p:cNvSpPr>
            <a:spLocks noChangeArrowheads="1"/>
          </p:cNvSpPr>
          <p:nvPr/>
        </p:nvSpPr>
        <p:spPr bwMode="auto">
          <a:xfrm>
            <a:off x="2462214" y="1214439"/>
            <a:ext cx="3057525" cy="2543175"/>
          </a:xfrm>
          <a:prstGeom prst="rect">
            <a:avLst/>
          </a:prstGeom>
          <a:solidFill>
            <a:schemeClr val="accent1"/>
          </a:solidFill>
          <a:ln w="19050" algn="ctr">
            <a:solidFill>
              <a:schemeClr val="tx1"/>
            </a:solidFill>
            <a:miter lim="800000"/>
            <a:headEnd/>
            <a:tailEnd type="none" w="lg" len="med"/>
          </a:ln>
        </p:spPr>
        <p:txBody>
          <a:bodyPr wrap="none" anchor="ctr"/>
          <a:lstStyle/>
          <a:p>
            <a:endParaRPr lang="zh-CN" altLang="en-US"/>
          </a:p>
        </p:txBody>
      </p:sp>
      <p:sp>
        <p:nvSpPr>
          <p:cNvPr id="80903" name="Rectangle 6"/>
          <p:cNvSpPr>
            <a:spLocks noChangeArrowheads="1"/>
          </p:cNvSpPr>
          <p:nvPr/>
        </p:nvSpPr>
        <p:spPr bwMode="auto">
          <a:xfrm>
            <a:off x="2433639" y="4038601"/>
            <a:ext cx="3057525" cy="2543175"/>
          </a:xfrm>
          <a:prstGeom prst="rect">
            <a:avLst/>
          </a:prstGeom>
          <a:solidFill>
            <a:schemeClr val="accent1"/>
          </a:solidFill>
          <a:ln w="19050" algn="ctr">
            <a:solidFill>
              <a:schemeClr val="tx1"/>
            </a:solidFill>
            <a:miter lim="800000"/>
            <a:headEnd/>
            <a:tailEnd type="none" w="lg" len="med"/>
          </a:ln>
        </p:spPr>
        <p:txBody>
          <a:bodyPr wrap="none" anchor="ctr"/>
          <a:lstStyle/>
          <a:p>
            <a:endParaRPr lang="zh-CN" altLang="en-US"/>
          </a:p>
        </p:txBody>
      </p:sp>
      <p:sp>
        <p:nvSpPr>
          <p:cNvPr id="146439" name="Rectangle 7"/>
          <p:cNvSpPr>
            <a:spLocks noChangeArrowheads="1"/>
          </p:cNvSpPr>
          <p:nvPr/>
        </p:nvSpPr>
        <p:spPr bwMode="auto">
          <a:xfrm>
            <a:off x="2605089" y="4133851"/>
            <a:ext cx="1157287" cy="1000125"/>
          </a:xfrm>
          <a:prstGeom prst="rect">
            <a:avLst/>
          </a:prstGeom>
          <a:solidFill>
            <a:srgbClr val="339966"/>
          </a:solidFill>
          <a:ln w="19050" algn="ctr">
            <a:solidFill>
              <a:schemeClr val="tx1"/>
            </a:solidFill>
            <a:miter lim="800000"/>
            <a:headEnd/>
            <a:tailEnd type="none" w="lg" len="med"/>
          </a:ln>
          <a:effectLst/>
        </p:spPr>
        <p:txBody>
          <a:bodyPr wrap="none" anchor="ctr"/>
          <a:lstStyle/>
          <a:p>
            <a:pPr>
              <a:defRPr/>
            </a:pPr>
            <a:r>
              <a:rPr lang="en-US" altLang="zh-CN" sz="2000" b="1">
                <a:effectLst>
                  <a:outerShdw blurRad="38100" dist="38100" dir="2700000" algn="tl">
                    <a:srgbClr val="FFFFFF"/>
                  </a:outerShdw>
                </a:effectLst>
                <a:latin typeface="Arial"/>
              </a:rPr>
              <a:t>C1</a:t>
            </a:r>
          </a:p>
        </p:txBody>
      </p:sp>
      <p:sp>
        <p:nvSpPr>
          <p:cNvPr id="146440" name="Rectangle 8"/>
          <p:cNvSpPr>
            <a:spLocks noChangeArrowheads="1"/>
          </p:cNvSpPr>
          <p:nvPr/>
        </p:nvSpPr>
        <p:spPr bwMode="auto">
          <a:xfrm>
            <a:off x="4243389" y="5448301"/>
            <a:ext cx="1157287" cy="1000125"/>
          </a:xfrm>
          <a:prstGeom prst="rect">
            <a:avLst/>
          </a:prstGeom>
          <a:solidFill>
            <a:srgbClr val="339966"/>
          </a:solidFill>
          <a:ln w="19050" algn="ctr">
            <a:solidFill>
              <a:schemeClr val="tx1"/>
            </a:solidFill>
            <a:miter lim="800000"/>
            <a:headEnd/>
            <a:tailEnd type="none" w="lg" len="med"/>
          </a:ln>
          <a:effectLst/>
        </p:spPr>
        <p:txBody>
          <a:bodyPr wrap="none" anchor="ctr"/>
          <a:lstStyle/>
          <a:p>
            <a:pPr>
              <a:defRPr/>
            </a:pPr>
            <a:r>
              <a:rPr lang="en-US" altLang="zh-CN" sz="2000" b="1">
                <a:effectLst>
                  <a:outerShdw blurRad="38100" dist="38100" dir="2700000" algn="tl">
                    <a:srgbClr val="FFFFFF"/>
                  </a:outerShdw>
                </a:effectLst>
                <a:latin typeface="Arial"/>
              </a:rPr>
              <a:t>C4</a:t>
            </a:r>
          </a:p>
        </p:txBody>
      </p:sp>
      <p:sp>
        <p:nvSpPr>
          <p:cNvPr id="146441" name="Rectangle 9"/>
          <p:cNvSpPr>
            <a:spLocks noChangeArrowheads="1"/>
          </p:cNvSpPr>
          <p:nvPr/>
        </p:nvSpPr>
        <p:spPr bwMode="auto">
          <a:xfrm>
            <a:off x="4214814" y="4133851"/>
            <a:ext cx="1157287" cy="1000125"/>
          </a:xfrm>
          <a:prstGeom prst="rect">
            <a:avLst/>
          </a:prstGeom>
          <a:solidFill>
            <a:srgbClr val="339966"/>
          </a:solidFill>
          <a:ln w="19050" algn="ctr">
            <a:solidFill>
              <a:schemeClr val="tx1"/>
            </a:solidFill>
            <a:miter lim="800000"/>
            <a:headEnd/>
            <a:tailEnd type="none" w="lg" len="med"/>
          </a:ln>
          <a:effectLst/>
        </p:spPr>
        <p:txBody>
          <a:bodyPr wrap="none" anchor="ctr"/>
          <a:lstStyle/>
          <a:p>
            <a:pPr>
              <a:defRPr/>
            </a:pPr>
            <a:r>
              <a:rPr lang="en-US" altLang="zh-CN" sz="2000" b="1">
                <a:effectLst>
                  <a:outerShdw blurRad="38100" dist="38100" dir="2700000" algn="tl">
                    <a:srgbClr val="FFFFFF"/>
                  </a:outerShdw>
                </a:effectLst>
                <a:latin typeface="Arial"/>
              </a:rPr>
              <a:t>C2</a:t>
            </a:r>
          </a:p>
        </p:txBody>
      </p:sp>
      <p:sp>
        <p:nvSpPr>
          <p:cNvPr id="146442" name="Rectangle 10"/>
          <p:cNvSpPr>
            <a:spLocks noChangeArrowheads="1"/>
          </p:cNvSpPr>
          <p:nvPr/>
        </p:nvSpPr>
        <p:spPr bwMode="auto">
          <a:xfrm>
            <a:off x="2605089" y="5448301"/>
            <a:ext cx="1157287" cy="1000125"/>
          </a:xfrm>
          <a:prstGeom prst="rect">
            <a:avLst/>
          </a:prstGeom>
          <a:solidFill>
            <a:srgbClr val="339966"/>
          </a:solidFill>
          <a:ln w="19050" algn="ctr">
            <a:solidFill>
              <a:schemeClr val="tx1"/>
            </a:solidFill>
            <a:miter lim="800000"/>
            <a:headEnd/>
            <a:tailEnd type="none" w="lg" len="med"/>
          </a:ln>
          <a:effectLst/>
        </p:spPr>
        <p:txBody>
          <a:bodyPr wrap="none" anchor="ctr"/>
          <a:lstStyle/>
          <a:p>
            <a:pPr>
              <a:defRPr/>
            </a:pPr>
            <a:r>
              <a:rPr lang="en-US" altLang="zh-CN" sz="2000" b="1">
                <a:effectLst>
                  <a:outerShdw blurRad="38100" dist="38100" dir="2700000" algn="tl">
                    <a:srgbClr val="FFFFFF"/>
                  </a:outerShdw>
                </a:effectLst>
                <a:latin typeface="Arial"/>
              </a:rPr>
              <a:t>C3</a:t>
            </a:r>
          </a:p>
        </p:txBody>
      </p:sp>
      <p:sp>
        <p:nvSpPr>
          <p:cNvPr id="146443" name="Rectangle 11"/>
          <p:cNvSpPr>
            <a:spLocks noChangeArrowheads="1"/>
          </p:cNvSpPr>
          <p:nvPr/>
        </p:nvSpPr>
        <p:spPr bwMode="auto">
          <a:xfrm>
            <a:off x="7939089" y="2657476"/>
            <a:ext cx="1157287" cy="1000125"/>
          </a:xfrm>
          <a:prstGeom prst="rect">
            <a:avLst/>
          </a:prstGeom>
          <a:solidFill>
            <a:srgbClr val="339966"/>
          </a:solidFill>
          <a:ln w="19050" algn="ctr">
            <a:solidFill>
              <a:schemeClr val="tx1"/>
            </a:solidFill>
            <a:miter lim="800000"/>
            <a:headEnd/>
            <a:tailEnd type="none" w="lg" len="med"/>
          </a:ln>
          <a:effectLst/>
        </p:spPr>
        <p:txBody>
          <a:bodyPr wrap="none" anchor="ctr"/>
          <a:lstStyle/>
          <a:p>
            <a:pPr>
              <a:defRPr/>
            </a:pPr>
            <a:r>
              <a:rPr lang="en-US" altLang="zh-CN" sz="2000" b="1">
                <a:effectLst>
                  <a:outerShdw blurRad="38100" dist="38100" dir="2700000" algn="tl">
                    <a:srgbClr val="FFFFFF"/>
                  </a:outerShdw>
                </a:effectLst>
                <a:latin typeface="Arial"/>
              </a:rPr>
              <a:t>Small</a:t>
            </a:r>
          </a:p>
          <a:p>
            <a:pPr>
              <a:defRPr/>
            </a:pPr>
            <a:r>
              <a:rPr lang="en-US" altLang="zh-CN" sz="2000" b="1">
                <a:effectLst>
                  <a:outerShdw blurRad="38100" dist="38100" dir="2700000" algn="tl">
                    <a:srgbClr val="FFFFFF"/>
                  </a:outerShdw>
                </a:effectLst>
                <a:latin typeface="Arial"/>
              </a:rPr>
              <a:t> core</a:t>
            </a:r>
          </a:p>
        </p:txBody>
      </p:sp>
      <p:sp>
        <p:nvSpPr>
          <p:cNvPr id="80909" name="Rectangle 12"/>
          <p:cNvSpPr>
            <a:spLocks noChangeArrowheads="1"/>
          </p:cNvSpPr>
          <p:nvPr/>
        </p:nvSpPr>
        <p:spPr bwMode="auto">
          <a:xfrm>
            <a:off x="2447925" y="2752726"/>
            <a:ext cx="1157288" cy="1000125"/>
          </a:xfrm>
          <a:prstGeom prst="rect">
            <a:avLst/>
          </a:prstGeom>
          <a:solidFill>
            <a:schemeClr val="accent1"/>
          </a:solidFill>
          <a:ln w="19050" algn="ctr">
            <a:solidFill>
              <a:schemeClr val="tx1"/>
            </a:solidFill>
            <a:miter lim="800000"/>
            <a:headEnd/>
            <a:tailEnd type="none" w="lg" len="med"/>
          </a:ln>
        </p:spPr>
        <p:txBody>
          <a:bodyPr wrap="none" anchor="ctr"/>
          <a:lstStyle/>
          <a:p>
            <a:endParaRPr lang="zh-CN" altLang="en-US"/>
          </a:p>
        </p:txBody>
      </p:sp>
      <p:sp>
        <p:nvSpPr>
          <p:cNvPr id="80910" name="Rectangle 13"/>
          <p:cNvSpPr>
            <a:spLocks noChangeArrowheads="1"/>
          </p:cNvSpPr>
          <p:nvPr/>
        </p:nvSpPr>
        <p:spPr bwMode="auto">
          <a:xfrm>
            <a:off x="3629025" y="2762251"/>
            <a:ext cx="1157288" cy="1000125"/>
          </a:xfrm>
          <a:prstGeom prst="rect">
            <a:avLst/>
          </a:prstGeom>
          <a:solidFill>
            <a:schemeClr val="accent1"/>
          </a:solidFill>
          <a:ln w="19050" algn="ctr">
            <a:solidFill>
              <a:schemeClr val="tx1"/>
            </a:solidFill>
            <a:miter lim="800000"/>
            <a:headEnd/>
            <a:tailEnd type="none" w="lg" len="med"/>
          </a:ln>
        </p:spPr>
        <p:txBody>
          <a:bodyPr wrap="none" anchor="ctr"/>
          <a:lstStyle/>
          <a:p>
            <a:endParaRPr lang="zh-CN" altLang="en-US"/>
          </a:p>
        </p:txBody>
      </p:sp>
      <p:sp>
        <p:nvSpPr>
          <p:cNvPr id="80911" name="Rectangle 14"/>
          <p:cNvSpPr>
            <a:spLocks noChangeArrowheads="1"/>
          </p:cNvSpPr>
          <p:nvPr/>
        </p:nvSpPr>
        <p:spPr bwMode="auto">
          <a:xfrm>
            <a:off x="2447925" y="1724026"/>
            <a:ext cx="1157288" cy="1000125"/>
          </a:xfrm>
          <a:prstGeom prst="rect">
            <a:avLst/>
          </a:prstGeom>
          <a:solidFill>
            <a:schemeClr val="accent1"/>
          </a:solidFill>
          <a:ln w="19050" algn="ctr">
            <a:solidFill>
              <a:schemeClr val="tx1"/>
            </a:solidFill>
            <a:miter lim="800000"/>
            <a:headEnd/>
            <a:tailEnd type="none" w="lg" len="med"/>
          </a:ln>
        </p:spPr>
        <p:txBody>
          <a:bodyPr wrap="none" anchor="ctr"/>
          <a:lstStyle/>
          <a:p>
            <a:endParaRPr lang="zh-CN" altLang="en-US"/>
          </a:p>
        </p:txBody>
      </p:sp>
      <p:sp>
        <p:nvSpPr>
          <p:cNvPr id="80912" name="Rectangle 15"/>
          <p:cNvSpPr>
            <a:spLocks noChangeArrowheads="1"/>
          </p:cNvSpPr>
          <p:nvPr/>
        </p:nvSpPr>
        <p:spPr bwMode="auto">
          <a:xfrm>
            <a:off x="3619500" y="1724026"/>
            <a:ext cx="1157288" cy="1000125"/>
          </a:xfrm>
          <a:prstGeom prst="rect">
            <a:avLst/>
          </a:prstGeom>
          <a:solidFill>
            <a:schemeClr val="accent1"/>
          </a:solidFill>
          <a:ln w="19050" algn="ctr">
            <a:solidFill>
              <a:schemeClr val="tx1"/>
            </a:solidFill>
            <a:miter lim="800000"/>
            <a:headEnd/>
            <a:tailEnd type="none" w="lg" len="med"/>
          </a:ln>
        </p:spPr>
        <p:txBody>
          <a:bodyPr wrap="none" anchor="ctr"/>
          <a:lstStyle/>
          <a:p>
            <a:endParaRPr lang="zh-CN" altLang="en-US"/>
          </a:p>
        </p:txBody>
      </p:sp>
      <p:sp>
        <p:nvSpPr>
          <p:cNvPr id="146448" name="Rectangle 16"/>
          <p:cNvSpPr>
            <a:spLocks noChangeArrowheads="1"/>
          </p:cNvSpPr>
          <p:nvPr/>
        </p:nvSpPr>
        <p:spPr bwMode="auto">
          <a:xfrm>
            <a:off x="2452689" y="1757363"/>
            <a:ext cx="2314575" cy="1985962"/>
          </a:xfrm>
          <a:prstGeom prst="rect">
            <a:avLst/>
          </a:prstGeom>
          <a:solidFill>
            <a:srgbClr val="339966"/>
          </a:solidFill>
          <a:ln w="19050" algn="ctr">
            <a:solidFill>
              <a:schemeClr val="tx1"/>
            </a:solidFill>
            <a:miter lim="800000"/>
            <a:headEnd/>
            <a:tailEnd type="none" w="lg" len="med"/>
          </a:ln>
          <a:effectLst/>
        </p:spPr>
        <p:txBody>
          <a:bodyPr wrap="none" anchor="ctr"/>
          <a:lstStyle/>
          <a:p>
            <a:pPr>
              <a:defRPr/>
            </a:pPr>
            <a:r>
              <a:rPr lang="en-US" altLang="zh-CN" sz="2000" b="1">
                <a:effectLst>
                  <a:outerShdw blurRad="38100" dist="38100" dir="2700000" algn="tl">
                    <a:srgbClr val="FFFFFF"/>
                  </a:outerShdw>
                </a:effectLst>
                <a:latin typeface="Arial"/>
              </a:rPr>
              <a:t>Big core</a:t>
            </a:r>
          </a:p>
        </p:txBody>
      </p:sp>
      <p:sp>
        <p:nvSpPr>
          <p:cNvPr id="146449" name="Rectangle 17"/>
          <p:cNvSpPr>
            <a:spLocks noChangeArrowheads="1"/>
          </p:cNvSpPr>
          <p:nvPr/>
        </p:nvSpPr>
        <p:spPr bwMode="auto">
          <a:xfrm>
            <a:off x="2538414" y="1257300"/>
            <a:ext cx="2886075" cy="400050"/>
          </a:xfrm>
          <a:prstGeom prst="rect">
            <a:avLst/>
          </a:prstGeom>
          <a:solidFill>
            <a:srgbClr val="FF6600"/>
          </a:solidFill>
          <a:ln w="19050" algn="ctr">
            <a:solidFill>
              <a:schemeClr val="tx1"/>
            </a:solidFill>
            <a:miter lim="800000"/>
            <a:headEnd/>
            <a:tailEnd type="none" w="lg" len="med"/>
          </a:ln>
          <a:effectLst/>
        </p:spPr>
        <p:txBody>
          <a:bodyPr wrap="none" anchor="ctr"/>
          <a:lstStyle/>
          <a:p>
            <a:pPr>
              <a:defRPr/>
            </a:pPr>
            <a:r>
              <a:rPr lang="en-US" altLang="zh-CN" sz="2000" b="1">
                <a:effectLst>
                  <a:outerShdw blurRad="38100" dist="38100" dir="2700000" algn="tl">
                    <a:srgbClr val="FFFFFF"/>
                  </a:outerShdw>
                </a:effectLst>
                <a:latin typeface="Arial"/>
              </a:rPr>
              <a:t>Cache</a:t>
            </a:r>
          </a:p>
        </p:txBody>
      </p:sp>
      <p:sp>
        <p:nvSpPr>
          <p:cNvPr id="80915" name="Rectangle 18"/>
          <p:cNvSpPr>
            <a:spLocks noChangeArrowheads="1"/>
          </p:cNvSpPr>
          <p:nvPr/>
        </p:nvSpPr>
        <p:spPr bwMode="auto">
          <a:xfrm>
            <a:off x="4795838" y="1671638"/>
            <a:ext cx="628650" cy="2043112"/>
          </a:xfrm>
          <a:prstGeom prst="rect">
            <a:avLst/>
          </a:prstGeom>
          <a:solidFill>
            <a:srgbClr val="FF6600"/>
          </a:solidFill>
          <a:ln w="19050" algn="ctr">
            <a:solidFill>
              <a:schemeClr val="tx1"/>
            </a:solidFill>
            <a:miter lim="800000"/>
            <a:headEnd/>
            <a:tailEnd type="none" w="lg" len="med"/>
          </a:ln>
        </p:spPr>
        <p:txBody>
          <a:bodyPr wrap="none" anchor="ctr"/>
          <a:lstStyle/>
          <a:p>
            <a:endParaRPr lang="zh-CN" altLang="en-US"/>
          </a:p>
        </p:txBody>
      </p:sp>
      <p:sp>
        <p:nvSpPr>
          <p:cNvPr id="80916" name="Rectangle 19"/>
          <p:cNvSpPr>
            <a:spLocks noChangeArrowheads="1"/>
          </p:cNvSpPr>
          <p:nvPr/>
        </p:nvSpPr>
        <p:spPr bwMode="auto">
          <a:xfrm>
            <a:off x="3895726" y="4214814"/>
            <a:ext cx="214313" cy="2314575"/>
          </a:xfrm>
          <a:prstGeom prst="rect">
            <a:avLst/>
          </a:prstGeom>
          <a:solidFill>
            <a:srgbClr val="FF6600"/>
          </a:solidFill>
          <a:ln w="19050" algn="ctr">
            <a:solidFill>
              <a:schemeClr val="tx1"/>
            </a:solidFill>
            <a:miter lim="800000"/>
            <a:headEnd/>
            <a:tailEnd type="none" w="lg" len="med"/>
          </a:ln>
        </p:spPr>
        <p:txBody>
          <a:bodyPr wrap="none" anchor="ctr"/>
          <a:lstStyle/>
          <a:p>
            <a:endParaRPr lang="zh-CN" altLang="en-US"/>
          </a:p>
        </p:txBody>
      </p:sp>
      <p:sp>
        <p:nvSpPr>
          <p:cNvPr id="146452" name="Rectangle 20"/>
          <p:cNvSpPr>
            <a:spLocks noChangeArrowheads="1"/>
          </p:cNvSpPr>
          <p:nvPr/>
        </p:nvSpPr>
        <p:spPr bwMode="auto">
          <a:xfrm>
            <a:off x="2695575" y="5172076"/>
            <a:ext cx="2743200" cy="214313"/>
          </a:xfrm>
          <a:prstGeom prst="rect">
            <a:avLst/>
          </a:prstGeom>
          <a:solidFill>
            <a:srgbClr val="FF6600"/>
          </a:solidFill>
          <a:ln w="19050" algn="ctr">
            <a:solidFill>
              <a:schemeClr val="tx1"/>
            </a:solidFill>
            <a:miter lim="800000"/>
            <a:headEnd/>
            <a:tailEnd type="none" w="lg" len="med"/>
          </a:ln>
          <a:effectLst/>
        </p:spPr>
        <p:txBody>
          <a:bodyPr wrap="none" anchor="ctr"/>
          <a:lstStyle/>
          <a:p>
            <a:pPr>
              <a:defRPr/>
            </a:pPr>
            <a:r>
              <a:rPr lang="en-US" altLang="zh-CN" sz="2000" b="1">
                <a:effectLst>
                  <a:outerShdw blurRad="38100" dist="38100" dir="2700000" algn="tl">
                    <a:srgbClr val="FFFFFF"/>
                  </a:outerShdw>
                </a:effectLst>
                <a:latin typeface="Arial"/>
              </a:rPr>
              <a:t>Cache</a:t>
            </a:r>
          </a:p>
        </p:txBody>
      </p:sp>
      <p:sp>
        <p:nvSpPr>
          <p:cNvPr id="146453" name="Rectangle 21"/>
          <p:cNvSpPr>
            <a:spLocks noChangeArrowheads="1"/>
          </p:cNvSpPr>
          <p:nvPr/>
        </p:nvSpPr>
        <p:spPr bwMode="auto">
          <a:xfrm>
            <a:off x="5853114" y="3214688"/>
            <a:ext cx="428625" cy="500062"/>
          </a:xfrm>
          <a:prstGeom prst="rect">
            <a:avLst/>
          </a:prstGeom>
          <a:solidFill>
            <a:srgbClr val="FF0000"/>
          </a:solidFill>
          <a:ln w="19050" algn="ctr">
            <a:solidFill>
              <a:schemeClr val="tx1"/>
            </a:solidFill>
            <a:miter lim="800000"/>
            <a:headEnd/>
            <a:tailEnd type="none" w="lg" len="med"/>
          </a:ln>
          <a:effectLst/>
        </p:spPr>
        <p:txBody>
          <a:bodyPr wrap="none" anchor="ctr"/>
          <a:lstStyle/>
          <a:p>
            <a:pPr>
              <a:defRPr/>
            </a:pPr>
            <a:r>
              <a:rPr lang="en-US" altLang="zh-CN" sz="2000" b="1">
                <a:effectLst>
                  <a:outerShdw blurRad="38100" dist="38100" dir="2700000" algn="tl">
                    <a:srgbClr val="FFFFFF"/>
                  </a:outerShdw>
                </a:effectLst>
                <a:latin typeface="Arial"/>
              </a:rPr>
              <a:t>1</a:t>
            </a:r>
          </a:p>
        </p:txBody>
      </p:sp>
      <p:sp>
        <p:nvSpPr>
          <p:cNvPr id="146454" name="Rectangle 22"/>
          <p:cNvSpPr>
            <a:spLocks noChangeArrowheads="1"/>
          </p:cNvSpPr>
          <p:nvPr/>
        </p:nvSpPr>
        <p:spPr bwMode="auto">
          <a:xfrm>
            <a:off x="5853114" y="2714626"/>
            <a:ext cx="428625" cy="500063"/>
          </a:xfrm>
          <a:prstGeom prst="rect">
            <a:avLst/>
          </a:prstGeom>
          <a:solidFill>
            <a:srgbClr val="FF0000"/>
          </a:solidFill>
          <a:ln w="19050" algn="ctr">
            <a:solidFill>
              <a:schemeClr val="tx1"/>
            </a:solidFill>
            <a:miter lim="800000"/>
            <a:headEnd/>
            <a:tailEnd type="none" w="lg" len="med"/>
          </a:ln>
          <a:effectLst/>
        </p:spPr>
        <p:txBody>
          <a:bodyPr wrap="none" anchor="ctr"/>
          <a:lstStyle/>
          <a:p>
            <a:pPr>
              <a:defRPr/>
            </a:pPr>
            <a:r>
              <a:rPr lang="en-US" altLang="zh-CN" sz="2000" b="1">
                <a:effectLst>
                  <a:outerShdw blurRad="38100" dist="38100" dir="2700000" algn="tl">
                    <a:srgbClr val="FFFFFF"/>
                  </a:outerShdw>
                </a:effectLst>
                <a:latin typeface="Arial"/>
              </a:rPr>
              <a:t>2</a:t>
            </a:r>
          </a:p>
        </p:txBody>
      </p:sp>
      <p:sp>
        <p:nvSpPr>
          <p:cNvPr id="146455" name="Rectangle 23"/>
          <p:cNvSpPr>
            <a:spLocks noChangeArrowheads="1"/>
          </p:cNvSpPr>
          <p:nvPr/>
        </p:nvSpPr>
        <p:spPr bwMode="auto">
          <a:xfrm>
            <a:off x="5853114" y="2200276"/>
            <a:ext cx="428625" cy="500063"/>
          </a:xfrm>
          <a:prstGeom prst="rect">
            <a:avLst/>
          </a:prstGeom>
          <a:solidFill>
            <a:srgbClr val="FF0000"/>
          </a:solidFill>
          <a:ln w="19050" algn="ctr">
            <a:solidFill>
              <a:schemeClr val="tx1"/>
            </a:solidFill>
            <a:miter lim="800000"/>
            <a:headEnd/>
            <a:tailEnd type="none" w="lg" len="med"/>
          </a:ln>
          <a:effectLst/>
        </p:spPr>
        <p:txBody>
          <a:bodyPr wrap="none" anchor="ctr"/>
          <a:lstStyle/>
          <a:p>
            <a:pPr>
              <a:defRPr/>
            </a:pPr>
            <a:r>
              <a:rPr lang="en-US" altLang="zh-CN" sz="2000" b="1">
                <a:effectLst>
                  <a:outerShdw blurRad="38100" dist="38100" dir="2700000" algn="tl">
                    <a:srgbClr val="FFFFFF"/>
                  </a:outerShdw>
                </a:effectLst>
                <a:latin typeface="Arial"/>
              </a:rPr>
              <a:t>3</a:t>
            </a:r>
          </a:p>
        </p:txBody>
      </p:sp>
      <p:sp>
        <p:nvSpPr>
          <p:cNvPr id="146456" name="Rectangle 24"/>
          <p:cNvSpPr>
            <a:spLocks noChangeArrowheads="1"/>
          </p:cNvSpPr>
          <p:nvPr/>
        </p:nvSpPr>
        <p:spPr bwMode="auto">
          <a:xfrm>
            <a:off x="5853114" y="1685926"/>
            <a:ext cx="428625" cy="500063"/>
          </a:xfrm>
          <a:prstGeom prst="rect">
            <a:avLst/>
          </a:prstGeom>
          <a:solidFill>
            <a:srgbClr val="FF0000"/>
          </a:solidFill>
          <a:ln w="19050" algn="ctr">
            <a:solidFill>
              <a:schemeClr val="tx1"/>
            </a:solidFill>
            <a:miter lim="800000"/>
            <a:headEnd/>
            <a:tailEnd type="none" w="lg" len="med"/>
          </a:ln>
          <a:effectLst/>
        </p:spPr>
        <p:txBody>
          <a:bodyPr wrap="none" anchor="ctr"/>
          <a:lstStyle/>
          <a:p>
            <a:pPr>
              <a:defRPr/>
            </a:pPr>
            <a:r>
              <a:rPr lang="en-US" altLang="zh-CN" sz="2000" b="1">
                <a:effectLst>
                  <a:outerShdw blurRad="38100" dist="38100" dir="2700000" algn="tl">
                    <a:srgbClr val="FFFFFF"/>
                  </a:outerShdw>
                </a:effectLst>
                <a:latin typeface="Arial"/>
              </a:rPr>
              <a:t>4</a:t>
            </a:r>
          </a:p>
        </p:txBody>
      </p:sp>
      <p:sp>
        <p:nvSpPr>
          <p:cNvPr id="146457" name="Rectangle 25"/>
          <p:cNvSpPr>
            <a:spLocks noChangeArrowheads="1"/>
          </p:cNvSpPr>
          <p:nvPr/>
        </p:nvSpPr>
        <p:spPr bwMode="auto">
          <a:xfrm>
            <a:off x="6510339" y="3214688"/>
            <a:ext cx="428625" cy="500062"/>
          </a:xfrm>
          <a:prstGeom prst="rect">
            <a:avLst/>
          </a:prstGeom>
          <a:solidFill>
            <a:srgbClr val="99CC00"/>
          </a:solidFill>
          <a:ln w="19050" algn="ctr">
            <a:solidFill>
              <a:schemeClr val="tx1"/>
            </a:solidFill>
            <a:miter lim="800000"/>
            <a:headEnd/>
            <a:tailEnd type="none" w="lg" len="med"/>
          </a:ln>
          <a:effectLst/>
        </p:spPr>
        <p:txBody>
          <a:bodyPr wrap="none" anchor="ctr"/>
          <a:lstStyle/>
          <a:p>
            <a:pPr>
              <a:defRPr/>
            </a:pPr>
            <a:r>
              <a:rPr lang="en-US" altLang="zh-CN" sz="2000" b="1">
                <a:effectLst>
                  <a:outerShdw blurRad="38100" dist="38100" dir="2700000" algn="tl">
                    <a:srgbClr val="FFFFFF"/>
                  </a:outerShdw>
                </a:effectLst>
                <a:latin typeface="Arial"/>
              </a:rPr>
              <a:t>1</a:t>
            </a:r>
          </a:p>
        </p:txBody>
      </p:sp>
      <p:sp>
        <p:nvSpPr>
          <p:cNvPr id="146458" name="Rectangle 26"/>
          <p:cNvSpPr>
            <a:spLocks noChangeArrowheads="1"/>
          </p:cNvSpPr>
          <p:nvPr/>
        </p:nvSpPr>
        <p:spPr bwMode="auto">
          <a:xfrm>
            <a:off x="6510339" y="2728913"/>
            <a:ext cx="428625" cy="500062"/>
          </a:xfrm>
          <a:prstGeom prst="rect">
            <a:avLst/>
          </a:prstGeom>
          <a:solidFill>
            <a:srgbClr val="99CC00"/>
          </a:solidFill>
          <a:ln w="19050" algn="ctr">
            <a:solidFill>
              <a:schemeClr val="tx1"/>
            </a:solidFill>
            <a:miter lim="800000"/>
            <a:headEnd/>
            <a:tailEnd type="none" w="lg" len="med"/>
          </a:ln>
          <a:effectLst/>
        </p:spPr>
        <p:txBody>
          <a:bodyPr wrap="none" anchor="ctr"/>
          <a:lstStyle/>
          <a:p>
            <a:pPr>
              <a:defRPr/>
            </a:pPr>
            <a:r>
              <a:rPr lang="en-US" altLang="zh-CN" sz="2000" b="1">
                <a:effectLst>
                  <a:outerShdw blurRad="38100" dist="38100" dir="2700000" algn="tl">
                    <a:srgbClr val="FFFFFF"/>
                  </a:outerShdw>
                </a:effectLst>
                <a:latin typeface="Arial"/>
              </a:rPr>
              <a:t>2</a:t>
            </a:r>
          </a:p>
        </p:txBody>
      </p:sp>
      <p:sp>
        <p:nvSpPr>
          <p:cNvPr id="146459" name="Rectangle 27"/>
          <p:cNvSpPr>
            <a:spLocks noChangeArrowheads="1"/>
          </p:cNvSpPr>
          <p:nvPr/>
        </p:nvSpPr>
        <p:spPr bwMode="auto">
          <a:xfrm>
            <a:off x="9596439" y="3186113"/>
            <a:ext cx="428625" cy="500062"/>
          </a:xfrm>
          <a:prstGeom prst="rect">
            <a:avLst/>
          </a:prstGeom>
          <a:solidFill>
            <a:srgbClr val="FF0000"/>
          </a:solidFill>
          <a:ln w="19050" algn="ctr">
            <a:solidFill>
              <a:schemeClr val="tx1"/>
            </a:solidFill>
            <a:miter lim="800000"/>
            <a:headEnd/>
            <a:tailEnd type="none" w="lg" len="med"/>
          </a:ln>
          <a:effectLst/>
        </p:spPr>
        <p:txBody>
          <a:bodyPr wrap="none" anchor="ctr"/>
          <a:lstStyle/>
          <a:p>
            <a:pPr>
              <a:defRPr/>
            </a:pPr>
            <a:r>
              <a:rPr lang="en-US" altLang="zh-CN" sz="2000" b="1">
                <a:effectLst>
                  <a:outerShdw blurRad="38100" dist="38100" dir="2700000" algn="tl">
                    <a:srgbClr val="FFFFFF"/>
                  </a:outerShdw>
                </a:effectLst>
                <a:latin typeface="Arial"/>
              </a:rPr>
              <a:t>1</a:t>
            </a:r>
          </a:p>
        </p:txBody>
      </p:sp>
      <p:sp>
        <p:nvSpPr>
          <p:cNvPr id="146460" name="Rectangle 28"/>
          <p:cNvSpPr>
            <a:spLocks noChangeArrowheads="1"/>
          </p:cNvSpPr>
          <p:nvPr/>
        </p:nvSpPr>
        <p:spPr bwMode="auto">
          <a:xfrm>
            <a:off x="10067926" y="3186113"/>
            <a:ext cx="428625" cy="500062"/>
          </a:xfrm>
          <a:prstGeom prst="rect">
            <a:avLst/>
          </a:prstGeom>
          <a:solidFill>
            <a:srgbClr val="99CC00"/>
          </a:solidFill>
          <a:ln w="19050" algn="ctr">
            <a:solidFill>
              <a:schemeClr val="tx1"/>
            </a:solidFill>
            <a:miter lim="800000"/>
            <a:headEnd/>
            <a:tailEnd type="none" w="lg" len="med"/>
          </a:ln>
          <a:effectLst/>
        </p:spPr>
        <p:txBody>
          <a:bodyPr wrap="none" anchor="ctr"/>
          <a:lstStyle/>
          <a:p>
            <a:pPr>
              <a:defRPr/>
            </a:pPr>
            <a:r>
              <a:rPr lang="en-US" altLang="zh-CN" sz="2000" b="1">
                <a:effectLst>
                  <a:outerShdw blurRad="38100" dist="38100" dir="2700000" algn="tl">
                    <a:srgbClr val="FFFFFF"/>
                  </a:outerShdw>
                </a:effectLst>
                <a:latin typeface="Arial"/>
              </a:rPr>
              <a:t>1</a:t>
            </a:r>
          </a:p>
        </p:txBody>
      </p:sp>
      <p:sp>
        <p:nvSpPr>
          <p:cNvPr id="146461" name="Rectangle 29"/>
          <p:cNvSpPr>
            <a:spLocks noChangeArrowheads="1"/>
          </p:cNvSpPr>
          <p:nvPr/>
        </p:nvSpPr>
        <p:spPr bwMode="auto">
          <a:xfrm>
            <a:off x="5791201" y="6062663"/>
            <a:ext cx="428625" cy="500062"/>
          </a:xfrm>
          <a:prstGeom prst="rect">
            <a:avLst/>
          </a:prstGeom>
          <a:solidFill>
            <a:srgbClr val="FF0000"/>
          </a:solidFill>
          <a:ln w="19050" algn="ctr">
            <a:solidFill>
              <a:schemeClr val="tx1"/>
            </a:solidFill>
            <a:miter lim="800000"/>
            <a:headEnd/>
            <a:tailEnd type="none" w="lg" len="med"/>
          </a:ln>
          <a:effectLst/>
        </p:spPr>
        <p:txBody>
          <a:bodyPr wrap="none" anchor="ctr"/>
          <a:lstStyle/>
          <a:p>
            <a:pPr>
              <a:defRPr/>
            </a:pPr>
            <a:r>
              <a:rPr lang="en-US" altLang="zh-CN" sz="2000" b="1">
                <a:effectLst>
                  <a:outerShdw blurRad="38100" dist="38100" dir="2700000" algn="tl">
                    <a:srgbClr val="FFFFFF"/>
                  </a:outerShdw>
                </a:effectLst>
                <a:latin typeface="Arial"/>
              </a:rPr>
              <a:t>1</a:t>
            </a:r>
          </a:p>
        </p:txBody>
      </p:sp>
      <p:sp>
        <p:nvSpPr>
          <p:cNvPr id="146462" name="Rectangle 30"/>
          <p:cNvSpPr>
            <a:spLocks noChangeArrowheads="1"/>
          </p:cNvSpPr>
          <p:nvPr/>
        </p:nvSpPr>
        <p:spPr bwMode="auto">
          <a:xfrm>
            <a:off x="5791201" y="5567363"/>
            <a:ext cx="428625" cy="500062"/>
          </a:xfrm>
          <a:prstGeom prst="rect">
            <a:avLst/>
          </a:prstGeom>
          <a:solidFill>
            <a:srgbClr val="FF0000"/>
          </a:solidFill>
          <a:ln w="19050" algn="ctr">
            <a:solidFill>
              <a:schemeClr val="tx1"/>
            </a:solidFill>
            <a:miter lim="800000"/>
            <a:headEnd/>
            <a:tailEnd type="none" w="lg" len="med"/>
          </a:ln>
          <a:effectLst/>
        </p:spPr>
        <p:txBody>
          <a:bodyPr wrap="none" anchor="ctr"/>
          <a:lstStyle/>
          <a:p>
            <a:pPr>
              <a:defRPr/>
            </a:pPr>
            <a:r>
              <a:rPr lang="en-US" altLang="zh-CN" sz="2000" b="1">
                <a:effectLst>
                  <a:outerShdw blurRad="38100" dist="38100" dir="2700000" algn="tl">
                    <a:srgbClr val="FFFFFF"/>
                  </a:outerShdw>
                </a:effectLst>
                <a:latin typeface="Arial"/>
              </a:rPr>
              <a:t>2</a:t>
            </a:r>
          </a:p>
        </p:txBody>
      </p:sp>
      <p:sp>
        <p:nvSpPr>
          <p:cNvPr id="146463" name="Rectangle 31"/>
          <p:cNvSpPr>
            <a:spLocks noChangeArrowheads="1"/>
          </p:cNvSpPr>
          <p:nvPr/>
        </p:nvSpPr>
        <p:spPr bwMode="auto">
          <a:xfrm>
            <a:off x="5791201" y="5038726"/>
            <a:ext cx="428625" cy="500063"/>
          </a:xfrm>
          <a:prstGeom prst="rect">
            <a:avLst/>
          </a:prstGeom>
          <a:solidFill>
            <a:srgbClr val="FF0000"/>
          </a:solidFill>
          <a:ln w="19050" algn="ctr">
            <a:solidFill>
              <a:schemeClr val="tx1"/>
            </a:solidFill>
            <a:miter lim="800000"/>
            <a:headEnd/>
            <a:tailEnd type="none" w="lg" len="med"/>
          </a:ln>
          <a:effectLst/>
        </p:spPr>
        <p:txBody>
          <a:bodyPr wrap="none" anchor="ctr"/>
          <a:lstStyle/>
          <a:p>
            <a:pPr>
              <a:defRPr/>
            </a:pPr>
            <a:r>
              <a:rPr lang="en-US" altLang="zh-CN" sz="2000" b="1">
                <a:effectLst>
                  <a:outerShdw blurRad="38100" dist="38100" dir="2700000" algn="tl">
                    <a:srgbClr val="FFFFFF"/>
                  </a:outerShdw>
                </a:effectLst>
                <a:latin typeface="Arial"/>
              </a:rPr>
              <a:t>3</a:t>
            </a:r>
          </a:p>
        </p:txBody>
      </p:sp>
      <p:sp>
        <p:nvSpPr>
          <p:cNvPr id="146464" name="Rectangle 32"/>
          <p:cNvSpPr>
            <a:spLocks noChangeArrowheads="1"/>
          </p:cNvSpPr>
          <p:nvPr/>
        </p:nvSpPr>
        <p:spPr bwMode="auto">
          <a:xfrm>
            <a:off x="5791201" y="4538663"/>
            <a:ext cx="428625" cy="500062"/>
          </a:xfrm>
          <a:prstGeom prst="rect">
            <a:avLst/>
          </a:prstGeom>
          <a:solidFill>
            <a:srgbClr val="FF0000"/>
          </a:solidFill>
          <a:ln w="19050" algn="ctr">
            <a:solidFill>
              <a:schemeClr val="tx1"/>
            </a:solidFill>
            <a:miter lim="800000"/>
            <a:headEnd/>
            <a:tailEnd type="none" w="lg" len="med"/>
          </a:ln>
          <a:effectLst/>
        </p:spPr>
        <p:txBody>
          <a:bodyPr wrap="none" anchor="ctr"/>
          <a:lstStyle/>
          <a:p>
            <a:pPr>
              <a:defRPr/>
            </a:pPr>
            <a:r>
              <a:rPr lang="en-US" altLang="zh-CN" sz="2000" b="1">
                <a:effectLst>
                  <a:outerShdw blurRad="38100" dist="38100" dir="2700000" algn="tl">
                    <a:srgbClr val="FFFFFF"/>
                  </a:outerShdw>
                </a:effectLst>
                <a:latin typeface="Arial"/>
              </a:rPr>
              <a:t>4</a:t>
            </a:r>
          </a:p>
        </p:txBody>
      </p:sp>
      <p:sp>
        <p:nvSpPr>
          <p:cNvPr id="146465" name="Rectangle 33"/>
          <p:cNvSpPr>
            <a:spLocks noChangeArrowheads="1"/>
          </p:cNvSpPr>
          <p:nvPr/>
        </p:nvSpPr>
        <p:spPr bwMode="auto">
          <a:xfrm>
            <a:off x="6515101" y="6062663"/>
            <a:ext cx="428625" cy="500062"/>
          </a:xfrm>
          <a:prstGeom prst="rect">
            <a:avLst/>
          </a:prstGeom>
          <a:solidFill>
            <a:srgbClr val="99CC00"/>
          </a:solidFill>
          <a:ln w="19050" algn="ctr">
            <a:solidFill>
              <a:schemeClr val="tx1"/>
            </a:solidFill>
            <a:miter lim="800000"/>
            <a:headEnd/>
            <a:tailEnd type="none" w="lg" len="med"/>
          </a:ln>
          <a:effectLst/>
        </p:spPr>
        <p:txBody>
          <a:bodyPr wrap="none" anchor="ctr"/>
          <a:lstStyle/>
          <a:p>
            <a:pPr>
              <a:defRPr/>
            </a:pPr>
            <a:r>
              <a:rPr lang="en-US" altLang="zh-CN" sz="2000" b="1">
                <a:effectLst>
                  <a:outerShdw blurRad="38100" dist="38100" dir="2700000" algn="tl">
                    <a:srgbClr val="FFFFFF"/>
                  </a:outerShdw>
                </a:effectLst>
                <a:latin typeface="Arial"/>
              </a:rPr>
              <a:t>1</a:t>
            </a:r>
          </a:p>
        </p:txBody>
      </p:sp>
      <p:sp>
        <p:nvSpPr>
          <p:cNvPr id="146466" name="Rectangle 34"/>
          <p:cNvSpPr>
            <a:spLocks noChangeArrowheads="1"/>
          </p:cNvSpPr>
          <p:nvPr/>
        </p:nvSpPr>
        <p:spPr bwMode="auto">
          <a:xfrm>
            <a:off x="6515101" y="5562601"/>
            <a:ext cx="428625" cy="500063"/>
          </a:xfrm>
          <a:prstGeom prst="rect">
            <a:avLst/>
          </a:prstGeom>
          <a:solidFill>
            <a:srgbClr val="99CC00"/>
          </a:solidFill>
          <a:ln w="19050" algn="ctr">
            <a:solidFill>
              <a:schemeClr val="tx1"/>
            </a:solidFill>
            <a:miter lim="800000"/>
            <a:headEnd/>
            <a:tailEnd type="none" w="lg" len="med"/>
          </a:ln>
          <a:effectLst/>
        </p:spPr>
        <p:txBody>
          <a:bodyPr wrap="none" anchor="ctr"/>
          <a:lstStyle/>
          <a:p>
            <a:pPr>
              <a:defRPr/>
            </a:pPr>
            <a:r>
              <a:rPr lang="en-US" altLang="zh-CN" sz="2000" b="1">
                <a:effectLst>
                  <a:outerShdw blurRad="38100" dist="38100" dir="2700000" algn="tl">
                    <a:srgbClr val="FFFFFF"/>
                  </a:outerShdw>
                </a:effectLst>
                <a:latin typeface="Arial"/>
              </a:rPr>
              <a:t>2</a:t>
            </a:r>
          </a:p>
        </p:txBody>
      </p:sp>
      <p:sp>
        <p:nvSpPr>
          <p:cNvPr id="146467" name="Rectangle 35"/>
          <p:cNvSpPr>
            <a:spLocks noChangeArrowheads="1"/>
          </p:cNvSpPr>
          <p:nvPr/>
        </p:nvSpPr>
        <p:spPr bwMode="auto">
          <a:xfrm>
            <a:off x="6515101" y="5048251"/>
            <a:ext cx="428625" cy="500063"/>
          </a:xfrm>
          <a:prstGeom prst="rect">
            <a:avLst/>
          </a:prstGeom>
          <a:solidFill>
            <a:srgbClr val="99CC00"/>
          </a:solidFill>
          <a:ln w="19050" algn="ctr">
            <a:solidFill>
              <a:schemeClr val="tx1"/>
            </a:solidFill>
            <a:miter lim="800000"/>
            <a:headEnd/>
            <a:tailEnd type="none" w="lg" len="med"/>
          </a:ln>
          <a:effectLst/>
        </p:spPr>
        <p:txBody>
          <a:bodyPr wrap="none" anchor="ctr"/>
          <a:lstStyle/>
          <a:p>
            <a:pPr>
              <a:defRPr/>
            </a:pPr>
            <a:r>
              <a:rPr lang="en-US" altLang="zh-CN" sz="2000" b="1">
                <a:effectLst>
                  <a:outerShdw blurRad="38100" dist="38100" dir="2700000" algn="tl">
                    <a:srgbClr val="FFFFFF"/>
                  </a:outerShdw>
                </a:effectLst>
                <a:latin typeface="Arial"/>
              </a:rPr>
              <a:t>3</a:t>
            </a:r>
          </a:p>
        </p:txBody>
      </p:sp>
      <p:sp>
        <p:nvSpPr>
          <p:cNvPr id="146468" name="Rectangle 36"/>
          <p:cNvSpPr>
            <a:spLocks noChangeArrowheads="1"/>
          </p:cNvSpPr>
          <p:nvPr/>
        </p:nvSpPr>
        <p:spPr bwMode="auto">
          <a:xfrm>
            <a:off x="6515101" y="4533901"/>
            <a:ext cx="428625" cy="500063"/>
          </a:xfrm>
          <a:prstGeom prst="rect">
            <a:avLst/>
          </a:prstGeom>
          <a:solidFill>
            <a:srgbClr val="99CC00"/>
          </a:solidFill>
          <a:ln w="19050" algn="ctr">
            <a:solidFill>
              <a:schemeClr val="tx1"/>
            </a:solidFill>
            <a:miter lim="800000"/>
            <a:headEnd/>
            <a:tailEnd type="none" w="lg" len="med"/>
          </a:ln>
          <a:effectLst/>
        </p:spPr>
        <p:txBody>
          <a:bodyPr wrap="none" anchor="ctr"/>
          <a:lstStyle/>
          <a:p>
            <a:pPr>
              <a:defRPr/>
            </a:pPr>
            <a:r>
              <a:rPr lang="en-US" altLang="zh-CN" sz="2000" b="1">
                <a:effectLst>
                  <a:outerShdw blurRad="38100" dist="38100" dir="2700000" algn="tl">
                    <a:srgbClr val="FFFFFF"/>
                  </a:outerShdw>
                </a:effectLst>
                <a:latin typeface="Arial"/>
              </a:rPr>
              <a:t>4</a:t>
            </a:r>
          </a:p>
        </p:txBody>
      </p:sp>
      <p:sp>
        <p:nvSpPr>
          <p:cNvPr id="146469" name="Text Box 37"/>
          <p:cNvSpPr txBox="1">
            <a:spLocks noChangeArrowheads="1"/>
          </p:cNvSpPr>
          <p:nvPr/>
        </p:nvSpPr>
        <p:spPr bwMode="auto">
          <a:xfrm>
            <a:off x="5838826" y="1243013"/>
            <a:ext cx="1000125" cy="366712"/>
          </a:xfrm>
          <a:prstGeom prst="rect">
            <a:avLst/>
          </a:prstGeom>
          <a:noFill/>
          <a:ln w="19050" algn="ctr">
            <a:noFill/>
            <a:miter lim="800000"/>
            <a:headEnd/>
            <a:tailEnd type="none" w="lg" len="med"/>
          </a:ln>
          <a:effectLst/>
        </p:spPr>
        <p:txBody>
          <a:bodyPr>
            <a:spAutoFit/>
          </a:bodyPr>
          <a:lstStyle/>
          <a:p>
            <a:pPr algn="l">
              <a:spcBef>
                <a:spcPct val="50000"/>
              </a:spcBef>
              <a:defRPr/>
            </a:pPr>
            <a:r>
              <a:rPr lang="en-US" altLang="zh-CN">
                <a:effectLst>
                  <a:outerShdw blurRad="38100" dist="38100" dir="2700000" algn="tl">
                    <a:srgbClr val="C0C0C0"/>
                  </a:outerShdw>
                </a:effectLst>
                <a:latin typeface="Arial"/>
              </a:rPr>
              <a:t>Power</a:t>
            </a:r>
          </a:p>
        </p:txBody>
      </p:sp>
      <p:sp>
        <p:nvSpPr>
          <p:cNvPr id="146470" name="Text Box 38"/>
          <p:cNvSpPr txBox="1">
            <a:spLocks noChangeArrowheads="1"/>
          </p:cNvSpPr>
          <p:nvPr/>
        </p:nvSpPr>
        <p:spPr bwMode="auto">
          <a:xfrm>
            <a:off x="6353175" y="2228851"/>
            <a:ext cx="1500188" cy="366713"/>
          </a:xfrm>
          <a:prstGeom prst="rect">
            <a:avLst/>
          </a:prstGeom>
          <a:noFill/>
          <a:ln w="19050" algn="ctr">
            <a:noFill/>
            <a:miter lim="800000"/>
            <a:headEnd/>
            <a:tailEnd type="none" w="lg" len="med"/>
          </a:ln>
          <a:effectLst/>
        </p:spPr>
        <p:txBody>
          <a:bodyPr>
            <a:spAutoFit/>
          </a:bodyPr>
          <a:lstStyle/>
          <a:p>
            <a:pPr algn="l">
              <a:spcBef>
                <a:spcPct val="50000"/>
              </a:spcBef>
              <a:defRPr/>
            </a:pPr>
            <a:r>
              <a:rPr lang="en-US" altLang="zh-CN">
                <a:effectLst>
                  <a:outerShdw blurRad="38100" dist="38100" dir="2700000" algn="tl">
                    <a:srgbClr val="C0C0C0"/>
                  </a:outerShdw>
                </a:effectLst>
                <a:latin typeface="Arial"/>
              </a:rPr>
              <a:t>Performance</a:t>
            </a:r>
          </a:p>
        </p:txBody>
      </p:sp>
      <p:sp>
        <p:nvSpPr>
          <p:cNvPr id="146471" name="Text Box 39"/>
          <p:cNvSpPr txBox="1">
            <a:spLocks noChangeArrowheads="1"/>
          </p:cNvSpPr>
          <p:nvPr/>
        </p:nvSpPr>
        <p:spPr bwMode="auto">
          <a:xfrm>
            <a:off x="7496176" y="3962401"/>
            <a:ext cx="3171825" cy="1920875"/>
          </a:xfrm>
          <a:prstGeom prst="rect">
            <a:avLst/>
          </a:prstGeom>
          <a:noFill/>
          <a:ln w="19050" algn="ctr">
            <a:noFill/>
            <a:miter lim="800000"/>
            <a:headEnd/>
            <a:tailEnd type="none" w="lg" len="med"/>
          </a:ln>
          <a:effectLst/>
        </p:spPr>
        <p:txBody>
          <a:bodyPr>
            <a:spAutoFit/>
          </a:bodyPr>
          <a:lstStyle/>
          <a:p>
            <a:pPr algn="l">
              <a:spcBef>
                <a:spcPct val="50000"/>
              </a:spcBef>
              <a:defRPr/>
            </a:pPr>
            <a:r>
              <a:rPr lang="en-US" altLang="zh-CN" sz="2000" b="1">
                <a:effectLst>
                  <a:outerShdw blurRad="38100" dist="38100" dir="2700000" algn="tl">
                    <a:srgbClr val="C0C0C0"/>
                  </a:outerShdw>
                </a:effectLst>
                <a:latin typeface="Arial"/>
              </a:rPr>
              <a:t>Many core is more power efficient</a:t>
            </a:r>
          </a:p>
          <a:p>
            <a:pPr algn="l">
              <a:spcBef>
                <a:spcPct val="50000"/>
              </a:spcBef>
              <a:defRPr/>
            </a:pPr>
            <a:r>
              <a:rPr lang="en-US" altLang="zh-CN" sz="2000" b="1">
                <a:effectLst>
                  <a:outerShdw blurRad="38100" dist="38100" dir="2700000" algn="tl">
                    <a:srgbClr val="C0C0C0"/>
                  </a:outerShdw>
                </a:effectLst>
                <a:latin typeface="Arial"/>
              </a:rPr>
              <a:t>Power ~ area</a:t>
            </a:r>
          </a:p>
          <a:p>
            <a:pPr algn="l">
              <a:spcBef>
                <a:spcPct val="50000"/>
              </a:spcBef>
              <a:defRPr/>
            </a:pPr>
            <a:r>
              <a:rPr lang="en-US" altLang="zh-CN" sz="2000" b="1">
                <a:effectLst>
                  <a:outerShdw blurRad="38100" dist="38100" dir="2700000" algn="tl">
                    <a:srgbClr val="C0C0C0"/>
                  </a:outerShdw>
                </a:effectLst>
                <a:latin typeface="Arial"/>
              </a:rPr>
              <a:t>Single thread performance ~ area**.5</a:t>
            </a:r>
          </a:p>
        </p:txBody>
      </p:sp>
    </p:spTree>
  </p:cSld>
  <p:clrMapOvr>
    <a:masterClrMapping/>
  </p:clrMapOvr>
  <p:transition spd="slow">
    <p:random/>
  </p:transition>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Arial"/>
              </a:rPr>
              <a:t>Why </a:t>
            </a:r>
            <a:r>
              <a:rPr lang="en-US" altLang="zh-CN" dirty="0" err="1">
                <a:latin typeface="Arial"/>
              </a:rPr>
              <a:t>Multicore</a:t>
            </a:r>
            <a:r>
              <a:rPr lang="en-US" altLang="zh-CN" dirty="0">
                <a:latin typeface="Arial"/>
              </a:rPr>
              <a:t>?</a:t>
            </a:r>
            <a:endParaRPr lang="zh-CN" altLang="en-US" dirty="0"/>
          </a:p>
        </p:txBody>
      </p:sp>
      <p:sp>
        <p:nvSpPr>
          <p:cNvPr id="3" name="内容占位符 2"/>
          <p:cNvSpPr>
            <a:spLocks noGrp="1"/>
          </p:cNvSpPr>
          <p:nvPr>
            <p:ph idx="1"/>
          </p:nvPr>
        </p:nvSpPr>
        <p:spPr/>
        <p:txBody>
          <a:bodyPr/>
          <a:lstStyle/>
          <a:p>
            <a:endParaRPr lang="zh-CN" altLang="en-US"/>
          </a:p>
        </p:txBody>
      </p:sp>
      <p:pic>
        <p:nvPicPr>
          <p:cNvPr id="4" name="Picture 4"/>
          <p:cNvPicPr>
            <a:picLocks noChangeAspect="1" noChangeArrowheads="1"/>
          </p:cNvPicPr>
          <p:nvPr/>
        </p:nvPicPr>
        <p:blipFill>
          <a:blip r:embed="rId2"/>
          <a:srcRect/>
          <a:stretch>
            <a:fillRect/>
          </a:stretch>
        </p:blipFill>
        <p:spPr bwMode="auto">
          <a:xfrm>
            <a:off x="1524000" y="1071546"/>
            <a:ext cx="9144000" cy="5041900"/>
          </a:xfrm>
          <a:prstGeom prst="rect">
            <a:avLst/>
          </a:prstGeom>
          <a:noFill/>
          <a:ln w="50800" algn="ctr">
            <a:noFill/>
            <a:miter lim="800000"/>
            <a:headEnd/>
            <a:tailEnd/>
          </a:ln>
        </p:spPr>
      </p:pic>
    </p:spTree>
  </p:cSld>
  <p:clrMapOvr>
    <a:masterClrMapping/>
  </p:clrMapOvr>
  <p:transition spd="slow">
    <p:pull dir="ru"/>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3794" name="Rectangle 2"/>
          <p:cNvSpPr>
            <a:spLocks noGrp="1" noRot="1" noChangeArrowheads="1"/>
          </p:cNvSpPr>
          <p:nvPr>
            <p:ph type="title"/>
          </p:nvPr>
        </p:nvSpPr>
        <p:spPr>
          <a:xfrm>
            <a:off x="1809721" y="1"/>
            <a:ext cx="8621713" cy="936625"/>
          </a:xfrm>
        </p:spPr>
        <p:txBody>
          <a:bodyPr/>
          <a:lstStyle/>
          <a:p>
            <a:pPr eaLnBrk="1" hangingPunct="1"/>
            <a:r>
              <a:rPr lang="en-US" altLang="zh-CN" dirty="0">
                <a:latin typeface="Arial"/>
              </a:rPr>
              <a:t>5 computing markets </a:t>
            </a:r>
          </a:p>
        </p:txBody>
      </p:sp>
      <p:graphicFrame>
        <p:nvGraphicFramePr>
          <p:cNvPr id="32771" name="Group 3"/>
          <p:cNvGraphicFramePr>
            <a:graphicFrameLocks noGrp="1"/>
          </p:cNvGraphicFramePr>
          <p:nvPr>
            <p:extLst>
              <p:ext uri="{D42A27DB-BD31-4B8C-83A1-F6EECF244321}">
                <p14:modId xmlns:p14="http://schemas.microsoft.com/office/powerpoint/2010/main" val="1331716105"/>
              </p:ext>
            </p:extLst>
          </p:nvPr>
        </p:nvGraphicFramePr>
        <p:xfrm>
          <a:off x="1127448" y="1066800"/>
          <a:ext cx="10081120" cy="4915662"/>
        </p:xfrm>
        <a:graphic>
          <a:graphicData uri="http://schemas.openxmlformats.org/drawingml/2006/table">
            <a:tbl>
              <a:tblPr/>
              <a:tblGrid>
                <a:gridCol w="1296144">
                  <a:extLst>
                    <a:ext uri="{9D8B030D-6E8A-4147-A177-3AD203B41FA5}">
                      <a16:colId xmlns:a16="http://schemas.microsoft.com/office/drawing/2014/main" val="20000"/>
                    </a:ext>
                  </a:extLst>
                </a:gridCol>
                <a:gridCol w="1800200">
                  <a:extLst>
                    <a:ext uri="{9D8B030D-6E8A-4147-A177-3AD203B41FA5}">
                      <a16:colId xmlns:a16="http://schemas.microsoft.com/office/drawing/2014/main" val="20001"/>
                    </a:ext>
                  </a:extLst>
                </a:gridCol>
                <a:gridCol w="1306775">
                  <a:extLst>
                    <a:ext uri="{9D8B030D-6E8A-4147-A177-3AD203B41FA5}">
                      <a16:colId xmlns:a16="http://schemas.microsoft.com/office/drawing/2014/main" val="20002"/>
                    </a:ext>
                  </a:extLst>
                </a:gridCol>
                <a:gridCol w="1717561">
                  <a:extLst>
                    <a:ext uri="{9D8B030D-6E8A-4147-A177-3AD203B41FA5}">
                      <a16:colId xmlns:a16="http://schemas.microsoft.com/office/drawing/2014/main" val="20003"/>
                    </a:ext>
                  </a:extLst>
                </a:gridCol>
                <a:gridCol w="2016224">
                  <a:extLst>
                    <a:ext uri="{9D8B030D-6E8A-4147-A177-3AD203B41FA5}">
                      <a16:colId xmlns:a16="http://schemas.microsoft.com/office/drawing/2014/main" val="20004"/>
                    </a:ext>
                  </a:extLst>
                </a:gridCol>
                <a:gridCol w="1944216">
                  <a:extLst>
                    <a:ext uri="{9D8B030D-6E8A-4147-A177-3AD203B41FA5}">
                      <a16:colId xmlns:a16="http://schemas.microsoft.com/office/drawing/2014/main" val="20005"/>
                    </a:ext>
                  </a:extLst>
                </a:gridCol>
              </a:tblGrid>
              <a:tr h="533400">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altLang="zh-CN" sz="1800" b="0" i="0" u="none" strike="noStrike" cap="none" normalizeH="0" baseline="0" dirty="0">
                          <a:ln>
                            <a:noFill/>
                          </a:ln>
                          <a:solidFill>
                            <a:schemeClr val="tx1"/>
                          </a:solidFill>
                          <a:effectLst/>
                          <a:latin typeface="Arial" pitchFamily="34" charset="0"/>
                          <a:ea typeface="宋体" pitchFamily="2" charset="-122"/>
                        </a:rPr>
                        <a:t>Feature</a:t>
                      </a: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altLang="zh-CN" sz="1800" b="0" i="0" u="none" strike="noStrike" cap="none" normalizeH="0" baseline="0" dirty="0">
                          <a:ln>
                            <a:noFill/>
                          </a:ln>
                          <a:solidFill>
                            <a:schemeClr val="tx1"/>
                          </a:solidFill>
                          <a:effectLst/>
                          <a:latin typeface="Arial" pitchFamily="34" charset="0"/>
                          <a:ea typeface="宋体" pitchFamily="2" charset="-122"/>
                        </a:rPr>
                        <a:t>PMD</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altLang="zh-CN" sz="1800" b="0" i="0" u="none" strike="noStrike" cap="none" normalizeH="0" baseline="0" dirty="0">
                          <a:ln>
                            <a:noFill/>
                          </a:ln>
                          <a:solidFill>
                            <a:schemeClr val="tx1"/>
                          </a:solidFill>
                          <a:effectLst/>
                          <a:latin typeface="Arial" pitchFamily="34" charset="0"/>
                          <a:ea typeface="宋体" pitchFamily="2" charset="-122"/>
                        </a:rPr>
                        <a:t>Desktop</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altLang="zh-CN" sz="1800" b="0" i="0" u="none" strike="noStrike" cap="none" normalizeH="0" baseline="0">
                          <a:ln>
                            <a:noFill/>
                          </a:ln>
                          <a:solidFill>
                            <a:schemeClr val="tx1"/>
                          </a:solidFill>
                          <a:effectLst/>
                          <a:latin typeface="Arial" pitchFamily="34" charset="0"/>
                          <a:ea typeface="宋体" pitchFamily="2" charset="-122"/>
                        </a:rPr>
                        <a:t>Server</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altLang="zh-CN" sz="1800" b="0" i="0" u="none" strike="noStrike" cap="none" normalizeH="0" baseline="0" dirty="0">
                          <a:ln>
                            <a:noFill/>
                          </a:ln>
                          <a:solidFill>
                            <a:schemeClr val="tx1"/>
                          </a:solidFill>
                          <a:effectLst/>
                          <a:latin typeface="Arial" pitchFamily="34" charset="0"/>
                          <a:ea typeface="宋体" pitchFamily="2" charset="-122"/>
                        </a:rPr>
                        <a:t>Clusters/ </a:t>
                      </a:r>
                      <a:r>
                        <a:rPr kumimoji="0" lang="en-US" altLang="zh-CN" sz="1800" b="0" i="0" u="none" strike="noStrike" cap="none" normalizeH="0" baseline="0" dirty="0" err="1">
                          <a:ln>
                            <a:noFill/>
                          </a:ln>
                          <a:solidFill>
                            <a:schemeClr val="tx1"/>
                          </a:solidFill>
                          <a:effectLst/>
                          <a:latin typeface="Arial" pitchFamily="34" charset="0"/>
                          <a:ea typeface="宋体" pitchFamily="2" charset="-122"/>
                        </a:rPr>
                        <a:t>warehourse</a:t>
                      </a:r>
                      <a:r>
                        <a:rPr kumimoji="0" lang="en-US" altLang="zh-CN" sz="1800" b="0" i="0" u="none" strike="noStrike" cap="none" normalizeH="0" baseline="0" dirty="0">
                          <a:ln>
                            <a:noFill/>
                          </a:ln>
                          <a:solidFill>
                            <a:schemeClr val="tx1"/>
                          </a:solidFill>
                          <a:effectLst/>
                          <a:latin typeface="Arial" pitchFamily="34" charset="0"/>
                          <a:ea typeface="宋体" pitchFamily="2" charset="-122"/>
                        </a:rPr>
                        <a:t>-scale computer</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altLang="zh-CN" sz="1800" b="0" i="0" u="none" strike="noStrike" cap="none" normalizeH="0" baseline="0" dirty="0">
                          <a:ln>
                            <a:noFill/>
                          </a:ln>
                          <a:solidFill>
                            <a:schemeClr val="tx1"/>
                          </a:solidFill>
                          <a:effectLst/>
                          <a:latin typeface="Arial" pitchFamily="34" charset="0"/>
                          <a:ea typeface="宋体" pitchFamily="2" charset="-122"/>
                        </a:rPr>
                        <a:t>Internet of things /Embedded</a:t>
                      </a: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0"/>
                  </a:ext>
                </a:extLst>
              </a:tr>
              <a:tr h="990600">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altLang="zh-CN" sz="1800" b="0" i="0" u="none" strike="noStrike" cap="none" normalizeH="0" baseline="0">
                          <a:ln>
                            <a:noFill/>
                          </a:ln>
                          <a:solidFill>
                            <a:schemeClr val="tx1"/>
                          </a:solidFill>
                          <a:effectLst/>
                          <a:latin typeface="Arial" pitchFamily="34" charset="0"/>
                          <a:ea typeface="宋体" pitchFamily="2" charset="-122"/>
                        </a:rPr>
                        <a:t>Price of system</a:t>
                      </a: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altLang="zh-CN" sz="1800" b="0" i="0" u="none" strike="noStrike" cap="none" normalizeH="0" baseline="0" dirty="0">
                          <a:ln>
                            <a:noFill/>
                          </a:ln>
                          <a:solidFill>
                            <a:schemeClr val="tx1"/>
                          </a:solidFill>
                          <a:effectLst/>
                          <a:latin typeface="Arial" pitchFamily="34" charset="0"/>
                          <a:ea typeface="宋体" pitchFamily="2" charset="-122"/>
                        </a:rPr>
                        <a:t>$100-$1000</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altLang="zh-CN" sz="1800" b="0" i="0" u="none" strike="noStrike" cap="none" normalizeH="0" baseline="0" dirty="0">
                          <a:ln>
                            <a:noFill/>
                          </a:ln>
                          <a:solidFill>
                            <a:schemeClr val="tx1"/>
                          </a:solidFill>
                          <a:effectLst/>
                          <a:latin typeface="Arial" pitchFamily="34" charset="0"/>
                          <a:ea typeface="宋体" pitchFamily="2" charset="-122"/>
                        </a:rPr>
                        <a:t>$300-$2500</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altLang="zh-CN" sz="1800" b="0" i="0" u="none" strike="noStrike" cap="none" normalizeH="0" baseline="0" dirty="0">
                          <a:ln>
                            <a:noFill/>
                          </a:ln>
                          <a:solidFill>
                            <a:schemeClr val="tx1"/>
                          </a:solidFill>
                          <a:effectLst/>
                          <a:latin typeface="Arial" pitchFamily="34" charset="0"/>
                          <a:ea typeface="宋体" pitchFamily="2" charset="-122"/>
                        </a:rPr>
                        <a:t>$5000</a:t>
                      </a:r>
                    </a:p>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altLang="zh-CN" sz="1800" b="0" i="0" u="none" strike="noStrike" cap="none" normalizeH="0" baseline="0" dirty="0">
                          <a:ln>
                            <a:noFill/>
                          </a:ln>
                          <a:solidFill>
                            <a:schemeClr val="tx1"/>
                          </a:solidFill>
                          <a:effectLst/>
                          <a:latin typeface="Arial" pitchFamily="34" charset="0"/>
                          <a:ea typeface="宋体" pitchFamily="2" charset="-122"/>
                        </a:rPr>
                        <a:t>-$10,000,000</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altLang="zh-CN" sz="1800" b="0" i="0" u="none" strike="noStrike" cap="none" normalizeH="0" baseline="0" dirty="0">
                          <a:ln>
                            <a:noFill/>
                          </a:ln>
                          <a:solidFill>
                            <a:schemeClr val="tx1"/>
                          </a:solidFill>
                          <a:effectLst/>
                          <a:latin typeface="Arial" pitchFamily="34" charset="0"/>
                          <a:ea typeface="宋体" pitchFamily="2" charset="-122"/>
                        </a:rPr>
                        <a:t>$100000-$200,000,000</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altLang="zh-CN" sz="1800" b="0" i="0" u="none" strike="noStrike" cap="none" normalizeH="0" baseline="0">
                          <a:ln>
                            <a:noFill/>
                          </a:ln>
                          <a:solidFill>
                            <a:schemeClr val="tx1"/>
                          </a:solidFill>
                          <a:effectLst/>
                          <a:latin typeface="Arial" pitchFamily="34" charset="0"/>
                          <a:ea typeface="宋体" pitchFamily="2" charset="-122"/>
                        </a:rPr>
                        <a:t>$10</a:t>
                      </a:r>
                    </a:p>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altLang="zh-CN" sz="1800" b="0" i="0" u="none" strike="noStrike" cap="none" normalizeH="0" baseline="0">
                          <a:ln>
                            <a:noFill/>
                          </a:ln>
                          <a:solidFill>
                            <a:schemeClr val="tx1"/>
                          </a:solidFill>
                          <a:effectLst/>
                          <a:latin typeface="Arial" pitchFamily="34" charset="0"/>
                          <a:ea typeface="宋体" pitchFamily="2" charset="-122"/>
                        </a:rPr>
                        <a:t>-$100,000</a:t>
                      </a: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1"/>
                  </a:ext>
                </a:extLst>
              </a:tr>
              <a:tr h="1657350">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altLang="zh-CN" sz="1800" b="0" i="0" u="none" strike="noStrike" cap="none" normalizeH="0" baseline="0">
                          <a:ln>
                            <a:noFill/>
                          </a:ln>
                          <a:solidFill>
                            <a:schemeClr val="tx1"/>
                          </a:solidFill>
                          <a:effectLst/>
                          <a:latin typeface="Arial" pitchFamily="34" charset="0"/>
                          <a:ea typeface="宋体" pitchFamily="2" charset="-122"/>
                        </a:rPr>
                        <a:t>Price of microprocessor module</a:t>
                      </a: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altLang="zh-CN" sz="1800" b="0" i="0" u="none" strike="noStrike" cap="none" normalizeH="0" baseline="0" dirty="0">
                          <a:ln>
                            <a:noFill/>
                          </a:ln>
                          <a:solidFill>
                            <a:schemeClr val="tx1"/>
                          </a:solidFill>
                          <a:effectLst/>
                          <a:latin typeface="Arial" pitchFamily="34" charset="0"/>
                          <a:ea typeface="宋体" pitchFamily="2" charset="-122"/>
                        </a:rPr>
                        <a:t>$10-$100</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altLang="zh-CN" sz="1800" b="0" i="0" u="none" strike="noStrike" cap="none" normalizeH="0" baseline="0">
                          <a:ln>
                            <a:noFill/>
                          </a:ln>
                          <a:solidFill>
                            <a:schemeClr val="tx1"/>
                          </a:solidFill>
                          <a:effectLst/>
                          <a:latin typeface="Arial" pitchFamily="34" charset="0"/>
                          <a:ea typeface="宋体" pitchFamily="2" charset="-122"/>
                        </a:rPr>
                        <a:t>$50-$500</a:t>
                      </a:r>
                    </a:p>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altLang="zh-CN" sz="1800" b="0" i="0" u="none" strike="noStrike" cap="none" normalizeH="0" baseline="0">
                          <a:ln>
                            <a:noFill/>
                          </a:ln>
                          <a:solidFill>
                            <a:schemeClr val="tx1"/>
                          </a:solidFill>
                          <a:effectLst/>
                          <a:latin typeface="Arial" pitchFamily="34" charset="0"/>
                          <a:ea typeface="宋体" pitchFamily="2" charset="-122"/>
                        </a:rPr>
                        <a:t>per proc.</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altLang="zh-CN" sz="1800" b="0" i="0" u="none" strike="noStrike" cap="none" normalizeH="0" baseline="0" dirty="0">
                          <a:ln>
                            <a:noFill/>
                          </a:ln>
                          <a:solidFill>
                            <a:schemeClr val="tx1"/>
                          </a:solidFill>
                          <a:effectLst/>
                          <a:latin typeface="Arial" pitchFamily="34" charset="0"/>
                          <a:ea typeface="宋体" pitchFamily="2" charset="-122"/>
                        </a:rPr>
                        <a:t>$200</a:t>
                      </a:r>
                    </a:p>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altLang="zh-CN" sz="1800" b="0" i="0" u="none" strike="noStrike" cap="none" normalizeH="0" baseline="0" dirty="0">
                          <a:ln>
                            <a:noFill/>
                          </a:ln>
                          <a:solidFill>
                            <a:schemeClr val="tx1"/>
                          </a:solidFill>
                          <a:effectLst/>
                          <a:latin typeface="Arial" pitchFamily="34" charset="0"/>
                          <a:ea typeface="宋体" pitchFamily="2" charset="-122"/>
                        </a:rPr>
                        <a:t>-$2,000</a:t>
                      </a:r>
                    </a:p>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altLang="zh-CN" sz="1800" b="0" i="0" u="none" strike="noStrike" cap="none" normalizeH="0" baseline="0" dirty="0">
                          <a:ln>
                            <a:noFill/>
                          </a:ln>
                          <a:solidFill>
                            <a:schemeClr val="tx1"/>
                          </a:solidFill>
                          <a:effectLst/>
                          <a:latin typeface="Arial" pitchFamily="34" charset="0"/>
                          <a:ea typeface="宋体" pitchFamily="2" charset="-122"/>
                        </a:rPr>
                        <a:t>per proc.</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altLang="zh-CN" sz="1800" b="0" i="0" u="none" strike="noStrike" cap="none" normalizeH="0" baseline="0" dirty="0">
                          <a:ln>
                            <a:noFill/>
                          </a:ln>
                          <a:solidFill>
                            <a:schemeClr val="tx1"/>
                          </a:solidFill>
                          <a:effectLst/>
                          <a:latin typeface="Arial" pitchFamily="34" charset="0"/>
                          <a:ea typeface="宋体" pitchFamily="2" charset="-122"/>
                        </a:rPr>
                        <a:t>$50-$250</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altLang="zh-CN" sz="1800" b="0" i="0" u="none" strike="noStrike" cap="none" normalizeH="0" baseline="0" dirty="0">
                          <a:ln>
                            <a:noFill/>
                          </a:ln>
                          <a:solidFill>
                            <a:schemeClr val="tx1"/>
                          </a:solidFill>
                          <a:effectLst/>
                          <a:latin typeface="Arial" pitchFamily="34" charset="0"/>
                          <a:ea typeface="宋体" pitchFamily="2" charset="-122"/>
                        </a:rPr>
                        <a:t>$0.01</a:t>
                      </a:r>
                    </a:p>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altLang="zh-CN" sz="1800" b="0" i="0" u="none" strike="noStrike" cap="none" normalizeH="0" baseline="0" dirty="0">
                          <a:ln>
                            <a:noFill/>
                          </a:ln>
                          <a:solidFill>
                            <a:schemeClr val="tx1"/>
                          </a:solidFill>
                          <a:effectLst/>
                          <a:latin typeface="Arial" pitchFamily="34" charset="0"/>
                          <a:ea typeface="宋体" pitchFamily="2" charset="-122"/>
                        </a:rPr>
                        <a:t>-$100</a:t>
                      </a:r>
                    </a:p>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altLang="zh-CN" sz="1800" b="0" i="0" u="none" strike="noStrike" cap="none" normalizeH="0" baseline="0" dirty="0">
                          <a:ln>
                            <a:noFill/>
                          </a:ln>
                          <a:solidFill>
                            <a:schemeClr val="tx1"/>
                          </a:solidFill>
                          <a:effectLst/>
                          <a:latin typeface="Arial" pitchFamily="34" charset="0"/>
                          <a:ea typeface="宋体" pitchFamily="2" charset="-122"/>
                        </a:rPr>
                        <a:t>per proc.</a:t>
                      </a: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2"/>
                  </a:ext>
                </a:extLst>
              </a:tr>
              <a:tr h="1314450">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altLang="zh-CN" sz="1800" b="0" i="0" u="none" strike="noStrike" cap="none" normalizeH="0" baseline="0" dirty="0">
                          <a:ln>
                            <a:noFill/>
                          </a:ln>
                          <a:solidFill>
                            <a:schemeClr val="tx1"/>
                          </a:solidFill>
                          <a:effectLst/>
                          <a:latin typeface="Arial" pitchFamily="34" charset="0"/>
                          <a:ea typeface="宋体" pitchFamily="2" charset="-122"/>
                        </a:rPr>
                        <a:t>Critical system design issues</a:t>
                      </a:r>
                    </a:p>
                  </a:txBody>
                  <a:tcP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altLang="zh-CN" sz="1800" b="0" i="0" u="none" strike="noStrike" cap="none" normalizeH="0" baseline="0" dirty="0">
                          <a:ln>
                            <a:noFill/>
                          </a:ln>
                          <a:solidFill>
                            <a:schemeClr val="tx1"/>
                          </a:solidFill>
                          <a:effectLst/>
                          <a:latin typeface="Arial" pitchFamily="34" charset="0"/>
                          <a:ea typeface="宋体" pitchFamily="2" charset="-122"/>
                        </a:rPr>
                        <a:t>Cost, energy,</a:t>
                      </a:r>
                    </a:p>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altLang="zh-CN" sz="1800" b="0" i="0" u="none" strike="noStrike" cap="none" normalizeH="0" baseline="0" dirty="0">
                          <a:ln>
                            <a:noFill/>
                          </a:ln>
                          <a:solidFill>
                            <a:schemeClr val="tx1"/>
                          </a:solidFill>
                          <a:effectLst/>
                          <a:latin typeface="Arial" pitchFamily="34" charset="0"/>
                          <a:ea typeface="宋体" pitchFamily="2" charset="-122"/>
                        </a:rPr>
                        <a:t>Media perf.</a:t>
                      </a:r>
                    </a:p>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altLang="zh-CN" sz="1800" b="0" i="0" u="none" strike="noStrike" cap="none" normalizeH="0" baseline="0" dirty="0">
                          <a:ln>
                            <a:noFill/>
                          </a:ln>
                          <a:solidFill>
                            <a:schemeClr val="tx1"/>
                          </a:solidFill>
                          <a:effectLst/>
                          <a:latin typeface="Arial" pitchFamily="34" charset="0"/>
                          <a:ea typeface="宋体" pitchFamily="2" charset="-122"/>
                        </a:rPr>
                        <a:t>responsiveness</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altLang="zh-CN" sz="1800" b="0" i="0" u="none" strike="noStrike" cap="none" normalizeH="0" baseline="0" dirty="0">
                          <a:ln>
                            <a:noFill/>
                          </a:ln>
                          <a:solidFill>
                            <a:schemeClr val="tx1"/>
                          </a:solidFill>
                          <a:effectLst/>
                          <a:latin typeface="Arial" pitchFamily="34" charset="0"/>
                          <a:ea typeface="宋体" pitchFamily="2" charset="-122"/>
                        </a:rPr>
                        <a:t>Price-perf.,</a:t>
                      </a:r>
                    </a:p>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altLang="zh-CN" sz="1800" b="0" i="0" u="none" strike="noStrike" cap="none" normalizeH="0" baseline="0" dirty="0">
                          <a:ln>
                            <a:noFill/>
                          </a:ln>
                          <a:solidFill>
                            <a:schemeClr val="tx1"/>
                          </a:solidFill>
                          <a:effectLst/>
                          <a:latin typeface="Arial" pitchFamily="34" charset="0"/>
                          <a:ea typeface="宋体" pitchFamily="2" charset="-122"/>
                        </a:rPr>
                        <a:t>Energy,</a:t>
                      </a:r>
                    </a:p>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altLang="zh-CN" sz="1800" b="0" i="0" u="none" strike="noStrike" cap="none" normalizeH="0" baseline="0" dirty="0">
                          <a:ln>
                            <a:noFill/>
                          </a:ln>
                          <a:solidFill>
                            <a:schemeClr val="tx1"/>
                          </a:solidFill>
                          <a:effectLst/>
                          <a:latin typeface="Arial" pitchFamily="34" charset="0"/>
                          <a:ea typeface="宋体" pitchFamily="2" charset="-122"/>
                        </a:rPr>
                        <a:t>Graphics perf.</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altLang="zh-CN" sz="1800" b="0" i="0" u="none" strike="noStrike" cap="none" normalizeH="0" baseline="0" dirty="0">
                          <a:ln>
                            <a:noFill/>
                          </a:ln>
                          <a:solidFill>
                            <a:schemeClr val="tx1"/>
                          </a:solidFill>
                          <a:effectLst/>
                          <a:latin typeface="Arial" pitchFamily="34" charset="0"/>
                          <a:ea typeface="宋体" pitchFamily="2" charset="-122"/>
                        </a:rPr>
                        <a:t>Throughput,</a:t>
                      </a:r>
                    </a:p>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altLang="zh-CN" sz="1800" b="0" i="0" u="none" strike="noStrike" cap="none" normalizeH="0" baseline="0" dirty="0">
                          <a:ln>
                            <a:noFill/>
                          </a:ln>
                          <a:solidFill>
                            <a:schemeClr val="tx1"/>
                          </a:solidFill>
                          <a:effectLst/>
                          <a:latin typeface="Arial" pitchFamily="34" charset="0"/>
                          <a:ea typeface="宋体" pitchFamily="2" charset="-122"/>
                        </a:rPr>
                        <a:t>availability,</a:t>
                      </a:r>
                    </a:p>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altLang="zh-CN" sz="1800" b="0" i="0" u="none" strike="noStrike" cap="none" normalizeH="0" baseline="0" dirty="0">
                          <a:ln>
                            <a:noFill/>
                          </a:ln>
                          <a:solidFill>
                            <a:schemeClr val="tx1"/>
                          </a:solidFill>
                          <a:effectLst/>
                          <a:latin typeface="Arial" pitchFamily="34" charset="0"/>
                          <a:ea typeface="宋体" pitchFamily="2" charset="-122"/>
                        </a:rPr>
                        <a:t>Scalability,</a:t>
                      </a:r>
                    </a:p>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altLang="zh-CN" sz="1800" b="0" i="0" u="none" strike="noStrike" cap="none" normalizeH="0" baseline="0" dirty="0">
                          <a:ln>
                            <a:noFill/>
                          </a:ln>
                          <a:solidFill>
                            <a:schemeClr val="tx1"/>
                          </a:solidFill>
                          <a:effectLst/>
                          <a:latin typeface="Arial" pitchFamily="34" charset="0"/>
                          <a:ea typeface="宋体" pitchFamily="2" charset="-122"/>
                        </a:rPr>
                        <a:t>energy</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altLang="zh-CN" sz="1800" b="0" i="0" u="none" strike="noStrike" cap="none" normalizeH="0" baseline="0" dirty="0">
                          <a:ln>
                            <a:noFill/>
                          </a:ln>
                          <a:solidFill>
                            <a:schemeClr val="tx1"/>
                          </a:solidFill>
                          <a:effectLst/>
                          <a:latin typeface="Arial" pitchFamily="34" charset="0"/>
                          <a:ea typeface="宋体" pitchFamily="2" charset="-122"/>
                        </a:rPr>
                        <a:t>Price-perf.,</a:t>
                      </a:r>
                    </a:p>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altLang="zh-CN" sz="1800" b="0" i="0" u="none" strike="noStrike" cap="none" normalizeH="0" baseline="0" dirty="0">
                          <a:ln>
                            <a:noFill/>
                          </a:ln>
                          <a:solidFill>
                            <a:schemeClr val="tx1"/>
                          </a:solidFill>
                          <a:effectLst/>
                          <a:latin typeface="Arial" pitchFamily="34" charset="0"/>
                          <a:ea typeface="宋体" pitchFamily="2" charset="-122"/>
                        </a:rPr>
                        <a:t>Throughput, </a:t>
                      </a:r>
                    </a:p>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altLang="zh-CN" sz="1800" b="0" i="0" u="none" strike="noStrike" cap="none" normalizeH="0" baseline="0" dirty="0">
                          <a:ln>
                            <a:noFill/>
                          </a:ln>
                          <a:solidFill>
                            <a:schemeClr val="tx1"/>
                          </a:solidFill>
                          <a:effectLst/>
                          <a:latin typeface="Arial" pitchFamily="34" charset="0"/>
                          <a:ea typeface="宋体" pitchFamily="2" charset="-122"/>
                        </a:rPr>
                        <a:t>energy proportionality</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altLang="zh-CN" sz="1800" b="0" i="0" u="none" strike="noStrike" cap="none" normalizeH="0" baseline="0" dirty="0">
                          <a:ln>
                            <a:noFill/>
                          </a:ln>
                          <a:solidFill>
                            <a:schemeClr val="tx1"/>
                          </a:solidFill>
                          <a:effectLst/>
                          <a:latin typeface="Arial" pitchFamily="34" charset="0"/>
                          <a:ea typeface="宋体" pitchFamily="2" charset="-122"/>
                        </a:rPr>
                        <a:t>Price, energy,</a:t>
                      </a:r>
                    </a:p>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altLang="zh-CN" sz="1800" b="0" i="0" u="none" strike="noStrike" cap="none" normalizeH="0" baseline="0" dirty="0">
                          <a:ln>
                            <a:noFill/>
                          </a:ln>
                          <a:solidFill>
                            <a:schemeClr val="tx1"/>
                          </a:solidFill>
                          <a:effectLst/>
                          <a:latin typeface="Arial" pitchFamily="34" charset="0"/>
                          <a:ea typeface="宋体" pitchFamily="2" charset="-122"/>
                        </a:rPr>
                        <a:t>application-specific performance.</a:t>
                      </a:r>
                    </a:p>
                  </a:txBody>
                  <a:tcP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extLst>
                  <a:ext uri="{0D108BD9-81ED-4DB2-BD59-A6C34878D82A}">
                    <a16:rowId xmlns:a16="http://schemas.microsoft.com/office/drawing/2014/main" val="10003"/>
                  </a:ext>
                </a:extLst>
              </a:tr>
            </a:tbl>
          </a:graphicData>
        </a:graphic>
      </p:graphicFrame>
    </p:spTree>
  </p:cSld>
  <p:clrMapOvr>
    <a:masterClrMapping/>
  </p:clrMapOvr>
  <p:transition spd="slow">
    <p:random/>
  </p:transition>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146" name="Rectangle 2"/>
          <p:cNvSpPr>
            <a:spLocks noGrp="1" noRot="1" noChangeArrowheads="1"/>
          </p:cNvSpPr>
          <p:nvPr>
            <p:ph type="title"/>
          </p:nvPr>
        </p:nvSpPr>
        <p:spPr>
          <a:xfrm>
            <a:off x="2855913" y="0"/>
            <a:ext cx="7561262" cy="719138"/>
          </a:xfrm>
        </p:spPr>
        <p:txBody>
          <a:bodyPr/>
          <a:lstStyle/>
          <a:p>
            <a:pPr eaLnBrk="1" hangingPunct="1"/>
            <a:r>
              <a:rPr lang="en-US" altLang="zh-CN">
                <a:latin typeface="Arial"/>
              </a:rPr>
              <a:t>Topics in Chapter</a:t>
            </a:r>
          </a:p>
        </p:txBody>
      </p:sp>
      <p:sp>
        <p:nvSpPr>
          <p:cNvPr id="6147" name="Rectangle 3"/>
          <p:cNvSpPr>
            <a:spLocks noGrp="1" noRot="1" noChangeArrowheads="1"/>
          </p:cNvSpPr>
          <p:nvPr>
            <p:ph idx="1"/>
          </p:nvPr>
        </p:nvSpPr>
        <p:spPr>
          <a:xfrm>
            <a:off x="1828800" y="914400"/>
            <a:ext cx="8534400" cy="5410200"/>
          </a:xfrm>
        </p:spPr>
        <p:txBody>
          <a:bodyPr>
            <a:normAutofit lnSpcReduction="10000"/>
          </a:bodyPr>
          <a:lstStyle/>
          <a:p>
            <a:pPr eaLnBrk="1" hangingPunct="1">
              <a:lnSpc>
                <a:spcPct val="90000"/>
              </a:lnSpc>
              <a:buFont typeface="Wingdings" pitchFamily="2" charset="2"/>
              <a:buNone/>
            </a:pPr>
            <a:r>
              <a:rPr lang="en-US" altLang="zh-CN" sz="2800" dirty="0">
                <a:solidFill>
                  <a:schemeClr val="folHlink"/>
                </a:solidFill>
                <a:latin typeface="Arial" pitchFamily="66" charset="0"/>
              </a:rPr>
              <a:t>1.1  Why take this course ?</a:t>
            </a:r>
          </a:p>
          <a:p>
            <a:pPr eaLnBrk="1" hangingPunct="1">
              <a:lnSpc>
                <a:spcPct val="90000"/>
              </a:lnSpc>
              <a:buFont typeface="Wingdings" pitchFamily="2" charset="2"/>
              <a:buNone/>
            </a:pPr>
            <a:r>
              <a:rPr lang="en-US" altLang="zh-CN" sz="2800" dirty="0">
                <a:solidFill>
                  <a:schemeClr val="folHlink"/>
                </a:solidFill>
                <a:latin typeface="Arial" pitchFamily="66" charset="0"/>
              </a:rPr>
              <a:t>1.2  Classes of computers in current computer market</a:t>
            </a:r>
          </a:p>
          <a:p>
            <a:pPr eaLnBrk="1" hangingPunct="1">
              <a:lnSpc>
                <a:spcPct val="90000"/>
              </a:lnSpc>
              <a:buFont typeface="Wingdings" pitchFamily="2" charset="2"/>
              <a:buNone/>
            </a:pPr>
            <a:r>
              <a:rPr lang="en-US" altLang="zh-CN" sz="2800" dirty="0">
                <a:solidFill>
                  <a:schemeClr val="folHlink"/>
                </a:solidFill>
                <a:latin typeface="Arial" pitchFamily="66" charset="0"/>
              </a:rPr>
              <a:t>1.3  Defining computer architecture  and What’s the task of computer design?</a:t>
            </a:r>
          </a:p>
          <a:p>
            <a:pPr eaLnBrk="1" hangingPunct="1">
              <a:lnSpc>
                <a:spcPct val="90000"/>
              </a:lnSpc>
              <a:buFont typeface="Wingdings" pitchFamily="2" charset="2"/>
              <a:buNone/>
            </a:pPr>
            <a:r>
              <a:rPr lang="en-US" altLang="zh-CN" sz="2800" dirty="0">
                <a:solidFill>
                  <a:schemeClr val="folHlink"/>
                </a:solidFill>
                <a:latin typeface="Arial" pitchFamily="66" charset="0"/>
              </a:rPr>
              <a:t>1.4  Trends in Technology</a:t>
            </a:r>
          </a:p>
          <a:p>
            <a:pPr eaLnBrk="1" hangingPunct="1">
              <a:lnSpc>
                <a:spcPct val="90000"/>
              </a:lnSpc>
              <a:buFont typeface="Wingdings" pitchFamily="2" charset="2"/>
              <a:buNone/>
            </a:pPr>
            <a:r>
              <a:rPr lang="en-US" altLang="zh-CN" sz="2800" dirty="0">
                <a:solidFill>
                  <a:schemeClr val="folHlink"/>
                </a:solidFill>
                <a:latin typeface="Arial" pitchFamily="66" charset="0"/>
              </a:rPr>
              <a:t>1.5  Trends in power in Integrated circuits</a:t>
            </a:r>
          </a:p>
          <a:p>
            <a:pPr eaLnBrk="1" hangingPunct="1">
              <a:lnSpc>
                <a:spcPct val="90000"/>
              </a:lnSpc>
              <a:buFont typeface="Wingdings" pitchFamily="2" charset="2"/>
              <a:buNone/>
            </a:pPr>
            <a:r>
              <a:rPr lang="en-US" altLang="zh-CN" sz="2800" dirty="0">
                <a:solidFill>
                  <a:srgbClr val="0000FF"/>
                </a:solidFill>
                <a:latin typeface="Arial" pitchFamily="66" charset="0"/>
              </a:rPr>
              <a:t>1.6  Trends in Cost</a:t>
            </a:r>
          </a:p>
          <a:p>
            <a:pPr eaLnBrk="1" hangingPunct="1">
              <a:lnSpc>
                <a:spcPct val="90000"/>
              </a:lnSpc>
              <a:buFont typeface="Wingdings" pitchFamily="2" charset="2"/>
              <a:buNone/>
            </a:pPr>
            <a:r>
              <a:rPr lang="en-US" altLang="zh-CN" sz="2800" dirty="0">
                <a:solidFill>
                  <a:schemeClr val="folHlink"/>
                </a:solidFill>
                <a:latin typeface="Arial" pitchFamily="66" charset="0"/>
              </a:rPr>
              <a:t>1.7  Dependability</a:t>
            </a:r>
          </a:p>
          <a:p>
            <a:pPr eaLnBrk="1" hangingPunct="1">
              <a:lnSpc>
                <a:spcPct val="90000"/>
              </a:lnSpc>
              <a:buFont typeface="Wingdings" pitchFamily="2" charset="2"/>
              <a:buNone/>
            </a:pPr>
            <a:r>
              <a:rPr lang="en-US" altLang="zh-CN" sz="2800" dirty="0">
                <a:solidFill>
                  <a:schemeClr val="folHlink"/>
                </a:solidFill>
                <a:latin typeface="Arial" pitchFamily="66" charset="0"/>
              </a:rPr>
              <a:t>1.8  Measuring, Reporting and </a:t>
            </a:r>
            <a:r>
              <a:rPr lang="en-US" altLang="zh-CN" sz="2800" dirty="0" err="1">
                <a:solidFill>
                  <a:schemeClr val="folHlink"/>
                </a:solidFill>
                <a:latin typeface="Arial" pitchFamily="66" charset="0"/>
              </a:rPr>
              <a:t>summerizing</a:t>
            </a:r>
            <a:r>
              <a:rPr lang="en-US" altLang="zh-CN" sz="2800" dirty="0">
                <a:solidFill>
                  <a:schemeClr val="folHlink"/>
                </a:solidFill>
                <a:latin typeface="Arial" pitchFamily="66" charset="0"/>
              </a:rPr>
              <a:t> Perf.</a:t>
            </a:r>
          </a:p>
          <a:p>
            <a:pPr eaLnBrk="1" hangingPunct="1">
              <a:lnSpc>
                <a:spcPct val="90000"/>
              </a:lnSpc>
              <a:buFont typeface="Wingdings" pitchFamily="2" charset="2"/>
              <a:buNone/>
            </a:pPr>
            <a:r>
              <a:rPr lang="en-US" altLang="zh-CN" sz="2800" dirty="0">
                <a:solidFill>
                  <a:schemeClr val="folHlink"/>
                </a:solidFill>
                <a:latin typeface="Arial" pitchFamily="66" charset="0"/>
              </a:rPr>
              <a:t>1.9 Quantitative Principles of computer Design </a:t>
            </a:r>
          </a:p>
          <a:p>
            <a:pPr eaLnBrk="1" hangingPunct="1">
              <a:lnSpc>
                <a:spcPct val="90000"/>
              </a:lnSpc>
              <a:buFont typeface="Wingdings" pitchFamily="2" charset="2"/>
              <a:buNone/>
            </a:pPr>
            <a:r>
              <a:rPr lang="en-US" altLang="zh-CN" sz="2800" dirty="0">
                <a:solidFill>
                  <a:schemeClr val="folHlink"/>
                </a:solidFill>
                <a:latin typeface="Arial" pitchFamily="66" charset="0"/>
              </a:rPr>
              <a:t>1.10 Putting it altogether</a:t>
            </a:r>
            <a:endParaRPr lang="en-US" altLang="zh-CN" sz="2800" dirty="0">
              <a:solidFill>
                <a:schemeClr val="folHlink"/>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170" name="Rectangle 2"/>
          <p:cNvSpPr>
            <a:spLocks noGrp="1" noRot="1" noChangeArrowheads="1"/>
          </p:cNvSpPr>
          <p:nvPr>
            <p:ph type="title"/>
          </p:nvPr>
        </p:nvSpPr>
        <p:spPr>
          <a:xfrm>
            <a:off x="1847528" y="0"/>
            <a:ext cx="7761287" cy="928688"/>
          </a:xfrm>
        </p:spPr>
        <p:txBody>
          <a:bodyPr/>
          <a:lstStyle/>
          <a:p>
            <a:pPr eaLnBrk="1" hangingPunct="1"/>
            <a:r>
              <a:rPr lang="en-US" altLang="zh-CN" dirty="0">
                <a:solidFill>
                  <a:srgbClr val="FF0000"/>
                </a:solidFill>
                <a:latin typeface="Arial"/>
              </a:rPr>
              <a:t>Major Theme: Lower Cost</a:t>
            </a:r>
          </a:p>
        </p:txBody>
      </p:sp>
      <p:sp>
        <p:nvSpPr>
          <p:cNvPr id="7171" name="Rectangle 3"/>
          <p:cNvSpPr>
            <a:spLocks noGrp="1" noRot="1" noChangeArrowheads="1"/>
          </p:cNvSpPr>
          <p:nvPr>
            <p:ph idx="1"/>
          </p:nvPr>
        </p:nvSpPr>
        <p:spPr>
          <a:xfrm>
            <a:off x="1752600" y="1143000"/>
            <a:ext cx="8915400" cy="4800600"/>
          </a:xfrm>
        </p:spPr>
        <p:txBody>
          <a:bodyPr/>
          <a:lstStyle/>
          <a:p>
            <a:pPr eaLnBrk="1" hangingPunct="1">
              <a:lnSpc>
                <a:spcPct val="90000"/>
              </a:lnSpc>
            </a:pPr>
            <a:r>
              <a:rPr lang="en-US" altLang="zh-CN" sz="2800" dirty="0">
                <a:latin typeface="Arial" pitchFamily="66" charset="0"/>
              </a:rPr>
              <a:t>Cost Trend</a:t>
            </a:r>
            <a:endParaRPr lang="en-US" altLang="zh-CN" sz="3600" dirty="0">
              <a:latin typeface="Comic Sans MS" pitchFamily="66" charset="0"/>
            </a:endParaRPr>
          </a:p>
          <a:p>
            <a:pPr lvl="1" eaLnBrk="1" hangingPunct="1">
              <a:lnSpc>
                <a:spcPct val="90000"/>
              </a:lnSpc>
            </a:pPr>
            <a:r>
              <a:rPr lang="en-US" altLang="zh-CN" sz="2400" dirty="0">
                <a:latin typeface="Arial" pitchFamily="66" charset="0"/>
              </a:rPr>
              <a:t>Understanding cost trends of  component  is important for designers, since we design for tomorrow</a:t>
            </a:r>
            <a:r>
              <a:rPr lang="en-US" altLang="zh-CN" dirty="0">
                <a:latin typeface="Arial"/>
              </a:rPr>
              <a:t> !</a:t>
            </a:r>
          </a:p>
          <a:p>
            <a:pPr eaLnBrk="1" hangingPunct="1">
              <a:lnSpc>
                <a:spcPct val="90000"/>
              </a:lnSpc>
            </a:pPr>
            <a:r>
              <a:rPr lang="en-US" altLang="zh-CN" sz="2800" dirty="0">
                <a:latin typeface="Arial" pitchFamily="66" charset="0"/>
              </a:rPr>
              <a:t>The impact factors for cost:</a:t>
            </a:r>
          </a:p>
          <a:p>
            <a:pPr lvl="1" eaLnBrk="1" hangingPunct="1">
              <a:lnSpc>
                <a:spcPct val="90000"/>
              </a:lnSpc>
            </a:pPr>
            <a:r>
              <a:rPr lang="en-US" altLang="zh-CN" sz="2400" dirty="0">
                <a:solidFill>
                  <a:srgbClr val="FF3300"/>
                </a:solidFill>
                <a:latin typeface="Arial" pitchFamily="66" charset="0"/>
              </a:rPr>
              <a:t>Time</a:t>
            </a:r>
            <a:r>
              <a:rPr lang="en-US" altLang="zh-CN" sz="2400" dirty="0">
                <a:latin typeface="Arial" pitchFamily="66" charset="0"/>
              </a:rPr>
              <a:t>----Component prices drop over time without major improvements in manufacturing technology</a:t>
            </a:r>
          </a:p>
          <a:p>
            <a:pPr lvl="1" eaLnBrk="1" hangingPunct="1">
              <a:lnSpc>
                <a:spcPct val="90000"/>
              </a:lnSpc>
            </a:pPr>
            <a:r>
              <a:rPr lang="en-US" altLang="zh-CN" sz="2400" dirty="0">
                <a:solidFill>
                  <a:srgbClr val="FF3300"/>
                </a:solidFill>
                <a:latin typeface="Arial" pitchFamily="66" charset="0"/>
              </a:rPr>
              <a:t>Volume</a:t>
            </a:r>
            <a:r>
              <a:rPr lang="en-US" altLang="zh-CN" sz="2400" dirty="0">
                <a:latin typeface="Arial" pitchFamily="66" charset="0"/>
              </a:rPr>
              <a:t> ----Volume decreases cost due to increases in manufacturing efficiency</a:t>
            </a:r>
            <a:r>
              <a:rPr lang="en-US" altLang="zh-CN" dirty="0">
                <a:latin typeface="Arial"/>
              </a:rPr>
              <a:t>.</a:t>
            </a:r>
          </a:p>
          <a:p>
            <a:pPr lvl="1" eaLnBrk="1" hangingPunct="1">
              <a:lnSpc>
                <a:spcPct val="90000"/>
              </a:lnSpc>
            </a:pPr>
            <a:r>
              <a:rPr lang="en-US" altLang="zh-CN" sz="2400" dirty="0" err="1">
                <a:solidFill>
                  <a:srgbClr val="FF3300"/>
                </a:solidFill>
                <a:latin typeface="Arial" pitchFamily="66" charset="0"/>
              </a:rPr>
              <a:t>Commodification</a:t>
            </a:r>
            <a:r>
              <a:rPr lang="en-US" altLang="zh-CN" dirty="0">
                <a:latin typeface="Arial"/>
              </a:rPr>
              <a:t>----</a:t>
            </a:r>
            <a:r>
              <a:rPr lang="en-US" altLang="zh-CN" sz="2400" dirty="0">
                <a:latin typeface="Arial" pitchFamily="66" charset="0"/>
              </a:rPr>
              <a:t>The competition among the suppliers of the components will decrease overall product cost.</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27" name="Rectangle 2"/>
          <p:cNvSpPr>
            <a:spLocks noGrp="1" noRot="1" noChangeArrowheads="1"/>
          </p:cNvSpPr>
          <p:nvPr>
            <p:ph type="title"/>
          </p:nvPr>
        </p:nvSpPr>
        <p:spPr>
          <a:xfrm>
            <a:off x="1991544" y="-99392"/>
            <a:ext cx="7772400" cy="1143000"/>
          </a:xfrm>
        </p:spPr>
        <p:txBody>
          <a:bodyPr>
            <a:normAutofit fontScale="90000"/>
          </a:bodyPr>
          <a:lstStyle/>
          <a:p>
            <a:pPr eaLnBrk="1" hangingPunct="1"/>
            <a:r>
              <a:rPr lang="en-US" altLang="zh-CN" dirty="0">
                <a:solidFill>
                  <a:schemeClr val="bg1"/>
                </a:solidFill>
                <a:latin typeface="Arial"/>
              </a:rPr>
              <a:t>Understanding Cost Trend by  </a:t>
            </a:r>
            <a:r>
              <a:rPr lang="en-US" altLang="zh-CN" dirty="0">
                <a:latin typeface="Arial"/>
              </a:rPr>
              <a:t>Learning Curve </a:t>
            </a:r>
          </a:p>
        </p:txBody>
      </p:sp>
      <p:graphicFrame>
        <p:nvGraphicFramePr>
          <p:cNvPr id="1026" name="Object 3"/>
          <p:cNvGraphicFramePr>
            <a:graphicFrameLocks noChangeAspect="1"/>
          </p:cNvGraphicFramePr>
          <p:nvPr/>
        </p:nvGraphicFramePr>
        <p:xfrm>
          <a:off x="1631950" y="1447800"/>
          <a:ext cx="8839200" cy="4725988"/>
        </p:xfrm>
        <a:graphic>
          <a:graphicData uri="http://schemas.openxmlformats.org/presentationml/2006/ole">
            <mc:AlternateContent xmlns:mc="http://schemas.openxmlformats.org/markup-compatibility/2006">
              <mc:Choice xmlns:v="urn:schemas-microsoft-com:vml" Requires="v">
                <p:oleObj name="图表" r:id="rId3" imgW="5228280" imgH="2847960" progId="">
                  <p:embed/>
                </p:oleObj>
              </mc:Choice>
              <mc:Fallback>
                <p:oleObj name="图表" r:id="rId3" imgW="5228280" imgH="2847960" progId="">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31950" y="1447800"/>
                        <a:ext cx="8839200" cy="4725988"/>
                      </a:xfrm>
                      <a:prstGeom prst="rect">
                        <a:avLst/>
                      </a:prstGeom>
                      <a:noFill/>
                      <a:ln>
                        <a:noFill/>
                      </a:ln>
                      <a:effectLst/>
                      <a:extLst>
                        <a:ext uri="{909E8E84-426E-40DD-AFC4-6F175D3DCCD1}">
                          <a14:hiddenFill xmlns:a14="http://schemas.microsoft.com/office/drawing/2010/main">
                            <a:solidFill>
                              <a:srgbClr val="EAEAEA"/>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p:txBody>
          <a:bodyPr/>
          <a:lstStyle/>
          <a:p>
            <a:pPr eaLnBrk="1" hangingPunct="1"/>
            <a:r>
              <a:rPr lang="en-US" altLang="zh-CN" sz="4000" dirty="0">
                <a:solidFill>
                  <a:srgbClr val="FF0000"/>
                </a:solidFill>
                <a:latin typeface="Arial"/>
              </a:rPr>
              <a:t>Price of Pentium4 &amp; </a:t>
            </a:r>
            <a:r>
              <a:rPr lang="en-US" altLang="zh-CN" sz="4000" dirty="0" err="1">
                <a:solidFill>
                  <a:srgbClr val="FF0000"/>
                </a:solidFill>
                <a:latin typeface="Arial"/>
              </a:rPr>
              <a:t>PentiumM</a:t>
            </a:r>
            <a:endParaRPr lang="en-US" altLang="zh-CN" sz="4000" dirty="0">
              <a:solidFill>
                <a:srgbClr val="FF0000"/>
              </a:solidFill>
            </a:endParaRPr>
          </a:p>
        </p:txBody>
      </p:sp>
      <p:pic>
        <p:nvPicPr>
          <p:cNvPr id="8195" name="Picture 4"/>
          <p:cNvPicPr>
            <a:picLocks noGrp="1" noChangeAspect="1" noChangeArrowheads="1"/>
          </p:cNvPicPr>
          <p:nvPr>
            <p:ph idx="1"/>
          </p:nvPr>
        </p:nvPicPr>
        <p:blipFill>
          <a:blip r:embed="rId2"/>
          <a:srcRect/>
          <a:stretch>
            <a:fillRect/>
          </a:stretch>
        </p:blipFill>
        <p:spPr>
          <a:xfrm>
            <a:off x="2452662" y="1285860"/>
            <a:ext cx="7164414" cy="5117930"/>
          </a:xfrm>
          <a:noFill/>
        </p:spPr>
      </p:pic>
    </p:spTree>
  </p:cSld>
  <p:clrMapOvr>
    <a:masterClrMapping/>
  </p:clrMapOvr>
  <p:transition spd="slow">
    <p:pull dir="ru"/>
  </p:transition>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218" name="Rectangle 2"/>
          <p:cNvSpPr>
            <a:spLocks noGrp="1" noRot="1" noChangeArrowheads="1"/>
          </p:cNvSpPr>
          <p:nvPr>
            <p:ph type="title"/>
          </p:nvPr>
        </p:nvSpPr>
        <p:spPr>
          <a:xfrm>
            <a:off x="1775520" y="0"/>
            <a:ext cx="8621713" cy="936625"/>
          </a:xfrm>
        </p:spPr>
        <p:txBody>
          <a:bodyPr/>
          <a:lstStyle/>
          <a:p>
            <a:pPr eaLnBrk="1" hangingPunct="1"/>
            <a:r>
              <a:rPr lang="en-US" altLang="zh-CN" dirty="0">
                <a:solidFill>
                  <a:srgbClr val="FF0000"/>
                </a:solidFill>
                <a:latin typeface="Arial"/>
              </a:rPr>
              <a:t>Rules of Thumb</a:t>
            </a:r>
          </a:p>
        </p:txBody>
      </p:sp>
      <p:sp>
        <p:nvSpPr>
          <p:cNvPr id="9219" name="Rectangle 3"/>
          <p:cNvSpPr>
            <a:spLocks noGrp="1" noRot="1" noChangeArrowheads="1"/>
          </p:cNvSpPr>
          <p:nvPr>
            <p:ph idx="1"/>
          </p:nvPr>
        </p:nvSpPr>
        <p:spPr>
          <a:xfrm>
            <a:off x="1415480" y="1268760"/>
            <a:ext cx="9289032" cy="4683125"/>
          </a:xfrm>
        </p:spPr>
        <p:txBody>
          <a:bodyPr>
            <a:normAutofit lnSpcReduction="10000"/>
          </a:bodyPr>
          <a:lstStyle/>
          <a:p>
            <a:pPr eaLnBrk="1" hangingPunct="1">
              <a:lnSpc>
                <a:spcPct val="90000"/>
              </a:lnSpc>
            </a:pPr>
            <a:r>
              <a:rPr lang="en-US" altLang="zh-CN" sz="3200" dirty="0">
                <a:latin typeface="Arial"/>
              </a:rPr>
              <a:t>Time:   </a:t>
            </a:r>
            <a:r>
              <a:rPr lang="en-US" altLang="zh-CN" sz="3200" dirty="0">
                <a:solidFill>
                  <a:srgbClr val="0000FF"/>
                </a:solidFill>
                <a:latin typeface="Arial"/>
              </a:rPr>
              <a:t>learning curve</a:t>
            </a:r>
            <a:r>
              <a:rPr lang="en-US" altLang="zh-CN" sz="3200" dirty="0">
                <a:latin typeface="Arial"/>
              </a:rPr>
              <a:t> ----</a:t>
            </a:r>
            <a:r>
              <a:rPr lang="en-US" altLang="zh-CN" sz="3200" dirty="0">
                <a:solidFill>
                  <a:srgbClr val="0000FF"/>
                </a:solidFill>
                <a:latin typeface="Arial"/>
              </a:rPr>
              <a:t>yield</a:t>
            </a:r>
          </a:p>
          <a:p>
            <a:pPr lvl="1" eaLnBrk="1" hangingPunct="1">
              <a:lnSpc>
                <a:spcPct val="90000"/>
              </a:lnSpc>
            </a:pPr>
            <a:r>
              <a:rPr lang="en-US" altLang="zh-CN" sz="2800" dirty="0">
                <a:solidFill>
                  <a:srgbClr val="0000FF"/>
                </a:solidFill>
                <a:latin typeface="Arial"/>
              </a:rPr>
              <a:t>Twice the yield will have half the cost.(for chip, board, or a system)</a:t>
            </a:r>
          </a:p>
          <a:p>
            <a:pPr eaLnBrk="1" hangingPunct="1">
              <a:lnSpc>
                <a:spcPct val="90000"/>
              </a:lnSpc>
            </a:pPr>
            <a:r>
              <a:rPr lang="en-US" altLang="zh-CN" sz="3200" dirty="0">
                <a:latin typeface="Arial"/>
              </a:rPr>
              <a:t>Volume:</a:t>
            </a:r>
          </a:p>
          <a:p>
            <a:pPr lvl="1" eaLnBrk="1" hangingPunct="1">
              <a:lnSpc>
                <a:spcPct val="90000"/>
              </a:lnSpc>
            </a:pPr>
            <a:r>
              <a:rPr lang="en-US" altLang="zh-CN" sz="2800" dirty="0">
                <a:solidFill>
                  <a:srgbClr val="0000FF"/>
                </a:solidFill>
                <a:latin typeface="Arial"/>
              </a:rPr>
              <a:t>Cost decrease about 10% for each doubling of volume.</a:t>
            </a:r>
          </a:p>
          <a:p>
            <a:pPr eaLnBrk="1" hangingPunct="1">
              <a:lnSpc>
                <a:spcPct val="90000"/>
              </a:lnSpc>
            </a:pPr>
            <a:r>
              <a:rPr lang="en-US" altLang="zh-CN" sz="3200" dirty="0">
                <a:latin typeface="Arial"/>
              </a:rPr>
              <a:t>Commodities:</a:t>
            </a:r>
          </a:p>
          <a:p>
            <a:pPr lvl="1" eaLnBrk="1" hangingPunct="1">
              <a:lnSpc>
                <a:spcPct val="90000"/>
              </a:lnSpc>
            </a:pPr>
            <a:r>
              <a:rPr lang="en-US" altLang="zh-CN" sz="2800" dirty="0">
                <a:latin typeface="Arial"/>
              </a:rPr>
              <a:t>Vendor competition</a:t>
            </a:r>
          </a:p>
          <a:p>
            <a:pPr lvl="1" eaLnBrk="1" hangingPunct="1">
              <a:lnSpc>
                <a:spcPct val="90000"/>
              </a:lnSpc>
            </a:pPr>
            <a:r>
              <a:rPr lang="en-US" altLang="zh-CN" sz="2800" dirty="0">
                <a:latin typeface="Arial"/>
              </a:rPr>
              <a:t>Supplier competition</a:t>
            </a:r>
          </a:p>
          <a:p>
            <a:pPr lvl="1" eaLnBrk="1" hangingPunct="1">
              <a:lnSpc>
                <a:spcPct val="90000"/>
              </a:lnSpc>
            </a:pPr>
            <a:r>
              <a:rPr lang="en-US" altLang="zh-CN" sz="2800" dirty="0">
                <a:latin typeface="Arial"/>
              </a:rPr>
              <a:t>Volume increase, however limited profits.</a:t>
            </a:r>
          </a:p>
        </p:txBody>
      </p:sp>
    </p:spTree>
  </p:cSld>
  <p:clrMapOvr>
    <a:masterClrMapping/>
  </p:clrMapOvr>
  <p:transition spd="slow">
    <p:pull dir="ru"/>
  </p:transition>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35522" name="Rectangle 2"/>
          <p:cNvSpPr>
            <a:spLocks noGrp="1" noRot="1" noChangeArrowheads="1"/>
          </p:cNvSpPr>
          <p:nvPr>
            <p:ph type="title"/>
          </p:nvPr>
        </p:nvSpPr>
        <p:spPr/>
        <p:txBody>
          <a:bodyPr/>
          <a:lstStyle/>
          <a:p>
            <a:pPr eaLnBrk="1" hangingPunct="1">
              <a:defRPr/>
            </a:pPr>
            <a:r>
              <a:rPr lang="en-US" altLang="zh-CN" sz="4000">
                <a:effectLst>
                  <a:outerShdw blurRad="38100" dist="38100" dir="2700000" algn="tl">
                    <a:srgbClr val="C0C0C0"/>
                  </a:outerShdw>
                </a:effectLst>
                <a:latin typeface="Arial"/>
              </a:rPr>
              <a:t>Cost of an </a:t>
            </a:r>
            <a:r>
              <a:rPr lang="en-US" altLang="zh-CN" b="1">
                <a:effectLst>
                  <a:outerShdw blurRad="38100" dist="38100" dir="2700000" algn="tl">
                    <a:srgbClr val="C0C0C0"/>
                  </a:outerShdw>
                </a:effectLst>
                <a:latin typeface="Arial" charset="0"/>
              </a:rPr>
              <a:t>Integrated Circuit</a:t>
            </a:r>
          </a:p>
        </p:txBody>
      </p:sp>
      <p:pic>
        <p:nvPicPr>
          <p:cNvPr id="10243" name="Picture 3"/>
          <p:cNvPicPr>
            <a:picLocks noChangeAspect="1" noChangeArrowheads="1"/>
          </p:cNvPicPr>
          <p:nvPr/>
        </p:nvPicPr>
        <p:blipFill>
          <a:blip r:embed="rId3"/>
          <a:srcRect/>
          <a:stretch>
            <a:fillRect/>
          </a:stretch>
        </p:blipFill>
        <p:spPr bwMode="auto">
          <a:xfrm>
            <a:off x="1905000" y="1524001"/>
            <a:ext cx="8382000" cy="1019175"/>
          </a:xfrm>
          <a:prstGeom prst="rect">
            <a:avLst/>
          </a:prstGeom>
          <a:noFill/>
          <a:ln w="9525">
            <a:noFill/>
            <a:miter lim="800000"/>
            <a:headEnd type="none" w="sm" len="sm"/>
            <a:tailEnd type="none" w="sm" len="sm"/>
          </a:ln>
        </p:spPr>
      </p:pic>
      <p:pic>
        <p:nvPicPr>
          <p:cNvPr id="10244" name="Picture 4"/>
          <p:cNvPicPr>
            <a:picLocks noChangeAspect="1" noChangeArrowheads="1"/>
          </p:cNvPicPr>
          <p:nvPr/>
        </p:nvPicPr>
        <p:blipFill>
          <a:blip r:embed="rId4"/>
          <a:srcRect/>
          <a:stretch>
            <a:fillRect/>
          </a:stretch>
        </p:blipFill>
        <p:spPr bwMode="auto">
          <a:xfrm>
            <a:off x="1828800" y="2819400"/>
            <a:ext cx="3733800" cy="717550"/>
          </a:xfrm>
          <a:prstGeom prst="rect">
            <a:avLst/>
          </a:prstGeom>
          <a:noFill/>
          <a:ln w="9525">
            <a:noFill/>
            <a:miter lim="800000"/>
            <a:headEnd type="none" w="sm" len="sm"/>
            <a:tailEnd type="none" w="sm" len="sm"/>
          </a:ln>
        </p:spPr>
      </p:pic>
      <p:pic>
        <p:nvPicPr>
          <p:cNvPr id="10245" name="Picture 5"/>
          <p:cNvPicPr>
            <a:picLocks noChangeAspect="1" noChangeArrowheads="1"/>
          </p:cNvPicPr>
          <p:nvPr/>
        </p:nvPicPr>
        <p:blipFill>
          <a:blip r:embed="rId5"/>
          <a:srcRect/>
          <a:stretch>
            <a:fillRect/>
          </a:stretch>
        </p:blipFill>
        <p:spPr bwMode="auto">
          <a:xfrm>
            <a:off x="1905000" y="3886201"/>
            <a:ext cx="5410200" cy="842963"/>
          </a:xfrm>
          <a:prstGeom prst="rect">
            <a:avLst/>
          </a:prstGeom>
          <a:noFill/>
          <a:ln w="9525">
            <a:noFill/>
            <a:miter lim="800000"/>
            <a:headEnd type="none" w="sm" len="sm"/>
            <a:tailEnd type="none" w="sm" len="sm"/>
          </a:ln>
        </p:spPr>
      </p:pic>
      <p:pic>
        <p:nvPicPr>
          <p:cNvPr id="10246" name="Picture 6"/>
          <p:cNvPicPr>
            <a:picLocks noChangeArrowheads="1"/>
          </p:cNvPicPr>
          <p:nvPr/>
        </p:nvPicPr>
        <p:blipFill>
          <a:blip r:embed="rId6"/>
          <a:srcRect/>
          <a:stretch>
            <a:fillRect/>
          </a:stretch>
        </p:blipFill>
        <p:spPr bwMode="auto">
          <a:xfrm>
            <a:off x="1905000" y="5029200"/>
            <a:ext cx="5867400" cy="914400"/>
          </a:xfrm>
          <a:prstGeom prst="rect">
            <a:avLst/>
          </a:prstGeom>
          <a:noFill/>
          <a:ln w="9525">
            <a:noFill/>
            <a:miter lim="800000"/>
            <a:headEnd/>
            <a:tailEnd/>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266" name="Rectangle 2"/>
          <p:cNvSpPr>
            <a:spLocks noGrp="1" noRot="1" noChangeArrowheads="1"/>
          </p:cNvSpPr>
          <p:nvPr>
            <p:ph type="title"/>
          </p:nvPr>
        </p:nvSpPr>
        <p:spPr/>
        <p:txBody>
          <a:bodyPr/>
          <a:lstStyle/>
          <a:p>
            <a:pPr eaLnBrk="1" hangingPunct="1"/>
            <a:r>
              <a:rPr lang="en-US" altLang="zh-CN" sz="4000">
                <a:latin typeface="Arial"/>
              </a:rPr>
              <a:t>Distribution of Cost in a System</a:t>
            </a:r>
          </a:p>
        </p:txBody>
      </p:sp>
      <p:pic>
        <p:nvPicPr>
          <p:cNvPr id="11267" name="Picture 3"/>
          <p:cNvPicPr>
            <a:picLocks noChangeAspect="1" noChangeArrowheads="1"/>
          </p:cNvPicPr>
          <p:nvPr/>
        </p:nvPicPr>
        <p:blipFill>
          <a:blip r:embed="rId3"/>
          <a:srcRect/>
          <a:stretch>
            <a:fillRect/>
          </a:stretch>
        </p:blipFill>
        <p:spPr bwMode="auto">
          <a:xfrm>
            <a:off x="1991544" y="1052736"/>
            <a:ext cx="7848872" cy="5257800"/>
          </a:xfrm>
          <a:prstGeom prst="rect">
            <a:avLst/>
          </a:prstGeom>
          <a:noFill/>
          <a:ln w="9525">
            <a:noFill/>
            <a:miter lim="800000"/>
            <a:headEnd type="none" w="sm" len="sm"/>
            <a:tailEnd type="none" w="sm" len="sm"/>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290" name="Rectangle 2"/>
          <p:cNvSpPr>
            <a:spLocks noGrp="1" noRot="1" noChangeArrowheads="1"/>
          </p:cNvSpPr>
          <p:nvPr>
            <p:ph type="title"/>
          </p:nvPr>
        </p:nvSpPr>
        <p:spPr>
          <a:xfrm>
            <a:off x="2133600" y="1"/>
            <a:ext cx="8075614" cy="981075"/>
          </a:xfrm>
        </p:spPr>
        <p:txBody>
          <a:bodyPr/>
          <a:lstStyle/>
          <a:p>
            <a:pPr eaLnBrk="1" hangingPunct="1"/>
            <a:r>
              <a:rPr lang="en-US" altLang="zh-CN" dirty="0">
                <a:solidFill>
                  <a:srgbClr val="FF0000"/>
                </a:solidFill>
                <a:latin typeface="Arial"/>
              </a:rPr>
              <a:t>Cost vs. Price</a:t>
            </a:r>
          </a:p>
        </p:txBody>
      </p:sp>
      <p:sp>
        <p:nvSpPr>
          <p:cNvPr id="12291" name="Rectangle 3"/>
          <p:cNvSpPr>
            <a:spLocks noGrp="1" noRot="1" noChangeArrowheads="1"/>
          </p:cNvSpPr>
          <p:nvPr>
            <p:ph idx="1"/>
          </p:nvPr>
        </p:nvSpPr>
        <p:spPr>
          <a:xfrm>
            <a:off x="2133600" y="1066800"/>
            <a:ext cx="8210550" cy="5386388"/>
          </a:xfrm>
        </p:spPr>
        <p:txBody>
          <a:bodyPr/>
          <a:lstStyle/>
          <a:p>
            <a:pPr eaLnBrk="1" hangingPunct="1">
              <a:lnSpc>
                <a:spcPct val="90000"/>
              </a:lnSpc>
            </a:pPr>
            <a:r>
              <a:rPr lang="en-US" altLang="zh-CN" sz="2400">
                <a:latin typeface="Arial" pitchFamily="66" charset="0"/>
              </a:rPr>
              <a:t>Component costs</a:t>
            </a:r>
            <a:endParaRPr lang="en-US" altLang="zh-CN" sz="2400" b="1">
              <a:latin typeface="Comic Sans MS" pitchFamily="66" charset="0"/>
            </a:endParaRPr>
          </a:p>
          <a:p>
            <a:pPr lvl="1" eaLnBrk="1" hangingPunct="1">
              <a:lnSpc>
                <a:spcPct val="90000"/>
              </a:lnSpc>
            </a:pPr>
            <a:r>
              <a:rPr lang="en-US" altLang="zh-CN" sz="2000" b="1">
                <a:latin typeface="Arial" pitchFamily="66" charset="0"/>
              </a:rPr>
              <a:t>Raw material cost. </a:t>
            </a:r>
          </a:p>
          <a:p>
            <a:pPr eaLnBrk="1" hangingPunct="1">
              <a:lnSpc>
                <a:spcPct val="90000"/>
              </a:lnSpc>
            </a:pPr>
            <a:r>
              <a:rPr lang="en-US" altLang="zh-CN" sz="2400">
                <a:latin typeface="Arial" pitchFamily="66" charset="0"/>
              </a:rPr>
              <a:t>Direct cost:</a:t>
            </a:r>
            <a:r>
              <a:rPr lang="en-US" altLang="zh-CN" sz="2400" b="1">
                <a:latin typeface="Arial" pitchFamily="66" charset="0"/>
              </a:rPr>
              <a:t> </a:t>
            </a:r>
          </a:p>
          <a:p>
            <a:pPr lvl="1" eaLnBrk="1" hangingPunct="1">
              <a:lnSpc>
                <a:spcPct val="90000"/>
              </a:lnSpc>
            </a:pPr>
            <a:r>
              <a:rPr lang="en-US" altLang="zh-CN" sz="2000" b="1">
                <a:latin typeface="Arial" pitchFamily="66" charset="0"/>
              </a:rPr>
              <a:t>Costs incurred to make a single item. Adds 20% to 40% to component cost. </a:t>
            </a:r>
          </a:p>
          <a:p>
            <a:pPr eaLnBrk="1" hangingPunct="1">
              <a:lnSpc>
                <a:spcPct val="90000"/>
              </a:lnSpc>
            </a:pPr>
            <a:r>
              <a:rPr lang="en-US" altLang="zh-CN" sz="2400">
                <a:latin typeface="Arial" pitchFamily="66" charset="0"/>
              </a:rPr>
              <a:t>Gross margin ( Indirect cost): </a:t>
            </a:r>
          </a:p>
          <a:p>
            <a:pPr lvl="1" eaLnBrk="1" hangingPunct="1">
              <a:lnSpc>
                <a:spcPct val="90000"/>
              </a:lnSpc>
            </a:pPr>
            <a:r>
              <a:rPr lang="en-US" altLang="zh-CN" sz="2000" b="1">
                <a:latin typeface="Arial" pitchFamily="66" charset="0"/>
              </a:rPr>
              <a:t>Overhead not associated with a single item, i.e. R&amp;D, marketing, manufacturing equipment, taxes, etc. </a:t>
            </a:r>
          </a:p>
          <a:p>
            <a:pPr lvl="1" eaLnBrk="1" hangingPunct="1">
              <a:lnSpc>
                <a:spcPct val="90000"/>
              </a:lnSpc>
            </a:pPr>
            <a:r>
              <a:rPr lang="en-US" altLang="zh-CN" sz="2000" b="1">
                <a:solidFill>
                  <a:srgbClr val="FF3300"/>
                </a:solidFill>
                <a:latin typeface="Arial" pitchFamily="66" charset="0"/>
              </a:rPr>
              <a:t>Only 4%-12% of income are spent on  R&amp;D</a:t>
            </a:r>
          </a:p>
          <a:p>
            <a:pPr eaLnBrk="1" hangingPunct="1">
              <a:lnSpc>
                <a:spcPct val="90000"/>
              </a:lnSpc>
            </a:pPr>
            <a:r>
              <a:rPr lang="en-US" altLang="zh-CN" sz="2400">
                <a:latin typeface="Arial" pitchFamily="66" charset="0"/>
              </a:rPr>
              <a:t>Average Selling Price (ASP): </a:t>
            </a:r>
          </a:p>
          <a:p>
            <a:pPr lvl="1" eaLnBrk="1" hangingPunct="1">
              <a:lnSpc>
                <a:spcPct val="90000"/>
              </a:lnSpc>
            </a:pPr>
            <a:r>
              <a:rPr lang="en-US" altLang="zh-CN" sz="2000" b="1">
                <a:latin typeface="Arial" pitchFamily="66" charset="0"/>
              </a:rPr>
              <a:t>Component cost + direct cost + indirect cost. </a:t>
            </a:r>
          </a:p>
          <a:p>
            <a:pPr eaLnBrk="1" hangingPunct="1">
              <a:lnSpc>
                <a:spcPct val="90000"/>
              </a:lnSpc>
            </a:pPr>
            <a:r>
              <a:rPr lang="en-US" altLang="zh-CN" sz="2400">
                <a:latin typeface="Arial" pitchFamily="66" charset="0"/>
              </a:rPr>
              <a:t>List price :</a:t>
            </a:r>
            <a:r>
              <a:rPr lang="en-US" altLang="zh-CN" sz="2400" b="1">
                <a:latin typeface="Arial" pitchFamily="66" charset="0"/>
              </a:rPr>
              <a:t> </a:t>
            </a:r>
          </a:p>
          <a:p>
            <a:pPr lvl="1" eaLnBrk="1" hangingPunct="1">
              <a:lnSpc>
                <a:spcPct val="90000"/>
              </a:lnSpc>
            </a:pPr>
            <a:r>
              <a:rPr lang="en-US" altLang="zh-CN" sz="2000" b="1">
                <a:latin typeface="Arial" pitchFamily="66" charset="0"/>
              </a:rPr>
              <a:t>Not ASP. Stores add to the ASP to get their cut. Want 50% to 75% of list price.</a:t>
            </a:r>
            <a:endParaRPr lang="en-US" altLang="zh-CN" b="1">
              <a:latin typeface="Comic Sans MS" pitchFamily="66" charset="0"/>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3314" name="Rectangle 2"/>
          <p:cNvSpPr>
            <a:spLocks noGrp="1" noRot="1" noChangeArrowheads="1"/>
          </p:cNvSpPr>
          <p:nvPr>
            <p:ph type="title"/>
          </p:nvPr>
        </p:nvSpPr>
        <p:spPr>
          <a:xfrm>
            <a:off x="2927350" y="1"/>
            <a:ext cx="7740650" cy="1196975"/>
          </a:xfrm>
        </p:spPr>
        <p:txBody>
          <a:bodyPr/>
          <a:lstStyle/>
          <a:p>
            <a:pPr eaLnBrk="1" hangingPunct="1"/>
            <a:r>
              <a:rPr lang="en-US" altLang="zh-CN" sz="4000">
                <a:latin typeface="Arial"/>
              </a:rPr>
              <a:t>The components of price for a </a:t>
            </a:r>
            <a:r>
              <a:rPr lang="en-US" altLang="zh-CN" sz="3600">
                <a:latin typeface="Arial"/>
              </a:rPr>
              <a:t>$1000 PC</a:t>
            </a:r>
          </a:p>
        </p:txBody>
      </p:sp>
      <p:pic>
        <p:nvPicPr>
          <p:cNvPr id="13315" name="Picture 4"/>
          <p:cNvPicPr>
            <a:picLocks noGrp="1" noChangeAspect="1" noChangeArrowheads="1"/>
          </p:cNvPicPr>
          <p:nvPr>
            <p:ph idx="1"/>
          </p:nvPr>
        </p:nvPicPr>
        <p:blipFill>
          <a:blip r:embed="rId2"/>
          <a:stretch>
            <a:fillRect/>
          </a:stretch>
        </p:blipFill>
        <p:spPr>
          <a:xfrm>
            <a:off x="1084764" y="1273456"/>
            <a:ext cx="10022472" cy="4500000"/>
          </a:xfrm>
          <a:noFill/>
        </p:spPr>
      </p:pic>
    </p:spTree>
  </p:cSld>
  <p:clrMapOvr>
    <a:masterClrMapping/>
  </p:clrMapOvr>
  <p:transition spd="slow">
    <p:pull dir="ru"/>
  </p:transition>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4338" name="Rectangle 2"/>
          <p:cNvSpPr>
            <a:spLocks noGrp="1" noRot="1" noChangeArrowheads="1"/>
          </p:cNvSpPr>
          <p:nvPr>
            <p:ph type="title"/>
          </p:nvPr>
        </p:nvSpPr>
        <p:spPr>
          <a:xfrm>
            <a:off x="1559496" y="0"/>
            <a:ext cx="10261366" cy="918148"/>
          </a:xfrm>
        </p:spPr>
        <p:txBody>
          <a:bodyPr/>
          <a:lstStyle/>
          <a:p>
            <a:pPr eaLnBrk="1" hangingPunct="1"/>
            <a:r>
              <a:rPr lang="en-US" altLang="zh-CN" dirty="0">
                <a:solidFill>
                  <a:srgbClr val="FF0000"/>
                </a:solidFill>
                <a:latin typeface="Arial"/>
              </a:rPr>
              <a:t>Cost vs. Price</a:t>
            </a:r>
          </a:p>
        </p:txBody>
      </p:sp>
      <p:sp>
        <p:nvSpPr>
          <p:cNvPr id="14339" name="Rectangle 3"/>
          <p:cNvSpPr>
            <a:spLocks noGrp="1" noRot="1" noChangeArrowheads="1"/>
          </p:cNvSpPr>
          <p:nvPr>
            <p:ph idx="1"/>
          </p:nvPr>
        </p:nvSpPr>
        <p:spPr>
          <a:xfrm>
            <a:off x="2095500" y="1143001"/>
            <a:ext cx="8066088" cy="4975225"/>
          </a:xfrm>
        </p:spPr>
        <p:txBody>
          <a:bodyPr/>
          <a:lstStyle/>
          <a:p>
            <a:pPr eaLnBrk="1" hangingPunct="1"/>
            <a:r>
              <a:rPr lang="en-US" altLang="zh-CN" sz="2800">
                <a:latin typeface="Arial" pitchFamily="66" charset="0"/>
              </a:rPr>
              <a:t>This gives you insight on how a design decision will affect selling price, </a:t>
            </a:r>
          </a:p>
          <a:p>
            <a:pPr lvl="1" eaLnBrk="1" hangingPunct="1"/>
            <a:r>
              <a:rPr lang="en-US" altLang="zh-CN" sz="2400">
                <a:latin typeface="Arial" pitchFamily="66" charset="0"/>
              </a:rPr>
              <a:t>i.e. changing cost by $1,000 increases selling price by $3,000 to $4,000. </a:t>
            </a:r>
          </a:p>
          <a:p>
            <a:pPr eaLnBrk="1" hangingPunct="1"/>
            <a:r>
              <a:rPr lang="en-US" altLang="zh-CN" sz="2800">
                <a:latin typeface="Arial" pitchFamily="66" charset="0"/>
              </a:rPr>
              <a:t>Also, consider volume and price relationship: </a:t>
            </a:r>
          </a:p>
          <a:p>
            <a:pPr lvl="1" eaLnBrk="1" hangingPunct="1"/>
            <a:r>
              <a:rPr lang="en-US" altLang="zh-CN" sz="2400">
                <a:latin typeface="Arial" pitchFamily="66" charset="0"/>
              </a:rPr>
              <a:t>In general, the fewer computers that are sold, the higher the price. </a:t>
            </a:r>
          </a:p>
          <a:p>
            <a:pPr lvl="1" eaLnBrk="1" hangingPunct="1"/>
            <a:r>
              <a:rPr lang="en-US" altLang="zh-CN" sz="2400">
                <a:latin typeface="Arial" pitchFamily="66" charset="0"/>
              </a:rPr>
              <a:t>Also, a decrease in volume causes cost to increase, further increasing price.   </a:t>
            </a:r>
          </a:p>
          <a:p>
            <a:pPr eaLnBrk="1" hangingPunct="1"/>
            <a:r>
              <a:rPr lang="en-US" altLang="zh-CN" sz="2800">
                <a:latin typeface="Arial" pitchFamily="66" charset="0"/>
              </a:rPr>
              <a:t>Therefore, </a:t>
            </a:r>
            <a:r>
              <a:rPr lang="en-US" altLang="zh-CN" sz="2800">
                <a:solidFill>
                  <a:srgbClr val="FF3300"/>
                </a:solidFill>
                <a:latin typeface="Arial" pitchFamily="66" charset="0"/>
              </a:rPr>
              <a:t>small changes in cost can have an unexpected large increase in price</a:t>
            </a:r>
            <a:r>
              <a:rPr lang="en-US" altLang="zh-CN" sz="2800">
                <a:latin typeface="Arial" pitchFamily="66" charset="0"/>
              </a:rPr>
              <a:t>. </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Arial"/>
              </a:rPr>
              <a:t>Personal Mobile Devices</a:t>
            </a:r>
            <a:endParaRPr lang="zh-CN" altLang="en-US" dirty="0"/>
          </a:p>
        </p:txBody>
      </p:sp>
      <p:sp>
        <p:nvSpPr>
          <p:cNvPr id="3" name="内容占位符 2"/>
          <p:cNvSpPr>
            <a:spLocks noGrp="1"/>
          </p:cNvSpPr>
          <p:nvPr>
            <p:ph idx="1"/>
          </p:nvPr>
        </p:nvSpPr>
        <p:spPr>
          <a:xfrm>
            <a:off x="1055440" y="1125539"/>
            <a:ext cx="10802127" cy="4795837"/>
          </a:xfrm>
        </p:spPr>
        <p:txBody>
          <a:bodyPr/>
          <a:lstStyle/>
          <a:p>
            <a:r>
              <a:rPr lang="en-US" altLang="zh-CN" dirty="0">
                <a:latin typeface="Arial"/>
              </a:rPr>
              <a:t>Wireless devices with multimedia user interfaces</a:t>
            </a:r>
          </a:p>
          <a:p>
            <a:pPr marL="0" indent="0">
              <a:buNone/>
            </a:pPr>
            <a:r>
              <a:rPr lang="en-US" altLang="zh-CN" dirty="0">
                <a:latin typeface="Arial"/>
              </a:rPr>
              <a:t>     </a:t>
            </a:r>
            <a:r>
              <a:rPr lang="en-US" altLang="zh-CN" sz="2400" dirty="0">
                <a:latin typeface="Arial"/>
              </a:rPr>
              <a:t>ex. Smartphone, tablet computer,…</a:t>
            </a:r>
          </a:p>
          <a:p>
            <a:r>
              <a:rPr lang="en-US" altLang="zh-CN" dirty="0">
                <a:latin typeface="Arial" pitchFamily="66" charset="0"/>
              </a:rPr>
              <a:t>Application </a:t>
            </a:r>
          </a:p>
          <a:p>
            <a:pPr lvl="1"/>
            <a:r>
              <a:rPr lang="en-US" altLang="zh-CN" dirty="0">
                <a:solidFill>
                  <a:srgbClr val="0000FF"/>
                </a:solidFill>
                <a:latin typeface="Arial" pitchFamily="66" charset="0"/>
              </a:rPr>
              <a:t>Web-based</a:t>
            </a:r>
            <a:r>
              <a:rPr lang="zh-CN" altLang="en-US" dirty="0">
                <a:solidFill>
                  <a:srgbClr val="0000FF"/>
                </a:solidFill>
                <a:latin typeface="Arial" pitchFamily="66" charset="0"/>
              </a:rPr>
              <a:t>， </a:t>
            </a:r>
            <a:r>
              <a:rPr lang="en-US" altLang="zh-CN" dirty="0">
                <a:solidFill>
                  <a:srgbClr val="0000FF"/>
                </a:solidFill>
                <a:latin typeface="Arial" pitchFamily="66" charset="0"/>
              </a:rPr>
              <a:t>media-oriented</a:t>
            </a:r>
          </a:p>
          <a:p>
            <a:pPr lvl="1"/>
            <a:r>
              <a:rPr lang="en-US" altLang="zh-CN" dirty="0">
                <a:solidFill>
                  <a:srgbClr val="0000FF"/>
                </a:solidFill>
                <a:latin typeface="Arial" pitchFamily="66" charset="0"/>
              </a:rPr>
              <a:t>Responsiveness</a:t>
            </a:r>
            <a:r>
              <a:rPr lang="zh-CN" altLang="en-US" dirty="0">
                <a:solidFill>
                  <a:srgbClr val="0000FF"/>
                </a:solidFill>
                <a:latin typeface="Arial" pitchFamily="66" charset="0"/>
              </a:rPr>
              <a:t>， </a:t>
            </a:r>
            <a:r>
              <a:rPr lang="en-US" altLang="zh-CN" dirty="0">
                <a:solidFill>
                  <a:srgbClr val="0000FF"/>
                </a:solidFill>
                <a:latin typeface="Arial" pitchFamily="66" charset="0"/>
              </a:rPr>
              <a:t>predictability</a:t>
            </a:r>
          </a:p>
          <a:p>
            <a:r>
              <a:rPr lang="en-US" altLang="zh-CN" dirty="0">
                <a:latin typeface="Arial" pitchFamily="66" charset="0"/>
              </a:rPr>
              <a:t>Requirement:</a:t>
            </a:r>
          </a:p>
          <a:p>
            <a:pPr lvl="1"/>
            <a:r>
              <a:rPr lang="en-US" altLang="zh-CN" dirty="0">
                <a:solidFill>
                  <a:srgbClr val="FF3300"/>
                </a:solidFill>
                <a:latin typeface="Arial" pitchFamily="66" charset="0"/>
              </a:rPr>
              <a:t>Cost, energy efficiency ( battery, no-fan)</a:t>
            </a:r>
          </a:p>
          <a:p>
            <a:pPr lvl="1"/>
            <a:r>
              <a:rPr lang="en-US" altLang="zh-CN" dirty="0">
                <a:solidFill>
                  <a:srgbClr val="FF3300"/>
                </a:solidFill>
                <a:latin typeface="Arial" pitchFamily="66" charset="0"/>
              </a:rPr>
              <a:t>Real-time performance</a:t>
            </a:r>
          </a:p>
          <a:p>
            <a:pPr lvl="1"/>
            <a:r>
              <a:rPr lang="en-US" altLang="zh-CN" dirty="0">
                <a:solidFill>
                  <a:srgbClr val="FF0000"/>
                </a:solidFill>
                <a:latin typeface="Arial" pitchFamily="66" charset="0"/>
              </a:rPr>
              <a:t>Minimize memory  </a:t>
            </a:r>
            <a:r>
              <a:rPr lang="en-US" altLang="zh-CN" dirty="0">
                <a:solidFill>
                  <a:srgbClr val="FF0000"/>
                </a:solidFill>
                <a:latin typeface="Arial" pitchFamily="66" charset="0"/>
                <a:sym typeface="Wingdings" panose="05000000000000000000" pitchFamily="2" charset="2"/>
              </a:rPr>
              <a:t> flash memory </a:t>
            </a:r>
            <a:endParaRPr lang="en-US" altLang="zh-CN" dirty="0">
              <a:solidFill>
                <a:srgbClr val="FF0000"/>
              </a:solidFill>
            </a:endParaRPr>
          </a:p>
          <a:p>
            <a:endParaRPr lang="en-US" altLang="zh-CN" dirty="0"/>
          </a:p>
          <a:p>
            <a:endParaRPr lang="zh-CN" altLang="en-US" dirty="0"/>
          </a:p>
        </p:txBody>
      </p:sp>
    </p:spTree>
    <p:extLst>
      <p:ext uri="{BB962C8B-B14F-4D97-AF65-F5344CB8AC3E}">
        <p14:creationId xmlns:p14="http://schemas.microsoft.com/office/powerpoint/2010/main" val="4081021181"/>
      </p:ext>
    </p:extLst>
  </p:cSld>
  <p:clrMapOvr>
    <a:masterClrMapping/>
  </p:clrMapOvr>
  <p:transition spd="slow">
    <p:pull dir="ru"/>
  </p:transition>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3490" name="Rectangle 2"/>
          <p:cNvSpPr>
            <a:spLocks noGrp="1" noRot="1" noChangeArrowheads="1"/>
          </p:cNvSpPr>
          <p:nvPr>
            <p:ph type="title"/>
          </p:nvPr>
        </p:nvSpPr>
        <p:spPr>
          <a:xfrm>
            <a:off x="1881159" y="1"/>
            <a:ext cx="9039255" cy="936625"/>
          </a:xfrm>
        </p:spPr>
        <p:txBody>
          <a:bodyPr/>
          <a:lstStyle/>
          <a:p>
            <a:pPr eaLnBrk="1" hangingPunct="1"/>
            <a:r>
              <a:rPr lang="en-US" altLang="zh-CN" sz="3200" dirty="0">
                <a:latin typeface="Arial"/>
              </a:rPr>
              <a:t>Computer Design Engineering life cycle</a:t>
            </a:r>
            <a:r>
              <a:rPr lang="en-US" altLang="zh-CN" sz="4000" dirty="0">
                <a:latin typeface="Arial"/>
              </a:rPr>
              <a:t> </a:t>
            </a:r>
          </a:p>
        </p:txBody>
      </p:sp>
      <p:sp>
        <p:nvSpPr>
          <p:cNvPr id="19" name="Rectangle 9"/>
          <p:cNvSpPr>
            <a:spLocks noGrp="1" noRot="1" noChangeArrowheads="1"/>
          </p:cNvSpPr>
          <p:nvPr>
            <p:ph idx="1"/>
          </p:nvPr>
        </p:nvSpPr>
        <p:spPr>
          <a:xfrm>
            <a:off x="2134642" y="1918802"/>
            <a:ext cx="2786062" cy="887412"/>
          </a:xfrm>
        </p:spPr>
        <p:txBody>
          <a:bodyPr/>
          <a:lstStyle/>
          <a:p>
            <a:pPr eaLnBrk="1" hangingPunct="1">
              <a:lnSpc>
                <a:spcPct val="90000"/>
              </a:lnSpc>
              <a:buFont typeface="Wingdings" pitchFamily="2" charset="2"/>
              <a:buNone/>
            </a:pPr>
            <a:r>
              <a:rPr lang="en-US" altLang="zh-CN" sz="2000" b="1" dirty="0">
                <a:latin typeface="Arial" pitchFamily="66" charset="0"/>
              </a:rPr>
              <a:t>User requirement</a:t>
            </a:r>
          </a:p>
          <a:p>
            <a:pPr eaLnBrk="1" hangingPunct="1">
              <a:lnSpc>
                <a:spcPct val="90000"/>
              </a:lnSpc>
              <a:buFont typeface="Wingdings" pitchFamily="2" charset="2"/>
              <a:buNone/>
            </a:pPr>
            <a:r>
              <a:rPr lang="en-US" altLang="zh-CN" sz="2000" b="1" dirty="0">
                <a:latin typeface="Arial" pitchFamily="66" charset="0"/>
              </a:rPr>
              <a:t>Analysis(1.2)</a:t>
            </a:r>
          </a:p>
        </p:txBody>
      </p:sp>
      <p:grpSp>
        <p:nvGrpSpPr>
          <p:cNvPr id="20" name="Group 3"/>
          <p:cNvGrpSpPr>
            <a:grpSpLocks/>
          </p:cNvGrpSpPr>
          <p:nvPr/>
        </p:nvGrpSpPr>
        <p:grpSpPr bwMode="auto">
          <a:xfrm>
            <a:off x="3766812" y="692696"/>
            <a:ext cx="5113337" cy="5543550"/>
            <a:chOff x="1334" y="872"/>
            <a:chExt cx="3065" cy="3185"/>
          </a:xfrm>
        </p:grpSpPr>
        <p:sp>
          <p:nvSpPr>
            <p:cNvPr id="21" name="Freeform 4"/>
            <p:cNvSpPr>
              <a:spLocks/>
            </p:cNvSpPr>
            <p:nvPr/>
          </p:nvSpPr>
          <p:spPr bwMode="auto">
            <a:xfrm>
              <a:off x="1406" y="872"/>
              <a:ext cx="1961" cy="2465"/>
            </a:xfrm>
            <a:custGeom>
              <a:avLst/>
              <a:gdLst>
                <a:gd name="T0" fmla="*/ 1195 w 1961"/>
                <a:gd name="T1" fmla="*/ 335 h 2465"/>
                <a:gd name="T2" fmla="*/ 1123 w 1961"/>
                <a:gd name="T3" fmla="*/ 347 h 2465"/>
                <a:gd name="T4" fmla="*/ 1064 w 1961"/>
                <a:gd name="T5" fmla="*/ 359 h 2465"/>
                <a:gd name="T6" fmla="*/ 1004 w 1961"/>
                <a:gd name="T7" fmla="*/ 371 h 2465"/>
                <a:gd name="T8" fmla="*/ 944 w 1961"/>
                <a:gd name="T9" fmla="*/ 395 h 2465"/>
                <a:gd name="T10" fmla="*/ 884 w 1961"/>
                <a:gd name="T11" fmla="*/ 419 h 2465"/>
                <a:gd name="T12" fmla="*/ 813 w 1961"/>
                <a:gd name="T13" fmla="*/ 455 h 2465"/>
                <a:gd name="T14" fmla="*/ 753 w 1961"/>
                <a:gd name="T15" fmla="*/ 478 h 2465"/>
                <a:gd name="T16" fmla="*/ 705 w 1961"/>
                <a:gd name="T17" fmla="*/ 514 h 2465"/>
                <a:gd name="T18" fmla="*/ 645 w 1961"/>
                <a:gd name="T19" fmla="*/ 550 h 2465"/>
                <a:gd name="T20" fmla="*/ 586 w 1961"/>
                <a:gd name="T21" fmla="*/ 586 h 2465"/>
                <a:gd name="T22" fmla="*/ 538 w 1961"/>
                <a:gd name="T23" fmla="*/ 634 h 2465"/>
                <a:gd name="T24" fmla="*/ 454 w 1961"/>
                <a:gd name="T25" fmla="*/ 706 h 2465"/>
                <a:gd name="T26" fmla="*/ 382 w 1961"/>
                <a:gd name="T27" fmla="*/ 777 h 2465"/>
                <a:gd name="T28" fmla="*/ 323 w 1961"/>
                <a:gd name="T29" fmla="*/ 849 h 2465"/>
                <a:gd name="T30" fmla="*/ 263 w 1961"/>
                <a:gd name="T31" fmla="*/ 921 h 2465"/>
                <a:gd name="T32" fmla="*/ 215 w 1961"/>
                <a:gd name="T33" fmla="*/ 1005 h 2465"/>
                <a:gd name="T34" fmla="*/ 167 w 1961"/>
                <a:gd name="T35" fmla="*/ 1088 h 2465"/>
                <a:gd name="T36" fmla="*/ 120 w 1961"/>
                <a:gd name="T37" fmla="*/ 1184 h 2465"/>
                <a:gd name="T38" fmla="*/ 84 w 1961"/>
                <a:gd name="T39" fmla="*/ 1280 h 2465"/>
                <a:gd name="T40" fmla="*/ 48 w 1961"/>
                <a:gd name="T41" fmla="*/ 1411 h 2465"/>
                <a:gd name="T42" fmla="*/ 24 w 1961"/>
                <a:gd name="T43" fmla="*/ 1531 h 2465"/>
                <a:gd name="T44" fmla="*/ 12 w 1961"/>
                <a:gd name="T45" fmla="*/ 1687 h 2465"/>
                <a:gd name="T46" fmla="*/ 12 w 1961"/>
                <a:gd name="T47" fmla="*/ 1818 h 2465"/>
                <a:gd name="T48" fmla="*/ 24 w 1961"/>
                <a:gd name="T49" fmla="*/ 1938 h 2465"/>
                <a:gd name="T50" fmla="*/ 36 w 1961"/>
                <a:gd name="T51" fmla="*/ 2069 h 2465"/>
                <a:gd name="T52" fmla="*/ 84 w 1961"/>
                <a:gd name="T53" fmla="*/ 2213 h 2465"/>
                <a:gd name="T54" fmla="*/ 131 w 1961"/>
                <a:gd name="T55" fmla="*/ 2344 h 2465"/>
                <a:gd name="T56" fmla="*/ 203 w 1961"/>
                <a:gd name="T57" fmla="*/ 2464 h 2465"/>
                <a:gd name="T58" fmla="*/ 753 w 1961"/>
                <a:gd name="T59" fmla="*/ 2069 h 2465"/>
                <a:gd name="T60" fmla="*/ 717 w 1961"/>
                <a:gd name="T61" fmla="*/ 1974 h 2465"/>
                <a:gd name="T62" fmla="*/ 693 w 1961"/>
                <a:gd name="T63" fmla="*/ 1866 h 2465"/>
                <a:gd name="T64" fmla="*/ 681 w 1961"/>
                <a:gd name="T65" fmla="*/ 1782 h 2465"/>
                <a:gd name="T66" fmla="*/ 681 w 1961"/>
                <a:gd name="T67" fmla="*/ 1675 h 2465"/>
                <a:gd name="T68" fmla="*/ 705 w 1961"/>
                <a:gd name="T69" fmla="*/ 1567 h 2465"/>
                <a:gd name="T70" fmla="*/ 741 w 1961"/>
                <a:gd name="T71" fmla="*/ 1459 h 2465"/>
                <a:gd name="T72" fmla="*/ 777 w 1961"/>
                <a:gd name="T73" fmla="*/ 1376 h 2465"/>
                <a:gd name="T74" fmla="*/ 825 w 1961"/>
                <a:gd name="T75" fmla="*/ 1304 h 2465"/>
                <a:gd name="T76" fmla="*/ 872 w 1961"/>
                <a:gd name="T77" fmla="*/ 1256 h 2465"/>
                <a:gd name="T78" fmla="*/ 920 w 1961"/>
                <a:gd name="T79" fmla="*/ 1208 h 2465"/>
                <a:gd name="T80" fmla="*/ 968 w 1961"/>
                <a:gd name="T81" fmla="*/ 1160 h 2465"/>
                <a:gd name="T82" fmla="*/ 1028 w 1961"/>
                <a:gd name="T83" fmla="*/ 1112 h 2465"/>
                <a:gd name="T84" fmla="*/ 1088 w 1961"/>
                <a:gd name="T85" fmla="*/ 1077 h 2465"/>
                <a:gd name="T86" fmla="*/ 1159 w 1961"/>
                <a:gd name="T87" fmla="*/ 1041 h 2465"/>
                <a:gd name="T88" fmla="*/ 1219 w 1961"/>
                <a:gd name="T89" fmla="*/ 1017 h 2465"/>
                <a:gd name="T90" fmla="*/ 1303 w 1961"/>
                <a:gd name="T91" fmla="*/ 1005 h 2465"/>
                <a:gd name="T92" fmla="*/ 1386 w 1961"/>
                <a:gd name="T93" fmla="*/ 993 h 2465"/>
                <a:gd name="T94" fmla="*/ 1410 w 1961"/>
                <a:gd name="T95" fmla="*/ 1352 h 2465"/>
                <a:gd name="T96" fmla="*/ 1410 w 1961"/>
                <a:gd name="T97" fmla="*/ 0 h 2465"/>
                <a:gd name="T98" fmla="*/ 1386 w 1961"/>
                <a:gd name="T99" fmla="*/ 311 h 2465"/>
                <a:gd name="T100" fmla="*/ 1303 w 1961"/>
                <a:gd name="T101" fmla="*/ 311 h 2465"/>
                <a:gd name="T102" fmla="*/ 1219 w 1961"/>
                <a:gd name="T103" fmla="*/ 323 h 2465"/>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961"/>
                <a:gd name="T157" fmla="*/ 0 h 2465"/>
                <a:gd name="T158" fmla="*/ 1961 w 1961"/>
                <a:gd name="T159" fmla="*/ 2465 h 2465"/>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961" h="2465">
                  <a:moveTo>
                    <a:pt x="1219" y="323"/>
                  </a:moveTo>
                  <a:lnTo>
                    <a:pt x="1195" y="335"/>
                  </a:lnTo>
                  <a:lnTo>
                    <a:pt x="1159" y="335"/>
                  </a:lnTo>
                  <a:lnTo>
                    <a:pt x="1123" y="347"/>
                  </a:lnTo>
                  <a:lnTo>
                    <a:pt x="1100" y="347"/>
                  </a:lnTo>
                  <a:lnTo>
                    <a:pt x="1064" y="359"/>
                  </a:lnTo>
                  <a:lnTo>
                    <a:pt x="1040" y="371"/>
                  </a:lnTo>
                  <a:lnTo>
                    <a:pt x="1004" y="371"/>
                  </a:lnTo>
                  <a:lnTo>
                    <a:pt x="980" y="383"/>
                  </a:lnTo>
                  <a:lnTo>
                    <a:pt x="944" y="395"/>
                  </a:lnTo>
                  <a:lnTo>
                    <a:pt x="908" y="407"/>
                  </a:lnTo>
                  <a:lnTo>
                    <a:pt x="884" y="419"/>
                  </a:lnTo>
                  <a:lnTo>
                    <a:pt x="849" y="431"/>
                  </a:lnTo>
                  <a:lnTo>
                    <a:pt x="813" y="455"/>
                  </a:lnTo>
                  <a:lnTo>
                    <a:pt x="789" y="466"/>
                  </a:lnTo>
                  <a:lnTo>
                    <a:pt x="753" y="478"/>
                  </a:lnTo>
                  <a:lnTo>
                    <a:pt x="729" y="502"/>
                  </a:lnTo>
                  <a:lnTo>
                    <a:pt x="705" y="514"/>
                  </a:lnTo>
                  <a:lnTo>
                    <a:pt x="681" y="526"/>
                  </a:lnTo>
                  <a:lnTo>
                    <a:pt x="645" y="550"/>
                  </a:lnTo>
                  <a:lnTo>
                    <a:pt x="621" y="574"/>
                  </a:lnTo>
                  <a:lnTo>
                    <a:pt x="586" y="586"/>
                  </a:lnTo>
                  <a:lnTo>
                    <a:pt x="562" y="610"/>
                  </a:lnTo>
                  <a:lnTo>
                    <a:pt x="538" y="634"/>
                  </a:lnTo>
                  <a:lnTo>
                    <a:pt x="490" y="670"/>
                  </a:lnTo>
                  <a:lnTo>
                    <a:pt x="454" y="706"/>
                  </a:lnTo>
                  <a:lnTo>
                    <a:pt x="418" y="730"/>
                  </a:lnTo>
                  <a:lnTo>
                    <a:pt x="382" y="777"/>
                  </a:lnTo>
                  <a:lnTo>
                    <a:pt x="359" y="813"/>
                  </a:lnTo>
                  <a:lnTo>
                    <a:pt x="323" y="849"/>
                  </a:lnTo>
                  <a:lnTo>
                    <a:pt x="287" y="885"/>
                  </a:lnTo>
                  <a:lnTo>
                    <a:pt x="263" y="921"/>
                  </a:lnTo>
                  <a:lnTo>
                    <a:pt x="239" y="969"/>
                  </a:lnTo>
                  <a:lnTo>
                    <a:pt x="215" y="1005"/>
                  </a:lnTo>
                  <a:lnTo>
                    <a:pt x="191" y="1053"/>
                  </a:lnTo>
                  <a:lnTo>
                    <a:pt x="167" y="1088"/>
                  </a:lnTo>
                  <a:lnTo>
                    <a:pt x="143" y="1136"/>
                  </a:lnTo>
                  <a:lnTo>
                    <a:pt x="120" y="1184"/>
                  </a:lnTo>
                  <a:lnTo>
                    <a:pt x="96" y="1232"/>
                  </a:lnTo>
                  <a:lnTo>
                    <a:pt x="84" y="1280"/>
                  </a:lnTo>
                  <a:lnTo>
                    <a:pt x="60" y="1352"/>
                  </a:lnTo>
                  <a:lnTo>
                    <a:pt x="48" y="1411"/>
                  </a:lnTo>
                  <a:lnTo>
                    <a:pt x="36" y="1471"/>
                  </a:lnTo>
                  <a:lnTo>
                    <a:pt x="24" y="1531"/>
                  </a:lnTo>
                  <a:lnTo>
                    <a:pt x="12" y="1603"/>
                  </a:lnTo>
                  <a:lnTo>
                    <a:pt x="12" y="1687"/>
                  </a:lnTo>
                  <a:lnTo>
                    <a:pt x="0" y="1758"/>
                  </a:lnTo>
                  <a:lnTo>
                    <a:pt x="12" y="1818"/>
                  </a:lnTo>
                  <a:lnTo>
                    <a:pt x="12" y="1878"/>
                  </a:lnTo>
                  <a:lnTo>
                    <a:pt x="24" y="1938"/>
                  </a:lnTo>
                  <a:lnTo>
                    <a:pt x="24" y="2009"/>
                  </a:lnTo>
                  <a:lnTo>
                    <a:pt x="36" y="2069"/>
                  </a:lnTo>
                  <a:lnTo>
                    <a:pt x="60" y="2141"/>
                  </a:lnTo>
                  <a:lnTo>
                    <a:pt x="84" y="2213"/>
                  </a:lnTo>
                  <a:lnTo>
                    <a:pt x="108" y="2273"/>
                  </a:lnTo>
                  <a:lnTo>
                    <a:pt x="131" y="2344"/>
                  </a:lnTo>
                  <a:lnTo>
                    <a:pt x="167" y="2404"/>
                  </a:lnTo>
                  <a:lnTo>
                    <a:pt x="203" y="2464"/>
                  </a:lnTo>
                  <a:lnTo>
                    <a:pt x="777" y="2129"/>
                  </a:lnTo>
                  <a:lnTo>
                    <a:pt x="753" y="2069"/>
                  </a:lnTo>
                  <a:lnTo>
                    <a:pt x="729" y="2021"/>
                  </a:lnTo>
                  <a:lnTo>
                    <a:pt x="717" y="1974"/>
                  </a:lnTo>
                  <a:lnTo>
                    <a:pt x="705" y="1914"/>
                  </a:lnTo>
                  <a:lnTo>
                    <a:pt x="693" y="1866"/>
                  </a:lnTo>
                  <a:lnTo>
                    <a:pt x="693" y="1830"/>
                  </a:lnTo>
                  <a:lnTo>
                    <a:pt x="681" y="1782"/>
                  </a:lnTo>
                  <a:lnTo>
                    <a:pt x="681" y="1734"/>
                  </a:lnTo>
                  <a:lnTo>
                    <a:pt x="681" y="1675"/>
                  </a:lnTo>
                  <a:lnTo>
                    <a:pt x="693" y="1627"/>
                  </a:lnTo>
                  <a:lnTo>
                    <a:pt x="705" y="1567"/>
                  </a:lnTo>
                  <a:lnTo>
                    <a:pt x="717" y="1519"/>
                  </a:lnTo>
                  <a:lnTo>
                    <a:pt x="741" y="1459"/>
                  </a:lnTo>
                  <a:lnTo>
                    <a:pt x="753" y="1411"/>
                  </a:lnTo>
                  <a:lnTo>
                    <a:pt x="777" y="1376"/>
                  </a:lnTo>
                  <a:lnTo>
                    <a:pt x="801" y="1340"/>
                  </a:lnTo>
                  <a:lnTo>
                    <a:pt x="825" y="1304"/>
                  </a:lnTo>
                  <a:lnTo>
                    <a:pt x="849" y="1280"/>
                  </a:lnTo>
                  <a:lnTo>
                    <a:pt x="872" y="1256"/>
                  </a:lnTo>
                  <a:lnTo>
                    <a:pt x="896" y="1220"/>
                  </a:lnTo>
                  <a:lnTo>
                    <a:pt x="920" y="1208"/>
                  </a:lnTo>
                  <a:lnTo>
                    <a:pt x="944" y="1172"/>
                  </a:lnTo>
                  <a:lnTo>
                    <a:pt x="968" y="1160"/>
                  </a:lnTo>
                  <a:lnTo>
                    <a:pt x="992" y="1136"/>
                  </a:lnTo>
                  <a:lnTo>
                    <a:pt x="1028" y="1112"/>
                  </a:lnTo>
                  <a:lnTo>
                    <a:pt x="1064" y="1088"/>
                  </a:lnTo>
                  <a:lnTo>
                    <a:pt x="1088" y="1077"/>
                  </a:lnTo>
                  <a:lnTo>
                    <a:pt x="1123" y="1053"/>
                  </a:lnTo>
                  <a:lnTo>
                    <a:pt x="1159" y="1041"/>
                  </a:lnTo>
                  <a:lnTo>
                    <a:pt x="1183" y="1029"/>
                  </a:lnTo>
                  <a:lnTo>
                    <a:pt x="1219" y="1017"/>
                  </a:lnTo>
                  <a:lnTo>
                    <a:pt x="1267" y="1005"/>
                  </a:lnTo>
                  <a:lnTo>
                    <a:pt x="1303" y="1005"/>
                  </a:lnTo>
                  <a:lnTo>
                    <a:pt x="1350" y="993"/>
                  </a:lnTo>
                  <a:lnTo>
                    <a:pt x="1386" y="993"/>
                  </a:lnTo>
                  <a:lnTo>
                    <a:pt x="1410" y="993"/>
                  </a:lnTo>
                  <a:lnTo>
                    <a:pt x="1410" y="1352"/>
                  </a:lnTo>
                  <a:lnTo>
                    <a:pt x="1960" y="682"/>
                  </a:lnTo>
                  <a:lnTo>
                    <a:pt x="1410" y="0"/>
                  </a:lnTo>
                  <a:lnTo>
                    <a:pt x="1410" y="311"/>
                  </a:lnTo>
                  <a:lnTo>
                    <a:pt x="1386" y="311"/>
                  </a:lnTo>
                  <a:lnTo>
                    <a:pt x="1339" y="311"/>
                  </a:lnTo>
                  <a:lnTo>
                    <a:pt x="1303" y="311"/>
                  </a:lnTo>
                  <a:lnTo>
                    <a:pt x="1255" y="323"/>
                  </a:lnTo>
                  <a:lnTo>
                    <a:pt x="1219" y="323"/>
                  </a:lnTo>
                </a:path>
              </a:pathLst>
            </a:custGeom>
            <a:solidFill>
              <a:srgbClr val="FF0000"/>
            </a:solidFill>
            <a:ln w="127000" cap="rnd">
              <a:noFill/>
              <a:round/>
              <a:headEnd/>
              <a:tailEnd/>
            </a:ln>
          </p:spPr>
          <p:txBody>
            <a:bodyPr/>
            <a:lstStyle/>
            <a:p>
              <a:endParaRPr lang="zh-CN" altLang="en-US"/>
            </a:p>
          </p:txBody>
        </p:sp>
        <p:grpSp>
          <p:nvGrpSpPr>
            <p:cNvPr id="22" name="Group 5"/>
            <p:cNvGrpSpPr>
              <a:grpSpLocks/>
            </p:cNvGrpSpPr>
            <p:nvPr/>
          </p:nvGrpSpPr>
          <p:grpSpPr bwMode="auto">
            <a:xfrm>
              <a:off x="1334" y="872"/>
              <a:ext cx="3065" cy="3185"/>
              <a:chOff x="1334" y="872"/>
              <a:chExt cx="3065" cy="3185"/>
            </a:xfrm>
          </p:grpSpPr>
          <p:sp>
            <p:nvSpPr>
              <p:cNvPr id="23" name="Freeform 6"/>
              <p:cNvSpPr>
                <a:spLocks/>
              </p:cNvSpPr>
              <p:nvPr/>
            </p:nvSpPr>
            <p:spPr bwMode="auto">
              <a:xfrm>
                <a:off x="1334" y="2696"/>
                <a:ext cx="2609" cy="1361"/>
              </a:xfrm>
              <a:custGeom>
                <a:avLst/>
                <a:gdLst>
                  <a:gd name="T0" fmla="*/ 1268 w 2609"/>
                  <a:gd name="T1" fmla="*/ 1336 h 1361"/>
                  <a:gd name="T2" fmla="*/ 1196 w 2609"/>
                  <a:gd name="T3" fmla="*/ 1324 h 1361"/>
                  <a:gd name="T4" fmla="*/ 1148 w 2609"/>
                  <a:gd name="T5" fmla="*/ 1312 h 1361"/>
                  <a:gd name="T6" fmla="*/ 1089 w 2609"/>
                  <a:gd name="T7" fmla="*/ 1300 h 1361"/>
                  <a:gd name="T8" fmla="*/ 1029 w 2609"/>
                  <a:gd name="T9" fmla="*/ 1276 h 1361"/>
                  <a:gd name="T10" fmla="*/ 957 w 2609"/>
                  <a:gd name="T11" fmla="*/ 1253 h 1361"/>
                  <a:gd name="T12" fmla="*/ 897 w 2609"/>
                  <a:gd name="T13" fmla="*/ 1217 h 1361"/>
                  <a:gd name="T14" fmla="*/ 837 w 2609"/>
                  <a:gd name="T15" fmla="*/ 1193 h 1361"/>
                  <a:gd name="T16" fmla="*/ 778 w 2609"/>
                  <a:gd name="T17" fmla="*/ 1157 h 1361"/>
                  <a:gd name="T18" fmla="*/ 730 w 2609"/>
                  <a:gd name="T19" fmla="*/ 1121 h 1361"/>
                  <a:gd name="T20" fmla="*/ 670 w 2609"/>
                  <a:gd name="T21" fmla="*/ 1074 h 1361"/>
                  <a:gd name="T22" fmla="*/ 622 w 2609"/>
                  <a:gd name="T23" fmla="*/ 1038 h 1361"/>
                  <a:gd name="T24" fmla="*/ 538 w 2609"/>
                  <a:gd name="T25" fmla="*/ 978 h 1361"/>
                  <a:gd name="T26" fmla="*/ 467 w 2609"/>
                  <a:gd name="T27" fmla="*/ 895 h 1361"/>
                  <a:gd name="T28" fmla="*/ 407 w 2609"/>
                  <a:gd name="T29" fmla="*/ 823 h 1361"/>
                  <a:gd name="T30" fmla="*/ 347 w 2609"/>
                  <a:gd name="T31" fmla="*/ 752 h 1361"/>
                  <a:gd name="T32" fmla="*/ 287 w 2609"/>
                  <a:gd name="T33" fmla="*/ 656 h 1361"/>
                  <a:gd name="T34" fmla="*/ 275 w 2609"/>
                  <a:gd name="T35" fmla="*/ 0 h 1361"/>
                  <a:gd name="T36" fmla="*/ 873 w 2609"/>
                  <a:gd name="T37" fmla="*/ 322 h 1361"/>
                  <a:gd name="T38" fmla="*/ 921 w 2609"/>
                  <a:gd name="T39" fmla="*/ 394 h 1361"/>
                  <a:gd name="T40" fmla="*/ 981 w 2609"/>
                  <a:gd name="T41" fmla="*/ 453 h 1361"/>
                  <a:gd name="T42" fmla="*/ 1017 w 2609"/>
                  <a:gd name="T43" fmla="*/ 501 h 1361"/>
                  <a:gd name="T44" fmla="*/ 1077 w 2609"/>
                  <a:gd name="T45" fmla="*/ 537 h 1361"/>
                  <a:gd name="T46" fmla="*/ 1148 w 2609"/>
                  <a:gd name="T47" fmla="*/ 585 h 1361"/>
                  <a:gd name="T48" fmla="*/ 1208 w 2609"/>
                  <a:gd name="T49" fmla="*/ 620 h 1361"/>
                  <a:gd name="T50" fmla="*/ 1268 w 2609"/>
                  <a:gd name="T51" fmla="*/ 644 h 1361"/>
                  <a:gd name="T52" fmla="*/ 1340 w 2609"/>
                  <a:gd name="T53" fmla="*/ 668 h 1361"/>
                  <a:gd name="T54" fmla="*/ 1424 w 2609"/>
                  <a:gd name="T55" fmla="*/ 668 h 1361"/>
                  <a:gd name="T56" fmla="*/ 1579 w 2609"/>
                  <a:gd name="T57" fmla="*/ 680 h 1361"/>
                  <a:gd name="T58" fmla="*/ 1699 w 2609"/>
                  <a:gd name="T59" fmla="*/ 656 h 1361"/>
                  <a:gd name="T60" fmla="*/ 1830 w 2609"/>
                  <a:gd name="T61" fmla="*/ 608 h 1361"/>
                  <a:gd name="T62" fmla="*/ 1938 w 2609"/>
                  <a:gd name="T63" fmla="*/ 549 h 1361"/>
                  <a:gd name="T64" fmla="*/ 2608 w 2609"/>
                  <a:gd name="T65" fmla="*/ 859 h 1361"/>
                  <a:gd name="T66" fmla="*/ 2548 w 2609"/>
                  <a:gd name="T67" fmla="*/ 919 h 1361"/>
                  <a:gd name="T68" fmla="*/ 2488 w 2609"/>
                  <a:gd name="T69" fmla="*/ 978 h 1361"/>
                  <a:gd name="T70" fmla="*/ 2417 w 2609"/>
                  <a:gd name="T71" fmla="*/ 1038 h 1361"/>
                  <a:gd name="T72" fmla="*/ 2357 w 2609"/>
                  <a:gd name="T73" fmla="*/ 1086 h 1361"/>
                  <a:gd name="T74" fmla="*/ 2285 w 2609"/>
                  <a:gd name="T75" fmla="*/ 1133 h 1361"/>
                  <a:gd name="T76" fmla="*/ 2213 w 2609"/>
                  <a:gd name="T77" fmla="*/ 1181 h 1361"/>
                  <a:gd name="T78" fmla="*/ 2141 w 2609"/>
                  <a:gd name="T79" fmla="*/ 1217 h 1361"/>
                  <a:gd name="T80" fmla="*/ 2058 w 2609"/>
                  <a:gd name="T81" fmla="*/ 1253 h 1361"/>
                  <a:gd name="T82" fmla="*/ 1974 w 2609"/>
                  <a:gd name="T83" fmla="*/ 1288 h 1361"/>
                  <a:gd name="T84" fmla="*/ 1902 w 2609"/>
                  <a:gd name="T85" fmla="*/ 1312 h 1361"/>
                  <a:gd name="T86" fmla="*/ 1818 w 2609"/>
                  <a:gd name="T87" fmla="*/ 1324 h 1361"/>
                  <a:gd name="T88" fmla="*/ 1735 w 2609"/>
                  <a:gd name="T89" fmla="*/ 1348 h 1361"/>
                  <a:gd name="T90" fmla="*/ 1639 w 2609"/>
                  <a:gd name="T91" fmla="*/ 1360 h 1361"/>
                  <a:gd name="T92" fmla="*/ 1555 w 2609"/>
                  <a:gd name="T93" fmla="*/ 1360 h 1361"/>
                  <a:gd name="T94" fmla="*/ 1471 w 2609"/>
                  <a:gd name="T95" fmla="*/ 1360 h 1361"/>
                  <a:gd name="T96" fmla="*/ 1376 w 2609"/>
                  <a:gd name="T97" fmla="*/ 1348 h 1361"/>
                  <a:gd name="T98" fmla="*/ 1304 w 2609"/>
                  <a:gd name="T99" fmla="*/ 1348 h 1361"/>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2609"/>
                  <a:gd name="T151" fmla="*/ 0 h 1361"/>
                  <a:gd name="T152" fmla="*/ 2609 w 2609"/>
                  <a:gd name="T153" fmla="*/ 1361 h 1361"/>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2609" h="1361">
                    <a:moveTo>
                      <a:pt x="1304" y="1348"/>
                    </a:moveTo>
                    <a:lnTo>
                      <a:pt x="1268" y="1336"/>
                    </a:lnTo>
                    <a:lnTo>
                      <a:pt x="1232" y="1336"/>
                    </a:lnTo>
                    <a:lnTo>
                      <a:pt x="1196" y="1324"/>
                    </a:lnTo>
                    <a:lnTo>
                      <a:pt x="1172" y="1324"/>
                    </a:lnTo>
                    <a:lnTo>
                      <a:pt x="1148" y="1312"/>
                    </a:lnTo>
                    <a:lnTo>
                      <a:pt x="1113" y="1300"/>
                    </a:lnTo>
                    <a:lnTo>
                      <a:pt x="1089" y="1300"/>
                    </a:lnTo>
                    <a:lnTo>
                      <a:pt x="1065" y="1288"/>
                    </a:lnTo>
                    <a:lnTo>
                      <a:pt x="1029" y="1276"/>
                    </a:lnTo>
                    <a:lnTo>
                      <a:pt x="993" y="1265"/>
                    </a:lnTo>
                    <a:lnTo>
                      <a:pt x="957" y="1253"/>
                    </a:lnTo>
                    <a:lnTo>
                      <a:pt x="933" y="1229"/>
                    </a:lnTo>
                    <a:lnTo>
                      <a:pt x="897" y="1217"/>
                    </a:lnTo>
                    <a:lnTo>
                      <a:pt x="861" y="1205"/>
                    </a:lnTo>
                    <a:lnTo>
                      <a:pt x="837" y="1193"/>
                    </a:lnTo>
                    <a:lnTo>
                      <a:pt x="814" y="1169"/>
                    </a:lnTo>
                    <a:lnTo>
                      <a:pt x="778" y="1157"/>
                    </a:lnTo>
                    <a:lnTo>
                      <a:pt x="754" y="1133"/>
                    </a:lnTo>
                    <a:lnTo>
                      <a:pt x="730" y="1121"/>
                    </a:lnTo>
                    <a:lnTo>
                      <a:pt x="694" y="1098"/>
                    </a:lnTo>
                    <a:lnTo>
                      <a:pt x="670" y="1074"/>
                    </a:lnTo>
                    <a:lnTo>
                      <a:pt x="646" y="1062"/>
                    </a:lnTo>
                    <a:lnTo>
                      <a:pt x="622" y="1038"/>
                    </a:lnTo>
                    <a:lnTo>
                      <a:pt x="574" y="1014"/>
                    </a:lnTo>
                    <a:lnTo>
                      <a:pt x="538" y="978"/>
                    </a:lnTo>
                    <a:lnTo>
                      <a:pt x="502" y="942"/>
                    </a:lnTo>
                    <a:lnTo>
                      <a:pt x="467" y="895"/>
                    </a:lnTo>
                    <a:lnTo>
                      <a:pt x="431" y="859"/>
                    </a:lnTo>
                    <a:lnTo>
                      <a:pt x="407" y="823"/>
                    </a:lnTo>
                    <a:lnTo>
                      <a:pt x="371" y="787"/>
                    </a:lnTo>
                    <a:lnTo>
                      <a:pt x="347" y="752"/>
                    </a:lnTo>
                    <a:lnTo>
                      <a:pt x="323" y="704"/>
                    </a:lnTo>
                    <a:lnTo>
                      <a:pt x="287" y="656"/>
                    </a:lnTo>
                    <a:lnTo>
                      <a:pt x="0" y="823"/>
                    </a:lnTo>
                    <a:lnTo>
                      <a:pt x="275" y="0"/>
                    </a:lnTo>
                    <a:lnTo>
                      <a:pt x="1172" y="155"/>
                    </a:lnTo>
                    <a:lnTo>
                      <a:pt x="873" y="322"/>
                    </a:lnTo>
                    <a:lnTo>
                      <a:pt x="897" y="358"/>
                    </a:lnTo>
                    <a:lnTo>
                      <a:pt x="921" y="394"/>
                    </a:lnTo>
                    <a:lnTo>
                      <a:pt x="945" y="418"/>
                    </a:lnTo>
                    <a:lnTo>
                      <a:pt x="981" y="453"/>
                    </a:lnTo>
                    <a:lnTo>
                      <a:pt x="993" y="477"/>
                    </a:lnTo>
                    <a:lnTo>
                      <a:pt x="1017" y="501"/>
                    </a:lnTo>
                    <a:lnTo>
                      <a:pt x="1053" y="513"/>
                    </a:lnTo>
                    <a:lnTo>
                      <a:pt x="1077" y="537"/>
                    </a:lnTo>
                    <a:lnTo>
                      <a:pt x="1113" y="561"/>
                    </a:lnTo>
                    <a:lnTo>
                      <a:pt x="1148" y="585"/>
                    </a:lnTo>
                    <a:lnTo>
                      <a:pt x="1172" y="596"/>
                    </a:lnTo>
                    <a:lnTo>
                      <a:pt x="1208" y="620"/>
                    </a:lnTo>
                    <a:lnTo>
                      <a:pt x="1244" y="632"/>
                    </a:lnTo>
                    <a:lnTo>
                      <a:pt x="1268" y="644"/>
                    </a:lnTo>
                    <a:lnTo>
                      <a:pt x="1304" y="656"/>
                    </a:lnTo>
                    <a:lnTo>
                      <a:pt x="1340" y="668"/>
                    </a:lnTo>
                    <a:lnTo>
                      <a:pt x="1388" y="668"/>
                    </a:lnTo>
                    <a:lnTo>
                      <a:pt x="1424" y="668"/>
                    </a:lnTo>
                    <a:lnTo>
                      <a:pt x="1495" y="680"/>
                    </a:lnTo>
                    <a:lnTo>
                      <a:pt x="1579" y="680"/>
                    </a:lnTo>
                    <a:lnTo>
                      <a:pt x="1639" y="668"/>
                    </a:lnTo>
                    <a:lnTo>
                      <a:pt x="1699" y="656"/>
                    </a:lnTo>
                    <a:lnTo>
                      <a:pt x="1771" y="632"/>
                    </a:lnTo>
                    <a:lnTo>
                      <a:pt x="1830" y="608"/>
                    </a:lnTo>
                    <a:lnTo>
                      <a:pt x="1890" y="585"/>
                    </a:lnTo>
                    <a:lnTo>
                      <a:pt x="1938" y="549"/>
                    </a:lnTo>
                    <a:lnTo>
                      <a:pt x="1986" y="501"/>
                    </a:lnTo>
                    <a:lnTo>
                      <a:pt x="2608" y="859"/>
                    </a:lnTo>
                    <a:lnTo>
                      <a:pt x="2584" y="883"/>
                    </a:lnTo>
                    <a:lnTo>
                      <a:pt x="2548" y="919"/>
                    </a:lnTo>
                    <a:lnTo>
                      <a:pt x="2512" y="954"/>
                    </a:lnTo>
                    <a:lnTo>
                      <a:pt x="2488" y="978"/>
                    </a:lnTo>
                    <a:lnTo>
                      <a:pt x="2452" y="1002"/>
                    </a:lnTo>
                    <a:lnTo>
                      <a:pt x="2417" y="1038"/>
                    </a:lnTo>
                    <a:lnTo>
                      <a:pt x="2393" y="1062"/>
                    </a:lnTo>
                    <a:lnTo>
                      <a:pt x="2357" y="1086"/>
                    </a:lnTo>
                    <a:lnTo>
                      <a:pt x="2321" y="1109"/>
                    </a:lnTo>
                    <a:lnTo>
                      <a:pt x="2285" y="1133"/>
                    </a:lnTo>
                    <a:lnTo>
                      <a:pt x="2249" y="1157"/>
                    </a:lnTo>
                    <a:lnTo>
                      <a:pt x="2213" y="1181"/>
                    </a:lnTo>
                    <a:lnTo>
                      <a:pt x="2177" y="1193"/>
                    </a:lnTo>
                    <a:lnTo>
                      <a:pt x="2141" y="1217"/>
                    </a:lnTo>
                    <a:lnTo>
                      <a:pt x="2106" y="1229"/>
                    </a:lnTo>
                    <a:lnTo>
                      <a:pt x="2058" y="1253"/>
                    </a:lnTo>
                    <a:lnTo>
                      <a:pt x="2010" y="1265"/>
                    </a:lnTo>
                    <a:lnTo>
                      <a:pt x="1974" y="1288"/>
                    </a:lnTo>
                    <a:lnTo>
                      <a:pt x="1938" y="1300"/>
                    </a:lnTo>
                    <a:lnTo>
                      <a:pt x="1902" y="1312"/>
                    </a:lnTo>
                    <a:lnTo>
                      <a:pt x="1866" y="1324"/>
                    </a:lnTo>
                    <a:lnTo>
                      <a:pt x="1818" y="1324"/>
                    </a:lnTo>
                    <a:lnTo>
                      <a:pt x="1783" y="1336"/>
                    </a:lnTo>
                    <a:lnTo>
                      <a:pt x="1735" y="1348"/>
                    </a:lnTo>
                    <a:lnTo>
                      <a:pt x="1687" y="1348"/>
                    </a:lnTo>
                    <a:lnTo>
                      <a:pt x="1639" y="1360"/>
                    </a:lnTo>
                    <a:lnTo>
                      <a:pt x="1603" y="1360"/>
                    </a:lnTo>
                    <a:lnTo>
                      <a:pt x="1555" y="1360"/>
                    </a:lnTo>
                    <a:lnTo>
                      <a:pt x="1507" y="1360"/>
                    </a:lnTo>
                    <a:lnTo>
                      <a:pt x="1471" y="1360"/>
                    </a:lnTo>
                    <a:lnTo>
                      <a:pt x="1424" y="1360"/>
                    </a:lnTo>
                    <a:lnTo>
                      <a:pt x="1376" y="1348"/>
                    </a:lnTo>
                    <a:lnTo>
                      <a:pt x="1340" y="1348"/>
                    </a:lnTo>
                    <a:lnTo>
                      <a:pt x="1304" y="1348"/>
                    </a:lnTo>
                  </a:path>
                </a:pathLst>
              </a:custGeom>
              <a:solidFill>
                <a:srgbClr val="0000FF"/>
              </a:solidFill>
              <a:ln w="127000" cap="rnd">
                <a:noFill/>
                <a:round/>
                <a:headEnd/>
                <a:tailEnd/>
              </a:ln>
            </p:spPr>
            <p:txBody>
              <a:bodyPr/>
              <a:lstStyle/>
              <a:p>
                <a:endParaRPr lang="zh-CN" altLang="en-US"/>
              </a:p>
            </p:txBody>
          </p:sp>
          <p:sp>
            <p:nvSpPr>
              <p:cNvPr id="24" name="Freeform 7"/>
              <p:cNvSpPr>
                <a:spLocks/>
              </p:cNvSpPr>
              <p:nvPr/>
            </p:nvSpPr>
            <p:spPr bwMode="auto">
              <a:xfrm>
                <a:off x="3049" y="1208"/>
                <a:ext cx="1350" cy="2441"/>
              </a:xfrm>
              <a:custGeom>
                <a:avLst/>
                <a:gdLst>
                  <a:gd name="T0" fmla="*/ 36 w 1325"/>
                  <a:gd name="T1" fmla="*/ 0 h 2441"/>
                  <a:gd name="T2" fmla="*/ 95 w 1325"/>
                  <a:gd name="T3" fmla="*/ 12 h 2441"/>
                  <a:gd name="T4" fmla="*/ 155 w 1325"/>
                  <a:gd name="T5" fmla="*/ 36 h 2441"/>
                  <a:gd name="T6" fmla="*/ 215 w 1325"/>
                  <a:gd name="T7" fmla="*/ 48 h 2441"/>
                  <a:gd name="T8" fmla="*/ 274 w 1325"/>
                  <a:gd name="T9" fmla="*/ 72 h 2441"/>
                  <a:gd name="T10" fmla="*/ 334 w 1325"/>
                  <a:gd name="T11" fmla="*/ 96 h 2441"/>
                  <a:gd name="T12" fmla="*/ 406 w 1325"/>
                  <a:gd name="T13" fmla="*/ 120 h 2441"/>
                  <a:gd name="T14" fmla="*/ 465 w 1325"/>
                  <a:gd name="T15" fmla="*/ 155 h 2441"/>
                  <a:gd name="T16" fmla="*/ 513 w 1325"/>
                  <a:gd name="T17" fmla="*/ 191 h 2441"/>
                  <a:gd name="T18" fmla="*/ 573 w 1325"/>
                  <a:gd name="T19" fmla="*/ 215 h 2441"/>
                  <a:gd name="T20" fmla="*/ 632 w 1325"/>
                  <a:gd name="T21" fmla="*/ 263 h 2441"/>
                  <a:gd name="T22" fmla="*/ 680 w 1325"/>
                  <a:gd name="T23" fmla="*/ 299 h 2441"/>
                  <a:gd name="T24" fmla="*/ 763 w 1325"/>
                  <a:gd name="T25" fmla="*/ 383 h 2441"/>
                  <a:gd name="T26" fmla="*/ 835 w 1325"/>
                  <a:gd name="T27" fmla="*/ 455 h 2441"/>
                  <a:gd name="T28" fmla="*/ 895 w 1325"/>
                  <a:gd name="T29" fmla="*/ 514 h 2441"/>
                  <a:gd name="T30" fmla="*/ 954 w 1325"/>
                  <a:gd name="T31" fmla="*/ 598 h 2441"/>
                  <a:gd name="T32" fmla="*/ 1002 w 1325"/>
                  <a:gd name="T33" fmla="*/ 682 h 2441"/>
                  <a:gd name="T34" fmla="*/ 1062 w 1325"/>
                  <a:gd name="T35" fmla="*/ 765 h 2441"/>
                  <a:gd name="T36" fmla="*/ 1097 w 1325"/>
                  <a:gd name="T37" fmla="*/ 861 h 2441"/>
                  <a:gd name="T38" fmla="*/ 1133 w 1325"/>
                  <a:gd name="T39" fmla="*/ 957 h 2441"/>
                  <a:gd name="T40" fmla="*/ 1169 w 1325"/>
                  <a:gd name="T41" fmla="*/ 1076 h 2441"/>
                  <a:gd name="T42" fmla="*/ 1193 w 1325"/>
                  <a:gd name="T43" fmla="*/ 1196 h 2441"/>
                  <a:gd name="T44" fmla="*/ 1217 w 1325"/>
                  <a:gd name="T45" fmla="*/ 1352 h 2441"/>
                  <a:gd name="T46" fmla="*/ 1217 w 1325"/>
                  <a:gd name="T47" fmla="*/ 1495 h 2441"/>
                  <a:gd name="T48" fmla="*/ 1193 w 1325"/>
                  <a:gd name="T49" fmla="*/ 1615 h 2441"/>
                  <a:gd name="T50" fmla="*/ 1181 w 1325"/>
                  <a:gd name="T51" fmla="*/ 1746 h 2441"/>
                  <a:gd name="T52" fmla="*/ 1133 w 1325"/>
                  <a:gd name="T53" fmla="*/ 1878 h 2441"/>
                  <a:gd name="T54" fmla="*/ 1085 w 1325"/>
                  <a:gd name="T55" fmla="*/ 2009 h 2441"/>
                  <a:gd name="T56" fmla="*/ 1026 w 1325"/>
                  <a:gd name="T57" fmla="*/ 2129 h 2441"/>
                  <a:gd name="T58" fmla="*/ 417 w 1325"/>
                  <a:gd name="T59" fmla="*/ 2440 h 2441"/>
                  <a:gd name="T60" fmla="*/ 429 w 1325"/>
                  <a:gd name="T61" fmla="*/ 1794 h 2441"/>
                  <a:gd name="T62" fmla="*/ 489 w 1325"/>
                  <a:gd name="T63" fmla="*/ 1686 h 2441"/>
                  <a:gd name="T64" fmla="*/ 513 w 1325"/>
                  <a:gd name="T65" fmla="*/ 1591 h 2441"/>
                  <a:gd name="T66" fmla="*/ 525 w 1325"/>
                  <a:gd name="T67" fmla="*/ 1495 h 2441"/>
                  <a:gd name="T68" fmla="*/ 537 w 1325"/>
                  <a:gd name="T69" fmla="*/ 1399 h 2441"/>
                  <a:gd name="T70" fmla="*/ 525 w 1325"/>
                  <a:gd name="T71" fmla="*/ 1292 h 2441"/>
                  <a:gd name="T72" fmla="*/ 501 w 1325"/>
                  <a:gd name="T73" fmla="*/ 1184 h 2441"/>
                  <a:gd name="T74" fmla="*/ 465 w 1325"/>
                  <a:gd name="T75" fmla="*/ 1088 h 2441"/>
                  <a:gd name="T76" fmla="*/ 417 w 1325"/>
                  <a:gd name="T77" fmla="*/ 1005 h 2441"/>
                  <a:gd name="T78" fmla="*/ 370 w 1325"/>
                  <a:gd name="T79" fmla="*/ 957 h 2441"/>
                  <a:gd name="T80" fmla="*/ 322 w 1325"/>
                  <a:gd name="T81" fmla="*/ 897 h 2441"/>
                  <a:gd name="T82" fmla="*/ 274 w 1325"/>
                  <a:gd name="T83" fmla="*/ 849 h 2441"/>
                  <a:gd name="T84" fmla="*/ 227 w 1325"/>
                  <a:gd name="T85" fmla="*/ 801 h 2441"/>
                  <a:gd name="T86" fmla="*/ 155 w 1325"/>
                  <a:gd name="T87" fmla="*/ 765 h 2441"/>
                  <a:gd name="T88" fmla="*/ 95 w 1325"/>
                  <a:gd name="T89" fmla="*/ 730 h 2441"/>
                  <a:gd name="T90" fmla="*/ 0 w 1325"/>
                  <a:gd name="T91" fmla="*/ 694 h 2441"/>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325"/>
                  <a:gd name="T139" fmla="*/ 0 h 2441"/>
                  <a:gd name="T140" fmla="*/ 1325 w 1325"/>
                  <a:gd name="T141" fmla="*/ 2441 h 2441"/>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325" h="2441">
                    <a:moveTo>
                      <a:pt x="0" y="0"/>
                    </a:moveTo>
                    <a:lnTo>
                      <a:pt x="36" y="0"/>
                    </a:lnTo>
                    <a:lnTo>
                      <a:pt x="60" y="12"/>
                    </a:lnTo>
                    <a:lnTo>
                      <a:pt x="95" y="12"/>
                    </a:lnTo>
                    <a:lnTo>
                      <a:pt x="131" y="24"/>
                    </a:lnTo>
                    <a:lnTo>
                      <a:pt x="155" y="36"/>
                    </a:lnTo>
                    <a:lnTo>
                      <a:pt x="179" y="36"/>
                    </a:lnTo>
                    <a:lnTo>
                      <a:pt x="215" y="48"/>
                    </a:lnTo>
                    <a:lnTo>
                      <a:pt x="239" y="60"/>
                    </a:lnTo>
                    <a:lnTo>
                      <a:pt x="274" y="72"/>
                    </a:lnTo>
                    <a:lnTo>
                      <a:pt x="310" y="84"/>
                    </a:lnTo>
                    <a:lnTo>
                      <a:pt x="334" y="96"/>
                    </a:lnTo>
                    <a:lnTo>
                      <a:pt x="370" y="108"/>
                    </a:lnTo>
                    <a:lnTo>
                      <a:pt x="406" y="120"/>
                    </a:lnTo>
                    <a:lnTo>
                      <a:pt x="429" y="144"/>
                    </a:lnTo>
                    <a:lnTo>
                      <a:pt x="465" y="155"/>
                    </a:lnTo>
                    <a:lnTo>
                      <a:pt x="489" y="167"/>
                    </a:lnTo>
                    <a:lnTo>
                      <a:pt x="513" y="191"/>
                    </a:lnTo>
                    <a:lnTo>
                      <a:pt x="537" y="203"/>
                    </a:lnTo>
                    <a:lnTo>
                      <a:pt x="573" y="215"/>
                    </a:lnTo>
                    <a:lnTo>
                      <a:pt x="596" y="239"/>
                    </a:lnTo>
                    <a:lnTo>
                      <a:pt x="632" y="263"/>
                    </a:lnTo>
                    <a:lnTo>
                      <a:pt x="656" y="287"/>
                    </a:lnTo>
                    <a:lnTo>
                      <a:pt x="680" y="299"/>
                    </a:lnTo>
                    <a:lnTo>
                      <a:pt x="728" y="335"/>
                    </a:lnTo>
                    <a:lnTo>
                      <a:pt x="763" y="383"/>
                    </a:lnTo>
                    <a:lnTo>
                      <a:pt x="799" y="407"/>
                    </a:lnTo>
                    <a:lnTo>
                      <a:pt x="835" y="455"/>
                    </a:lnTo>
                    <a:lnTo>
                      <a:pt x="859" y="478"/>
                    </a:lnTo>
                    <a:lnTo>
                      <a:pt x="895" y="514"/>
                    </a:lnTo>
                    <a:lnTo>
                      <a:pt x="930" y="562"/>
                    </a:lnTo>
                    <a:lnTo>
                      <a:pt x="954" y="598"/>
                    </a:lnTo>
                    <a:lnTo>
                      <a:pt x="978" y="634"/>
                    </a:lnTo>
                    <a:lnTo>
                      <a:pt x="1002" y="682"/>
                    </a:lnTo>
                    <a:lnTo>
                      <a:pt x="1038" y="730"/>
                    </a:lnTo>
                    <a:lnTo>
                      <a:pt x="1062" y="765"/>
                    </a:lnTo>
                    <a:lnTo>
                      <a:pt x="1074" y="813"/>
                    </a:lnTo>
                    <a:lnTo>
                      <a:pt x="1097" y="861"/>
                    </a:lnTo>
                    <a:lnTo>
                      <a:pt x="1121" y="909"/>
                    </a:lnTo>
                    <a:lnTo>
                      <a:pt x="1133" y="957"/>
                    </a:lnTo>
                    <a:lnTo>
                      <a:pt x="1157" y="1017"/>
                    </a:lnTo>
                    <a:lnTo>
                      <a:pt x="1169" y="1076"/>
                    </a:lnTo>
                    <a:lnTo>
                      <a:pt x="1181" y="1136"/>
                    </a:lnTo>
                    <a:lnTo>
                      <a:pt x="1193" y="1196"/>
                    </a:lnTo>
                    <a:lnTo>
                      <a:pt x="1205" y="1268"/>
                    </a:lnTo>
                    <a:lnTo>
                      <a:pt x="1217" y="1352"/>
                    </a:lnTo>
                    <a:lnTo>
                      <a:pt x="1217" y="1423"/>
                    </a:lnTo>
                    <a:lnTo>
                      <a:pt x="1217" y="1495"/>
                    </a:lnTo>
                    <a:lnTo>
                      <a:pt x="1205" y="1555"/>
                    </a:lnTo>
                    <a:lnTo>
                      <a:pt x="1193" y="1615"/>
                    </a:lnTo>
                    <a:lnTo>
                      <a:pt x="1193" y="1675"/>
                    </a:lnTo>
                    <a:lnTo>
                      <a:pt x="1181" y="1746"/>
                    </a:lnTo>
                    <a:lnTo>
                      <a:pt x="1157" y="1806"/>
                    </a:lnTo>
                    <a:lnTo>
                      <a:pt x="1133" y="1878"/>
                    </a:lnTo>
                    <a:lnTo>
                      <a:pt x="1109" y="1950"/>
                    </a:lnTo>
                    <a:lnTo>
                      <a:pt x="1085" y="2009"/>
                    </a:lnTo>
                    <a:lnTo>
                      <a:pt x="1062" y="2069"/>
                    </a:lnTo>
                    <a:lnTo>
                      <a:pt x="1026" y="2129"/>
                    </a:lnTo>
                    <a:lnTo>
                      <a:pt x="1324" y="2296"/>
                    </a:lnTo>
                    <a:lnTo>
                      <a:pt x="417" y="2440"/>
                    </a:lnTo>
                    <a:lnTo>
                      <a:pt x="83" y="1603"/>
                    </a:lnTo>
                    <a:lnTo>
                      <a:pt x="429" y="1794"/>
                    </a:lnTo>
                    <a:lnTo>
                      <a:pt x="465" y="1734"/>
                    </a:lnTo>
                    <a:lnTo>
                      <a:pt x="489" y="1686"/>
                    </a:lnTo>
                    <a:lnTo>
                      <a:pt x="501" y="1639"/>
                    </a:lnTo>
                    <a:lnTo>
                      <a:pt x="513" y="1591"/>
                    </a:lnTo>
                    <a:lnTo>
                      <a:pt x="525" y="1543"/>
                    </a:lnTo>
                    <a:lnTo>
                      <a:pt x="525" y="1495"/>
                    </a:lnTo>
                    <a:lnTo>
                      <a:pt x="537" y="1447"/>
                    </a:lnTo>
                    <a:lnTo>
                      <a:pt x="537" y="1399"/>
                    </a:lnTo>
                    <a:lnTo>
                      <a:pt x="537" y="1352"/>
                    </a:lnTo>
                    <a:lnTo>
                      <a:pt x="525" y="1292"/>
                    </a:lnTo>
                    <a:lnTo>
                      <a:pt x="513" y="1232"/>
                    </a:lnTo>
                    <a:lnTo>
                      <a:pt x="501" y="1184"/>
                    </a:lnTo>
                    <a:lnTo>
                      <a:pt x="477" y="1136"/>
                    </a:lnTo>
                    <a:lnTo>
                      <a:pt x="465" y="1088"/>
                    </a:lnTo>
                    <a:lnTo>
                      <a:pt x="441" y="1041"/>
                    </a:lnTo>
                    <a:lnTo>
                      <a:pt x="417" y="1005"/>
                    </a:lnTo>
                    <a:lnTo>
                      <a:pt x="394" y="981"/>
                    </a:lnTo>
                    <a:lnTo>
                      <a:pt x="370" y="957"/>
                    </a:lnTo>
                    <a:lnTo>
                      <a:pt x="346" y="921"/>
                    </a:lnTo>
                    <a:lnTo>
                      <a:pt x="322" y="897"/>
                    </a:lnTo>
                    <a:lnTo>
                      <a:pt x="298" y="873"/>
                    </a:lnTo>
                    <a:lnTo>
                      <a:pt x="274" y="849"/>
                    </a:lnTo>
                    <a:lnTo>
                      <a:pt x="250" y="825"/>
                    </a:lnTo>
                    <a:lnTo>
                      <a:pt x="227" y="801"/>
                    </a:lnTo>
                    <a:lnTo>
                      <a:pt x="191" y="777"/>
                    </a:lnTo>
                    <a:lnTo>
                      <a:pt x="155" y="765"/>
                    </a:lnTo>
                    <a:lnTo>
                      <a:pt x="131" y="742"/>
                    </a:lnTo>
                    <a:lnTo>
                      <a:pt x="95" y="730"/>
                    </a:lnTo>
                    <a:lnTo>
                      <a:pt x="60" y="706"/>
                    </a:lnTo>
                    <a:lnTo>
                      <a:pt x="0" y="694"/>
                    </a:lnTo>
                    <a:lnTo>
                      <a:pt x="0" y="0"/>
                    </a:lnTo>
                  </a:path>
                </a:pathLst>
              </a:custGeom>
              <a:solidFill>
                <a:srgbClr val="008000"/>
              </a:solidFill>
              <a:ln w="127000" cap="rnd">
                <a:noFill/>
                <a:round/>
                <a:headEnd/>
                <a:tailEnd/>
              </a:ln>
            </p:spPr>
            <p:txBody>
              <a:bodyPr/>
              <a:lstStyle/>
              <a:p>
                <a:endParaRPr lang="zh-CN" altLang="en-US"/>
              </a:p>
            </p:txBody>
          </p:sp>
          <p:sp>
            <p:nvSpPr>
              <p:cNvPr id="25" name="Freeform 8"/>
              <p:cNvSpPr>
                <a:spLocks/>
              </p:cNvSpPr>
              <p:nvPr/>
            </p:nvSpPr>
            <p:spPr bwMode="auto">
              <a:xfrm>
                <a:off x="1406" y="872"/>
                <a:ext cx="1961" cy="2213"/>
              </a:xfrm>
              <a:custGeom>
                <a:avLst/>
                <a:gdLst>
                  <a:gd name="T0" fmla="*/ 1195 w 1961"/>
                  <a:gd name="T1" fmla="*/ 335 h 2213"/>
                  <a:gd name="T2" fmla="*/ 1123 w 1961"/>
                  <a:gd name="T3" fmla="*/ 347 h 2213"/>
                  <a:gd name="T4" fmla="*/ 1064 w 1961"/>
                  <a:gd name="T5" fmla="*/ 359 h 2213"/>
                  <a:gd name="T6" fmla="*/ 1004 w 1961"/>
                  <a:gd name="T7" fmla="*/ 371 h 2213"/>
                  <a:gd name="T8" fmla="*/ 944 w 1961"/>
                  <a:gd name="T9" fmla="*/ 395 h 2213"/>
                  <a:gd name="T10" fmla="*/ 884 w 1961"/>
                  <a:gd name="T11" fmla="*/ 418 h 2213"/>
                  <a:gd name="T12" fmla="*/ 813 w 1961"/>
                  <a:gd name="T13" fmla="*/ 454 h 2213"/>
                  <a:gd name="T14" fmla="*/ 753 w 1961"/>
                  <a:gd name="T15" fmla="*/ 478 h 2213"/>
                  <a:gd name="T16" fmla="*/ 705 w 1961"/>
                  <a:gd name="T17" fmla="*/ 514 h 2213"/>
                  <a:gd name="T18" fmla="*/ 645 w 1961"/>
                  <a:gd name="T19" fmla="*/ 550 h 2213"/>
                  <a:gd name="T20" fmla="*/ 586 w 1961"/>
                  <a:gd name="T21" fmla="*/ 586 h 2213"/>
                  <a:gd name="T22" fmla="*/ 538 w 1961"/>
                  <a:gd name="T23" fmla="*/ 634 h 2213"/>
                  <a:gd name="T24" fmla="*/ 454 w 1961"/>
                  <a:gd name="T25" fmla="*/ 705 h 2213"/>
                  <a:gd name="T26" fmla="*/ 382 w 1961"/>
                  <a:gd name="T27" fmla="*/ 777 h 2213"/>
                  <a:gd name="T28" fmla="*/ 323 w 1961"/>
                  <a:gd name="T29" fmla="*/ 849 h 2213"/>
                  <a:gd name="T30" fmla="*/ 263 w 1961"/>
                  <a:gd name="T31" fmla="*/ 921 h 2213"/>
                  <a:gd name="T32" fmla="*/ 215 w 1961"/>
                  <a:gd name="T33" fmla="*/ 1004 h 2213"/>
                  <a:gd name="T34" fmla="*/ 167 w 1961"/>
                  <a:gd name="T35" fmla="*/ 1088 h 2213"/>
                  <a:gd name="T36" fmla="*/ 120 w 1961"/>
                  <a:gd name="T37" fmla="*/ 1184 h 2213"/>
                  <a:gd name="T38" fmla="*/ 84 w 1961"/>
                  <a:gd name="T39" fmla="*/ 1279 h 2213"/>
                  <a:gd name="T40" fmla="*/ 48 w 1961"/>
                  <a:gd name="T41" fmla="*/ 1411 h 2213"/>
                  <a:gd name="T42" fmla="*/ 24 w 1961"/>
                  <a:gd name="T43" fmla="*/ 1530 h 2213"/>
                  <a:gd name="T44" fmla="*/ 12 w 1961"/>
                  <a:gd name="T45" fmla="*/ 1686 h 2213"/>
                  <a:gd name="T46" fmla="*/ 12 w 1961"/>
                  <a:gd name="T47" fmla="*/ 1817 h 2213"/>
                  <a:gd name="T48" fmla="*/ 24 w 1961"/>
                  <a:gd name="T49" fmla="*/ 1937 h 2213"/>
                  <a:gd name="T50" fmla="*/ 36 w 1961"/>
                  <a:gd name="T51" fmla="*/ 2069 h 2213"/>
                  <a:gd name="T52" fmla="*/ 84 w 1961"/>
                  <a:gd name="T53" fmla="*/ 2212 h 2213"/>
                  <a:gd name="T54" fmla="*/ 693 w 1961"/>
                  <a:gd name="T55" fmla="*/ 1889 h 2213"/>
                  <a:gd name="T56" fmla="*/ 681 w 1961"/>
                  <a:gd name="T57" fmla="*/ 1782 h 2213"/>
                  <a:gd name="T58" fmla="*/ 681 w 1961"/>
                  <a:gd name="T59" fmla="*/ 1674 h 2213"/>
                  <a:gd name="T60" fmla="*/ 705 w 1961"/>
                  <a:gd name="T61" fmla="*/ 1566 h 2213"/>
                  <a:gd name="T62" fmla="*/ 741 w 1961"/>
                  <a:gd name="T63" fmla="*/ 1459 h 2213"/>
                  <a:gd name="T64" fmla="*/ 777 w 1961"/>
                  <a:gd name="T65" fmla="*/ 1375 h 2213"/>
                  <a:gd name="T66" fmla="*/ 825 w 1961"/>
                  <a:gd name="T67" fmla="*/ 1303 h 2213"/>
                  <a:gd name="T68" fmla="*/ 872 w 1961"/>
                  <a:gd name="T69" fmla="*/ 1255 h 2213"/>
                  <a:gd name="T70" fmla="*/ 920 w 1961"/>
                  <a:gd name="T71" fmla="*/ 1208 h 2213"/>
                  <a:gd name="T72" fmla="*/ 968 w 1961"/>
                  <a:gd name="T73" fmla="*/ 1160 h 2213"/>
                  <a:gd name="T74" fmla="*/ 1028 w 1961"/>
                  <a:gd name="T75" fmla="*/ 1112 h 2213"/>
                  <a:gd name="T76" fmla="*/ 1088 w 1961"/>
                  <a:gd name="T77" fmla="*/ 1076 h 2213"/>
                  <a:gd name="T78" fmla="*/ 1159 w 1961"/>
                  <a:gd name="T79" fmla="*/ 1040 h 2213"/>
                  <a:gd name="T80" fmla="*/ 1219 w 1961"/>
                  <a:gd name="T81" fmla="*/ 1016 h 2213"/>
                  <a:gd name="T82" fmla="*/ 1303 w 1961"/>
                  <a:gd name="T83" fmla="*/ 1004 h 2213"/>
                  <a:gd name="T84" fmla="*/ 1386 w 1961"/>
                  <a:gd name="T85" fmla="*/ 992 h 2213"/>
                  <a:gd name="T86" fmla="*/ 1410 w 1961"/>
                  <a:gd name="T87" fmla="*/ 1351 h 2213"/>
                  <a:gd name="T88" fmla="*/ 1410 w 1961"/>
                  <a:gd name="T89" fmla="*/ 0 h 2213"/>
                  <a:gd name="T90" fmla="*/ 1386 w 1961"/>
                  <a:gd name="T91" fmla="*/ 311 h 2213"/>
                  <a:gd name="T92" fmla="*/ 1303 w 1961"/>
                  <a:gd name="T93" fmla="*/ 311 h 2213"/>
                  <a:gd name="T94" fmla="*/ 1219 w 1961"/>
                  <a:gd name="T95" fmla="*/ 323 h 2213"/>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961"/>
                  <a:gd name="T145" fmla="*/ 0 h 2213"/>
                  <a:gd name="T146" fmla="*/ 1961 w 1961"/>
                  <a:gd name="T147" fmla="*/ 2213 h 2213"/>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961" h="2213">
                    <a:moveTo>
                      <a:pt x="1219" y="323"/>
                    </a:moveTo>
                    <a:lnTo>
                      <a:pt x="1195" y="335"/>
                    </a:lnTo>
                    <a:lnTo>
                      <a:pt x="1159" y="335"/>
                    </a:lnTo>
                    <a:lnTo>
                      <a:pt x="1123" y="347"/>
                    </a:lnTo>
                    <a:lnTo>
                      <a:pt x="1100" y="347"/>
                    </a:lnTo>
                    <a:lnTo>
                      <a:pt x="1064" y="359"/>
                    </a:lnTo>
                    <a:lnTo>
                      <a:pt x="1040" y="371"/>
                    </a:lnTo>
                    <a:lnTo>
                      <a:pt x="1004" y="371"/>
                    </a:lnTo>
                    <a:lnTo>
                      <a:pt x="980" y="383"/>
                    </a:lnTo>
                    <a:lnTo>
                      <a:pt x="944" y="395"/>
                    </a:lnTo>
                    <a:lnTo>
                      <a:pt x="908" y="407"/>
                    </a:lnTo>
                    <a:lnTo>
                      <a:pt x="884" y="418"/>
                    </a:lnTo>
                    <a:lnTo>
                      <a:pt x="849" y="430"/>
                    </a:lnTo>
                    <a:lnTo>
                      <a:pt x="813" y="454"/>
                    </a:lnTo>
                    <a:lnTo>
                      <a:pt x="789" y="466"/>
                    </a:lnTo>
                    <a:lnTo>
                      <a:pt x="753" y="478"/>
                    </a:lnTo>
                    <a:lnTo>
                      <a:pt x="729" y="502"/>
                    </a:lnTo>
                    <a:lnTo>
                      <a:pt x="705" y="514"/>
                    </a:lnTo>
                    <a:lnTo>
                      <a:pt x="681" y="526"/>
                    </a:lnTo>
                    <a:lnTo>
                      <a:pt x="645" y="550"/>
                    </a:lnTo>
                    <a:lnTo>
                      <a:pt x="621" y="574"/>
                    </a:lnTo>
                    <a:lnTo>
                      <a:pt x="586" y="586"/>
                    </a:lnTo>
                    <a:lnTo>
                      <a:pt x="562" y="610"/>
                    </a:lnTo>
                    <a:lnTo>
                      <a:pt x="538" y="634"/>
                    </a:lnTo>
                    <a:lnTo>
                      <a:pt x="490" y="670"/>
                    </a:lnTo>
                    <a:lnTo>
                      <a:pt x="454" y="705"/>
                    </a:lnTo>
                    <a:lnTo>
                      <a:pt x="418" y="729"/>
                    </a:lnTo>
                    <a:lnTo>
                      <a:pt x="382" y="777"/>
                    </a:lnTo>
                    <a:lnTo>
                      <a:pt x="359" y="813"/>
                    </a:lnTo>
                    <a:lnTo>
                      <a:pt x="323" y="849"/>
                    </a:lnTo>
                    <a:lnTo>
                      <a:pt x="287" y="885"/>
                    </a:lnTo>
                    <a:lnTo>
                      <a:pt x="263" y="921"/>
                    </a:lnTo>
                    <a:lnTo>
                      <a:pt x="239" y="968"/>
                    </a:lnTo>
                    <a:lnTo>
                      <a:pt x="215" y="1004"/>
                    </a:lnTo>
                    <a:lnTo>
                      <a:pt x="191" y="1052"/>
                    </a:lnTo>
                    <a:lnTo>
                      <a:pt x="167" y="1088"/>
                    </a:lnTo>
                    <a:lnTo>
                      <a:pt x="143" y="1136"/>
                    </a:lnTo>
                    <a:lnTo>
                      <a:pt x="120" y="1184"/>
                    </a:lnTo>
                    <a:lnTo>
                      <a:pt x="96" y="1232"/>
                    </a:lnTo>
                    <a:lnTo>
                      <a:pt x="84" y="1279"/>
                    </a:lnTo>
                    <a:lnTo>
                      <a:pt x="60" y="1351"/>
                    </a:lnTo>
                    <a:lnTo>
                      <a:pt x="48" y="1411"/>
                    </a:lnTo>
                    <a:lnTo>
                      <a:pt x="36" y="1471"/>
                    </a:lnTo>
                    <a:lnTo>
                      <a:pt x="24" y="1530"/>
                    </a:lnTo>
                    <a:lnTo>
                      <a:pt x="12" y="1602"/>
                    </a:lnTo>
                    <a:lnTo>
                      <a:pt x="12" y="1686"/>
                    </a:lnTo>
                    <a:lnTo>
                      <a:pt x="0" y="1746"/>
                    </a:lnTo>
                    <a:lnTo>
                      <a:pt x="12" y="1817"/>
                    </a:lnTo>
                    <a:lnTo>
                      <a:pt x="12" y="1877"/>
                    </a:lnTo>
                    <a:lnTo>
                      <a:pt x="24" y="1937"/>
                    </a:lnTo>
                    <a:lnTo>
                      <a:pt x="24" y="2009"/>
                    </a:lnTo>
                    <a:lnTo>
                      <a:pt x="36" y="2069"/>
                    </a:lnTo>
                    <a:lnTo>
                      <a:pt x="60" y="2140"/>
                    </a:lnTo>
                    <a:lnTo>
                      <a:pt x="84" y="2212"/>
                    </a:lnTo>
                    <a:lnTo>
                      <a:pt x="203" y="1805"/>
                    </a:lnTo>
                    <a:lnTo>
                      <a:pt x="693" y="1889"/>
                    </a:lnTo>
                    <a:lnTo>
                      <a:pt x="693" y="1817"/>
                    </a:lnTo>
                    <a:lnTo>
                      <a:pt x="681" y="1782"/>
                    </a:lnTo>
                    <a:lnTo>
                      <a:pt x="681" y="1734"/>
                    </a:lnTo>
                    <a:lnTo>
                      <a:pt x="681" y="1674"/>
                    </a:lnTo>
                    <a:lnTo>
                      <a:pt x="693" y="1626"/>
                    </a:lnTo>
                    <a:lnTo>
                      <a:pt x="705" y="1566"/>
                    </a:lnTo>
                    <a:lnTo>
                      <a:pt x="717" y="1519"/>
                    </a:lnTo>
                    <a:lnTo>
                      <a:pt x="741" y="1459"/>
                    </a:lnTo>
                    <a:lnTo>
                      <a:pt x="753" y="1411"/>
                    </a:lnTo>
                    <a:lnTo>
                      <a:pt x="777" y="1375"/>
                    </a:lnTo>
                    <a:lnTo>
                      <a:pt x="801" y="1339"/>
                    </a:lnTo>
                    <a:lnTo>
                      <a:pt x="825" y="1303"/>
                    </a:lnTo>
                    <a:lnTo>
                      <a:pt x="849" y="1279"/>
                    </a:lnTo>
                    <a:lnTo>
                      <a:pt x="872" y="1255"/>
                    </a:lnTo>
                    <a:lnTo>
                      <a:pt x="896" y="1220"/>
                    </a:lnTo>
                    <a:lnTo>
                      <a:pt x="920" y="1208"/>
                    </a:lnTo>
                    <a:lnTo>
                      <a:pt x="944" y="1172"/>
                    </a:lnTo>
                    <a:lnTo>
                      <a:pt x="968" y="1160"/>
                    </a:lnTo>
                    <a:lnTo>
                      <a:pt x="992" y="1136"/>
                    </a:lnTo>
                    <a:lnTo>
                      <a:pt x="1028" y="1112"/>
                    </a:lnTo>
                    <a:lnTo>
                      <a:pt x="1064" y="1088"/>
                    </a:lnTo>
                    <a:lnTo>
                      <a:pt x="1088" y="1076"/>
                    </a:lnTo>
                    <a:lnTo>
                      <a:pt x="1123" y="1052"/>
                    </a:lnTo>
                    <a:lnTo>
                      <a:pt x="1159" y="1040"/>
                    </a:lnTo>
                    <a:lnTo>
                      <a:pt x="1183" y="1028"/>
                    </a:lnTo>
                    <a:lnTo>
                      <a:pt x="1219" y="1016"/>
                    </a:lnTo>
                    <a:lnTo>
                      <a:pt x="1267" y="1004"/>
                    </a:lnTo>
                    <a:lnTo>
                      <a:pt x="1303" y="1004"/>
                    </a:lnTo>
                    <a:lnTo>
                      <a:pt x="1350" y="992"/>
                    </a:lnTo>
                    <a:lnTo>
                      <a:pt x="1386" y="992"/>
                    </a:lnTo>
                    <a:lnTo>
                      <a:pt x="1410" y="992"/>
                    </a:lnTo>
                    <a:lnTo>
                      <a:pt x="1410" y="1351"/>
                    </a:lnTo>
                    <a:lnTo>
                      <a:pt x="1960" y="682"/>
                    </a:lnTo>
                    <a:lnTo>
                      <a:pt x="1410" y="0"/>
                    </a:lnTo>
                    <a:lnTo>
                      <a:pt x="1410" y="311"/>
                    </a:lnTo>
                    <a:lnTo>
                      <a:pt x="1386" y="311"/>
                    </a:lnTo>
                    <a:lnTo>
                      <a:pt x="1339" y="311"/>
                    </a:lnTo>
                    <a:lnTo>
                      <a:pt x="1303" y="311"/>
                    </a:lnTo>
                    <a:lnTo>
                      <a:pt x="1255" y="323"/>
                    </a:lnTo>
                    <a:lnTo>
                      <a:pt x="1219" y="323"/>
                    </a:lnTo>
                  </a:path>
                </a:pathLst>
              </a:custGeom>
              <a:solidFill>
                <a:srgbClr val="FF0000"/>
              </a:solidFill>
              <a:ln w="127000" cap="rnd">
                <a:noFill/>
                <a:round/>
                <a:headEnd/>
                <a:tailEnd/>
              </a:ln>
            </p:spPr>
            <p:txBody>
              <a:bodyPr/>
              <a:lstStyle/>
              <a:p>
                <a:endParaRPr lang="zh-CN" altLang="en-US"/>
              </a:p>
            </p:txBody>
          </p:sp>
        </p:grpSp>
      </p:grpSp>
      <p:sp>
        <p:nvSpPr>
          <p:cNvPr id="26" name="Rectangle 10"/>
          <p:cNvSpPr>
            <a:spLocks noChangeArrowheads="1"/>
          </p:cNvSpPr>
          <p:nvPr/>
        </p:nvSpPr>
        <p:spPr bwMode="auto">
          <a:xfrm>
            <a:off x="3983680" y="809991"/>
            <a:ext cx="4680521" cy="935037"/>
          </a:xfrm>
          <a:prstGeom prst="rect">
            <a:avLst/>
          </a:prstGeom>
          <a:noFill/>
          <a:ln w="9525">
            <a:noFill/>
            <a:miter lim="800000"/>
            <a:headEnd/>
            <a:tailEnd/>
          </a:ln>
        </p:spPr>
        <p:txBody>
          <a:bodyPr/>
          <a:lstStyle/>
          <a:p>
            <a:pPr marL="342900" indent="-342900">
              <a:lnSpc>
                <a:spcPct val="90000"/>
              </a:lnSpc>
              <a:spcBef>
                <a:spcPct val="20000"/>
              </a:spcBef>
              <a:buClr>
                <a:schemeClr val="tx2"/>
              </a:buClr>
            </a:pPr>
            <a:r>
              <a:rPr lang="en-US" altLang="zh-CN" sz="2000" b="1" i="0" dirty="0">
                <a:latin typeface="Arial" pitchFamily="66" charset="0"/>
              </a:rPr>
              <a:t>Evaluating Existing</a:t>
            </a:r>
          </a:p>
          <a:p>
            <a:pPr marL="342900" indent="-342900">
              <a:lnSpc>
                <a:spcPct val="90000"/>
              </a:lnSpc>
              <a:spcBef>
                <a:spcPct val="20000"/>
              </a:spcBef>
              <a:buClr>
                <a:schemeClr val="tx2"/>
              </a:buClr>
            </a:pPr>
            <a:r>
              <a:rPr lang="en-US" altLang="zh-CN" sz="2000" b="1" i="0" dirty="0">
                <a:latin typeface="Arial" pitchFamily="66" charset="0"/>
              </a:rPr>
              <a:t>Systems for Bottleneck(</a:t>
            </a:r>
            <a:r>
              <a:rPr lang="en-US" altLang="zh-CN" sz="2000" b="1" i="0" dirty="0" err="1">
                <a:latin typeface="Arial" pitchFamily="66" charset="0"/>
              </a:rPr>
              <a:t>app.A</a:t>
            </a:r>
            <a:r>
              <a:rPr lang="en-US" altLang="zh-CN" sz="2000" b="1" i="0" dirty="0">
                <a:latin typeface="Arial" pitchFamily="66" charset="0"/>
              </a:rPr>
              <a:t>)</a:t>
            </a:r>
          </a:p>
        </p:txBody>
      </p:sp>
      <p:sp>
        <p:nvSpPr>
          <p:cNvPr id="27" name="Rectangle 11"/>
          <p:cNvSpPr>
            <a:spLocks noChangeArrowheads="1"/>
          </p:cNvSpPr>
          <p:nvPr/>
        </p:nvSpPr>
        <p:spPr bwMode="auto">
          <a:xfrm>
            <a:off x="4950981" y="2986522"/>
            <a:ext cx="3311525" cy="1441450"/>
          </a:xfrm>
          <a:prstGeom prst="rect">
            <a:avLst/>
          </a:prstGeom>
          <a:noFill/>
          <a:ln w="9525">
            <a:noFill/>
            <a:miter lim="800000"/>
            <a:headEnd/>
            <a:tailEnd/>
          </a:ln>
        </p:spPr>
        <p:txBody>
          <a:bodyPr/>
          <a:lstStyle/>
          <a:p>
            <a:pPr marL="342900" indent="-342900" algn="l">
              <a:lnSpc>
                <a:spcPct val="90000"/>
              </a:lnSpc>
              <a:spcBef>
                <a:spcPct val="20000"/>
              </a:spcBef>
              <a:buClr>
                <a:schemeClr val="tx2"/>
              </a:buClr>
              <a:buFont typeface="Wingdings" pitchFamily="2" charset="2"/>
              <a:buChar char="q"/>
              <a:defRPr/>
            </a:pPr>
            <a:r>
              <a:rPr lang="en-US" altLang="zh-CN" sz="2000" b="1" i="0" dirty="0">
                <a:effectLst>
                  <a:outerShdw blurRad="38100" dist="38100" dir="2700000" algn="tl">
                    <a:srgbClr val="C0C0C0"/>
                  </a:outerShdw>
                </a:effectLst>
                <a:latin typeface="Arial" pitchFamily="66" charset="0"/>
              </a:rPr>
              <a:t>Technology Trend 1.4</a:t>
            </a:r>
          </a:p>
          <a:p>
            <a:pPr marL="342900" indent="-342900" algn="l">
              <a:lnSpc>
                <a:spcPct val="90000"/>
              </a:lnSpc>
              <a:spcBef>
                <a:spcPct val="20000"/>
              </a:spcBef>
              <a:buClr>
                <a:schemeClr val="tx2"/>
              </a:buClr>
              <a:buFont typeface="Wingdings" pitchFamily="2" charset="2"/>
              <a:buChar char="q"/>
              <a:defRPr/>
            </a:pPr>
            <a:r>
              <a:rPr lang="en-US" altLang="zh-CN" sz="2000" b="1" i="0" dirty="0">
                <a:effectLst>
                  <a:outerShdw blurRad="38100" dist="38100" dir="2700000" algn="tl">
                    <a:srgbClr val="C0C0C0"/>
                  </a:outerShdw>
                </a:effectLst>
                <a:latin typeface="Arial" pitchFamily="66" charset="0"/>
              </a:rPr>
              <a:t>Power Trend  1,5</a:t>
            </a:r>
          </a:p>
          <a:p>
            <a:pPr marL="342900" indent="-342900" algn="l">
              <a:lnSpc>
                <a:spcPct val="90000"/>
              </a:lnSpc>
              <a:spcBef>
                <a:spcPct val="20000"/>
              </a:spcBef>
              <a:buClr>
                <a:schemeClr val="tx2"/>
              </a:buClr>
              <a:buFont typeface="Wingdings" pitchFamily="2" charset="2"/>
              <a:buChar char="q"/>
              <a:defRPr/>
            </a:pPr>
            <a:r>
              <a:rPr lang="en-US" altLang="zh-CN" sz="2000" b="1" i="0" dirty="0">
                <a:effectLst>
                  <a:outerShdw blurRad="38100" dist="38100" dir="2700000" algn="tl">
                    <a:srgbClr val="C0C0C0"/>
                  </a:outerShdw>
                </a:effectLst>
                <a:latin typeface="Arial" pitchFamily="66" charset="0"/>
              </a:rPr>
              <a:t>Cost Trend  1.6</a:t>
            </a:r>
          </a:p>
          <a:p>
            <a:pPr marL="342900" indent="-342900" algn="l">
              <a:lnSpc>
                <a:spcPct val="90000"/>
              </a:lnSpc>
              <a:spcBef>
                <a:spcPct val="20000"/>
              </a:spcBef>
              <a:buClr>
                <a:schemeClr val="tx2"/>
              </a:buClr>
              <a:buFont typeface="Wingdings" pitchFamily="2" charset="2"/>
              <a:buChar char="q"/>
              <a:defRPr/>
            </a:pPr>
            <a:r>
              <a:rPr lang="en-US" altLang="zh-CN" sz="2000" b="1" i="0" dirty="0">
                <a:effectLst>
                  <a:outerShdw blurRad="38100" dist="38100" dir="2700000" algn="tl">
                    <a:srgbClr val="C0C0C0"/>
                  </a:outerShdw>
                </a:effectLst>
                <a:latin typeface="Arial" pitchFamily="66" charset="0"/>
              </a:rPr>
              <a:t>Dependability 1,7</a:t>
            </a:r>
          </a:p>
        </p:txBody>
      </p:sp>
      <p:sp>
        <p:nvSpPr>
          <p:cNvPr id="28" name="Text Box 12"/>
          <p:cNvSpPr txBox="1">
            <a:spLocks noChangeArrowheads="1"/>
          </p:cNvSpPr>
          <p:nvPr/>
        </p:nvSpPr>
        <p:spPr bwMode="auto">
          <a:xfrm>
            <a:off x="8132170" y="2860893"/>
            <a:ext cx="3243196" cy="904863"/>
          </a:xfrm>
          <a:prstGeom prst="rect">
            <a:avLst/>
          </a:prstGeom>
          <a:noFill/>
          <a:ln w="9525" algn="ctr">
            <a:noFill/>
            <a:miter lim="800000"/>
            <a:headEnd/>
            <a:tailEnd/>
          </a:ln>
        </p:spPr>
        <p:txBody>
          <a:bodyPr wrap="none">
            <a:spAutoFit/>
          </a:bodyPr>
          <a:lstStyle/>
          <a:p>
            <a:pPr marL="342900" indent="-342900">
              <a:spcBef>
                <a:spcPct val="20000"/>
              </a:spcBef>
              <a:buClr>
                <a:schemeClr val="accent1"/>
              </a:buClr>
              <a:buSzPct val="80000"/>
            </a:pPr>
            <a:r>
              <a:rPr kumimoji="1" lang="en-US" altLang="zh-CN" sz="2000" b="1" i="0" dirty="0">
                <a:solidFill>
                  <a:srgbClr val="FF3300"/>
                </a:solidFill>
                <a:latin typeface="Arial" pitchFamily="66" charset="0"/>
              </a:rPr>
              <a:t>Quantitative</a:t>
            </a:r>
            <a:r>
              <a:rPr kumimoji="1" lang="en-US" altLang="zh-CN" sz="2400" b="1" i="0" dirty="0">
                <a:solidFill>
                  <a:srgbClr val="FF3300"/>
                </a:solidFill>
                <a:latin typeface="Arial" pitchFamily="66" charset="0"/>
              </a:rPr>
              <a:t> Principles</a:t>
            </a:r>
          </a:p>
          <a:p>
            <a:pPr marL="342900" indent="-342900">
              <a:spcBef>
                <a:spcPct val="20000"/>
              </a:spcBef>
              <a:buClr>
                <a:schemeClr val="accent1"/>
              </a:buClr>
              <a:buSzPct val="80000"/>
            </a:pPr>
            <a:r>
              <a:rPr kumimoji="1" lang="en-US" altLang="zh-CN" sz="2400" b="1" i="0" dirty="0">
                <a:solidFill>
                  <a:srgbClr val="FF3300"/>
                </a:solidFill>
                <a:latin typeface="Arial" pitchFamily="66" charset="0"/>
              </a:rPr>
              <a:t>1.9  </a:t>
            </a:r>
          </a:p>
        </p:txBody>
      </p:sp>
      <p:sp>
        <p:nvSpPr>
          <p:cNvPr id="29" name="Rectangle 13"/>
          <p:cNvSpPr>
            <a:spLocks noChangeArrowheads="1"/>
          </p:cNvSpPr>
          <p:nvPr/>
        </p:nvSpPr>
        <p:spPr bwMode="auto">
          <a:xfrm>
            <a:off x="8551615" y="4545274"/>
            <a:ext cx="1877118" cy="1013098"/>
          </a:xfrm>
          <a:prstGeom prst="rect">
            <a:avLst/>
          </a:prstGeom>
          <a:noFill/>
          <a:ln w="12700">
            <a:noFill/>
            <a:miter lim="800000"/>
            <a:headEnd/>
            <a:tailEnd/>
          </a:ln>
          <a:effectLst/>
        </p:spPr>
        <p:txBody>
          <a:bodyPr wrap="none" lIns="90488" tIns="44450" rIns="90488" bIns="44450">
            <a:spAutoFit/>
          </a:bodyPr>
          <a:lstStyle/>
          <a:p>
            <a:pPr eaLnBrk="0" hangingPunct="0">
              <a:defRPr/>
            </a:pPr>
            <a:r>
              <a:rPr kumimoji="1" lang="en-US" altLang="zh-CN" sz="2000" b="1" i="0" dirty="0">
                <a:effectLst>
                  <a:outerShdw blurRad="38100" dist="38100" dir="2700000" algn="tl">
                    <a:srgbClr val="C0C0C0"/>
                  </a:outerShdw>
                </a:effectLst>
                <a:latin typeface="Arial" pitchFamily="66" charset="0"/>
              </a:rPr>
              <a:t>Simulate New</a:t>
            </a:r>
          </a:p>
          <a:p>
            <a:pPr eaLnBrk="0" hangingPunct="0">
              <a:defRPr/>
            </a:pPr>
            <a:r>
              <a:rPr kumimoji="1" lang="en-US" altLang="zh-CN" sz="2000" b="1" i="0" dirty="0">
                <a:effectLst>
                  <a:outerShdw blurRad="38100" dist="38100" dir="2700000" algn="tl">
                    <a:srgbClr val="C0C0C0"/>
                  </a:outerShdw>
                </a:effectLst>
                <a:latin typeface="Arial" pitchFamily="66" charset="0"/>
              </a:rPr>
              <a:t>Designs and</a:t>
            </a:r>
          </a:p>
          <a:p>
            <a:pPr eaLnBrk="0" hangingPunct="0">
              <a:defRPr/>
            </a:pPr>
            <a:r>
              <a:rPr kumimoji="1" lang="en-US" altLang="zh-CN" sz="2000" b="1" i="0" dirty="0">
                <a:effectLst>
                  <a:outerShdw blurRad="38100" dist="38100" dir="2700000" algn="tl">
                    <a:srgbClr val="C0C0C0"/>
                  </a:outerShdw>
                </a:effectLst>
                <a:latin typeface="Arial" pitchFamily="66" charset="0"/>
              </a:rPr>
              <a:t>Organizations</a:t>
            </a:r>
          </a:p>
        </p:txBody>
      </p:sp>
      <p:sp>
        <p:nvSpPr>
          <p:cNvPr id="30" name="Rectangle 14"/>
          <p:cNvSpPr>
            <a:spLocks noChangeArrowheads="1"/>
          </p:cNvSpPr>
          <p:nvPr/>
        </p:nvSpPr>
        <p:spPr bwMode="auto">
          <a:xfrm>
            <a:off x="3149949" y="5262286"/>
            <a:ext cx="1713612" cy="459100"/>
          </a:xfrm>
          <a:prstGeom prst="rect">
            <a:avLst/>
          </a:prstGeom>
          <a:noFill/>
          <a:ln w="12700">
            <a:noFill/>
            <a:miter lim="800000"/>
            <a:headEnd/>
            <a:tailEnd/>
          </a:ln>
        </p:spPr>
        <p:txBody>
          <a:bodyPr wrap="none" lIns="90488" tIns="44450" rIns="90488" bIns="44450">
            <a:spAutoFit/>
          </a:bodyPr>
          <a:lstStyle/>
          <a:p>
            <a:pPr algn="l" eaLnBrk="0" hangingPunct="0"/>
            <a:r>
              <a:rPr kumimoji="1" lang="en-US" altLang="zh-CN" sz="2400" i="0" dirty="0">
                <a:latin typeface="Arial" pitchFamily="66" charset="0"/>
              </a:rPr>
              <a:t>Workloads</a:t>
            </a:r>
          </a:p>
        </p:txBody>
      </p:sp>
      <p:sp>
        <p:nvSpPr>
          <p:cNvPr id="31" name="Rectangle 15"/>
          <p:cNvSpPr>
            <a:spLocks noChangeArrowheads="1"/>
          </p:cNvSpPr>
          <p:nvPr/>
        </p:nvSpPr>
        <p:spPr bwMode="auto">
          <a:xfrm>
            <a:off x="1757761" y="3934741"/>
            <a:ext cx="2736850" cy="762000"/>
          </a:xfrm>
          <a:prstGeom prst="rect">
            <a:avLst/>
          </a:prstGeom>
          <a:noFill/>
          <a:ln w="9525" algn="ctr">
            <a:noFill/>
            <a:miter lim="800000"/>
            <a:headEnd/>
            <a:tailEnd/>
          </a:ln>
          <a:effectLst/>
        </p:spPr>
        <p:txBody>
          <a:bodyPr>
            <a:spAutoFit/>
          </a:bodyPr>
          <a:lstStyle/>
          <a:p>
            <a:pPr marL="342900" indent="-342900" algn="l">
              <a:spcBef>
                <a:spcPct val="20000"/>
              </a:spcBef>
              <a:buClr>
                <a:schemeClr val="accent1"/>
              </a:buClr>
              <a:buSzPct val="80000"/>
              <a:defRPr/>
            </a:pPr>
            <a:r>
              <a:rPr kumimoji="1" lang="en-US" altLang="zh-CN" sz="2000" b="1" i="0" dirty="0">
                <a:effectLst>
                  <a:outerShdw blurRad="38100" dist="38100" dir="2700000" algn="tl">
                    <a:srgbClr val="C0C0C0"/>
                  </a:outerShdw>
                </a:effectLst>
                <a:latin typeface="Arial" pitchFamily="66" charset="0"/>
              </a:rPr>
              <a:t>Implement Next</a:t>
            </a:r>
          </a:p>
          <a:p>
            <a:pPr marL="342900" indent="-342900" algn="l">
              <a:spcBef>
                <a:spcPct val="20000"/>
              </a:spcBef>
              <a:buClr>
                <a:schemeClr val="accent1"/>
              </a:buClr>
              <a:buSzPct val="80000"/>
              <a:defRPr/>
            </a:pPr>
            <a:r>
              <a:rPr kumimoji="1" lang="en-US" altLang="zh-CN" sz="2000" b="1" i="0" dirty="0">
                <a:effectLst>
                  <a:outerShdw blurRad="38100" dist="38100" dir="2700000" algn="tl">
                    <a:srgbClr val="C0C0C0"/>
                  </a:outerShdw>
                </a:effectLst>
                <a:latin typeface="Arial" pitchFamily="66" charset="0"/>
              </a:rPr>
              <a:t>Generation System</a:t>
            </a:r>
          </a:p>
        </p:txBody>
      </p:sp>
      <p:sp>
        <p:nvSpPr>
          <p:cNvPr id="32" name="Rectangle 16"/>
          <p:cNvSpPr>
            <a:spLocks noChangeArrowheads="1"/>
          </p:cNvSpPr>
          <p:nvPr/>
        </p:nvSpPr>
        <p:spPr bwMode="auto">
          <a:xfrm>
            <a:off x="7570659" y="1650808"/>
            <a:ext cx="2529540" cy="459100"/>
          </a:xfrm>
          <a:prstGeom prst="rect">
            <a:avLst/>
          </a:prstGeom>
          <a:noFill/>
          <a:ln w="12700">
            <a:noFill/>
            <a:miter lim="800000"/>
            <a:headEnd/>
            <a:tailEnd/>
          </a:ln>
        </p:spPr>
        <p:txBody>
          <a:bodyPr wrap="none" lIns="90488" tIns="44450" rIns="90488" bIns="44450">
            <a:spAutoFit/>
          </a:bodyPr>
          <a:lstStyle/>
          <a:p>
            <a:pPr algn="l" eaLnBrk="0" hangingPunct="0"/>
            <a:r>
              <a:rPr kumimoji="1" lang="en-US" altLang="zh-CN" sz="2400" i="0" dirty="0">
                <a:latin typeface="Arial" pitchFamily="66" charset="0"/>
              </a:rPr>
              <a:t>Benchmarks(1.8)</a:t>
            </a:r>
          </a:p>
        </p:txBody>
      </p:sp>
      <p:sp>
        <p:nvSpPr>
          <p:cNvPr id="33" name="Rectangle 17"/>
          <p:cNvSpPr>
            <a:spLocks noChangeArrowheads="1"/>
          </p:cNvSpPr>
          <p:nvPr/>
        </p:nvSpPr>
        <p:spPr bwMode="auto">
          <a:xfrm>
            <a:off x="4727848" y="6025944"/>
            <a:ext cx="3307596" cy="646331"/>
          </a:xfrm>
          <a:prstGeom prst="rect">
            <a:avLst/>
          </a:prstGeom>
          <a:noFill/>
          <a:ln w="9525" algn="ctr">
            <a:noFill/>
            <a:miter lim="800000"/>
            <a:headEnd/>
            <a:tailEnd/>
          </a:ln>
        </p:spPr>
        <p:txBody>
          <a:bodyPr wrap="square">
            <a:spAutoFit/>
          </a:bodyPr>
          <a:lstStyle/>
          <a:p>
            <a:pPr marL="342900" indent="-342900">
              <a:lnSpc>
                <a:spcPct val="90000"/>
              </a:lnSpc>
              <a:spcBef>
                <a:spcPct val="20000"/>
              </a:spcBef>
              <a:buClr>
                <a:schemeClr val="accent1"/>
              </a:buClr>
              <a:buSzPct val="80000"/>
            </a:pPr>
            <a:r>
              <a:rPr kumimoji="1" lang="en-US" altLang="zh-CN" sz="2000" b="1" i="0" dirty="0">
                <a:latin typeface="Arial" pitchFamily="66" charset="0"/>
              </a:rPr>
              <a:t>Evaluating for energy-performance cost (1.8)</a:t>
            </a:r>
          </a:p>
        </p:txBody>
      </p:sp>
    </p:spTree>
    <p:extLst>
      <p:ext uri="{BB962C8B-B14F-4D97-AF65-F5344CB8AC3E}">
        <p14:creationId xmlns:p14="http://schemas.microsoft.com/office/powerpoint/2010/main" val="2184177083"/>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55" presetClass="entr" presetSubtype="0" fill="hold" grpId="0" nodeType="clickEffect">
                                  <p:stCondLst>
                                    <p:cond delay="0"/>
                                  </p:stCondLst>
                                  <p:childTnLst>
                                    <p:set>
                                      <p:cBhvr>
                                        <p:cTn id="18" dur="1" fill="hold">
                                          <p:stCondLst>
                                            <p:cond delay="0"/>
                                          </p:stCondLst>
                                        </p:cTn>
                                        <p:tgtEl>
                                          <p:spTgt spid="27"/>
                                        </p:tgtEl>
                                        <p:attrNameLst>
                                          <p:attrName>style.visibility</p:attrName>
                                        </p:attrNameLst>
                                      </p:cBhvr>
                                      <p:to>
                                        <p:strVal val="visible"/>
                                      </p:to>
                                    </p:set>
                                    <p:anim calcmode="lin" valueType="num">
                                      <p:cBhvr>
                                        <p:cTn id="19" dur="1000" fill="hold"/>
                                        <p:tgtEl>
                                          <p:spTgt spid="27"/>
                                        </p:tgtEl>
                                        <p:attrNameLst>
                                          <p:attrName>ppt_w</p:attrName>
                                        </p:attrNameLst>
                                      </p:cBhvr>
                                      <p:tavLst>
                                        <p:tav tm="0">
                                          <p:val>
                                            <p:strVal val="#ppt_w*0.70"/>
                                          </p:val>
                                        </p:tav>
                                        <p:tav tm="100000">
                                          <p:val>
                                            <p:strVal val="#ppt_w"/>
                                          </p:val>
                                        </p:tav>
                                      </p:tavLst>
                                    </p:anim>
                                    <p:anim calcmode="lin" valueType="num">
                                      <p:cBhvr>
                                        <p:cTn id="20" dur="1000" fill="hold"/>
                                        <p:tgtEl>
                                          <p:spTgt spid="27"/>
                                        </p:tgtEl>
                                        <p:attrNameLst>
                                          <p:attrName>ppt_h</p:attrName>
                                        </p:attrNameLst>
                                      </p:cBhvr>
                                      <p:tavLst>
                                        <p:tav tm="0">
                                          <p:val>
                                            <p:strVal val="#ppt_h"/>
                                          </p:val>
                                        </p:tav>
                                        <p:tav tm="100000">
                                          <p:val>
                                            <p:strVal val="#ppt_h"/>
                                          </p:val>
                                        </p:tav>
                                      </p:tavLst>
                                    </p:anim>
                                    <p:animEffect transition="in" filter="fade">
                                      <p:cBhvr>
                                        <p:cTn id="21" dur="1000"/>
                                        <p:tgtEl>
                                          <p:spTgt spid="27"/>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28"/>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29"/>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grpId="0" nodeType="clickEffect">
                                  <p:stCondLst>
                                    <p:cond delay="0"/>
                                  </p:stCondLst>
                                  <p:childTnLst>
                                    <p:set>
                                      <p:cBhvr>
                                        <p:cTn id="33" dur="1" fill="hold">
                                          <p:stCondLst>
                                            <p:cond delay="0"/>
                                          </p:stCondLst>
                                        </p:cTn>
                                        <p:tgtEl>
                                          <p:spTgt spid="33"/>
                                        </p:tgtEl>
                                        <p:attrNameLst>
                                          <p:attrName>style.visibility</p:attrName>
                                        </p:attrNameLst>
                                      </p:cBhvr>
                                      <p:to>
                                        <p:strVal val="visible"/>
                                      </p:to>
                                    </p:set>
                                    <p:animEffect transition="in" filter="fade">
                                      <p:cBhvr>
                                        <p:cTn id="34" dur="1000"/>
                                        <p:tgtEl>
                                          <p:spTgt spid="33"/>
                                        </p:tgtEl>
                                      </p:cBhvr>
                                    </p:animEffect>
                                    <p:anim calcmode="lin" valueType="num">
                                      <p:cBhvr>
                                        <p:cTn id="35" dur="1000" fill="hold"/>
                                        <p:tgtEl>
                                          <p:spTgt spid="33"/>
                                        </p:tgtEl>
                                        <p:attrNameLst>
                                          <p:attrName>ppt_x</p:attrName>
                                        </p:attrNameLst>
                                      </p:cBhvr>
                                      <p:tavLst>
                                        <p:tav tm="0">
                                          <p:val>
                                            <p:strVal val="#ppt_x"/>
                                          </p:val>
                                        </p:tav>
                                        <p:tav tm="100000">
                                          <p:val>
                                            <p:strVal val="#ppt_x"/>
                                          </p:val>
                                        </p:tav>
                                      </p:tavLst>
                                    </p:anim>
                                    <p:anim calcmode="lin" valueType="num">
                                      <p:cBhvr>
                                        <p:cTn id="36"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30"/>
                                        </p:tgtEl>
                                        <p:attrNameLst>
                                          <p:attrName>style.visibility</p:attrName>
                                        </p:attrNameLst>
                                      </p:cBhvr>
                                      <p:to>
                                        <p:strVal val="visible"/>
                                      </p:to>
                                    </p:set>
                                    <p:anim calcmode="lin" valueType="num">
                                      <p:cBhvr additive="base">
                                        <p:cTn id="41" dur="500" fill="hold"/>
                                        <p:tgtEl>
                                          <p:spTgt spid="30"/>
                                        </p:tgtEl>
                                        <p:attrNameLst>
                                          <p:attrName>ppt_x</p:attrName>
                                        </p:attrNameLst>
                                      </p:cBhvr>
                                      <p:tavLst>
                                        <p:tav tm="0">
                                          <p:val>
                                            <p:strVal val="#ppt_x"/>
                                          </p:val>
                                        </p:tav>
                                        <p:tav tm="100000">
                                          <p:val>
                                            <p:strVal val="#ppt_x"/>
                                          </p:val>
                                        </p:tav>
                                      </p:tavLst>
                                    </p:anim>
                                    <p:anim calcmode="lin" valueType="num">
                                      <p:cBhvr additive="base">
                                        <p:cTn id="42"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6" grpId="0"/>
      <p:bldP spid="27" grpId="0"/>
      <p:bldP spid="28" grpId="0"/>
      <p:bldP spid="29" grpId="0"/>
      <p:bldP spid="30" grpId="0"/>
      <p:bldP spid="31" grpId="0"/>
      <p:bldP spid="32" grpId="0"/>
      <p:bldP spid="33" grpId="0"/>
    </p:bld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362" name="Rectangle 2"/>
          <p:cNvSpPr>
            <a:spLocks noGrp="1" noRot="1" noChangeArrowheads="1"/>
          </p:cNvSpPr>
          <p:nvPr>
            <p:ph type="title"/>
          </p:nvPr>
        </p:nvSpPr>
        <p:spPr>
          <a:xfrm>
            <a:off x="2855913" y="0"/>
            <a:ext cx="7561262" cy="719138"/>
          </a:xfrm>
        </p:spPr>
        <p:txBody>
          <a:bodyPr/>
          <a:lstStyle/>
          <a:p>
            <a:pPr eaLnBrk="1" hangingPunct="1"/>
            <a:r>
              <a:rPr lang="en-US" altLang="zh-CN">
                <a:latin typeface="Arial"/>
              </a:rPr>
              <a:t>Topics in Chapter</a:t>
            </a:r>
          </a:p>
        </p:txBody>
      </p:sp>
      <p:sp>
        <p:nvSpPr>
          <p:cNvPr id="15363" name="Rectangle 3"/>
          <p:cNvSpPr>
            <a:spLocks noGrp="1" noRot="1" noChangeArrowheads="1"/>
          </p:cNvSpPr>
          <p:nvPr>
            <p:ph idx="1"/>
          </p:nvPr>
        </p:nvSpPr>
        <p:spPr>
          <a:xfrm>
            <a:off x="1703512" y="1052736"/>
            <a:ext cx="8534400" cy="5410200"/>
          </a:xfrm>
        </p:spPr>
        <p:txBody>
          <a:bodyPr>
            <a:normAutofit lnSpcReduction="10000"/>
          </a:bodyPr>
          <a:lstStyle/>
          <a:p>
            <a:pPr eaLnBrk="1" hangingPunct="1">
              <a:lnSpc>
                <a:spcPct val="90000"/>
              </a:lnSpc>
              <a:buFont typeface="Wingdings" pitchFamily="2" charset="2"/>
              <a:buNone/>
            </a:pPr>
            <a:r>
              <a:rPr lang="en-US" altLang="zh-CN" sz="2800" dirty="0">
                <a:solidFill>
                  <a:schemeClr val="folHlink"/>
                </a:solidFill>
                <a:latin typeface="Arial" pitchFamily="66" charset="0"/>
              </a:rPr>
              <a:t>1.1  Why take this course ?</a:t>
            </a:r>
          </a:p>
          <a:p>
            <a:pPr eaLnBrk="1" hangingPunct="1">
              <a:lnSpc>
                <a:spcPct val="90000"/>
              </a:lnSpc>
              <a:buFont typeface="Wingdings" pitchFamily="2" charset="2"/>
              <a:buNone/>
            </a:pPr>
            <a:r>
              <a:rPr lang="en-US" altLang="zh-CN" sz="2800" dirty="0">
                <a:solidFill>
                  <a:schemeClr val="folHlink"/>
                </a:solidFill>
                <a:latin typeface="Arial" pitchFamily="66" charset="0"/>
              </a:rPr>
              <a:t>1.2  Classes of computers in current computer market</a:t>
            </a:r>
          </a:p>
          <a:p>
            <a:pPr eaLnBrk="1" hangingPunct="1">
              <a:lnSpc>
                <a:spcPct val="90000"/>
              </a:lnSpc>
              <a:buFont typeface="Wingdings" pitchFamily="2" charset="2"/>
              <a:buNone/>
            </a:pPr>
            <a:r>
              <a:rPr lang="en-US" altLang="zh-CN" sz="2800" dirty="0">
                <a:solidFill>
                  <a:schemeClr val="folHlink"/>
                </a:solidFill>
                <a:latin typeface="Arial" pitchFamily="66" charset="0"/>
              </a:rPr>
              <a:t>1.3  Defining computer architecture  and What’s the task of computer design?</a:t>
            </a:r>
          </a:p>
          <a:p>
            <a:pPr eaLnBrk="1" hangingPunct="1">
              <a:lnSpc>
                <a:spcPct val="90000"/>
              </a:lnSpc>
              <a:buFont typeface="Wingdings" pitchFamily="2" charset="2"/>
              <a:buNone/>
            </a:pPr>
            <a:r>
              <a:rPr lang="en-US" altLang="zh-CN" sz="2800" dirty="0">
                <a:solidFill>
                  <a:schemeClr val="folHlink"/>
                </a:solidFill>
                <a:latin typeface="Arial" pitchFamily="66" charset="0"/>
              </a:rPr>
              <a:t>1.4  Trends in Technology</a:t>
            </a:r>
          </a:p>
          <a:p>
            <a:pPr eaLnBrk="1" hangingPunct="1">
              <a:lnSpc>
                <a:spcPct val="90000"/>
              </a:lnSpc>
              <a:buFont typeface="Wingdings" pitchFamily="2" charset="2"/>
              <a:buNone/>
            </a:pPr>
            <a:r>
              <a:rPr lang="en-US" altLang="zh-CN" sz="2800" dirty="0">
                <a:solidFill>
                  <a:schemeClr val="folHlink"/>
                </a:solidFill>
                <a:latin typeface="Arial" pitchFamily="66" charset="0"/>
              </a:rPr>
              <a:t>1.5  Trends in power in Integrated circuits</a:t>
            </a:r>
          </a:p>
          <a:p>
            <a:pPr eaLnBrk="1" hangingPunct="1">
              <a:lnSpc>
                <a:spcPct val="90000"/>
              </a:lnSpc>
              <a:buFont typeface="Wingdings" pitchFamily="2" charset="2"/>
              <a:buNone/>
            </a:pPr>
            <a:r>
              <a:rPr lang="en-US" altLang="zh-CN" sz="2800" dirty="0">
                <a:solidFill>
                  <a:schemeClr val="folHlink"/>
                </a:solidFill>
                <a:latin typeface="Arial" pitchFamily="66" charset="0"/>
              </a:rPr>
              <a:t>1.6  Trends in Cost</a:t>
            </a:r>
          </a:p>
          <a:p>
            <a:pPr eaLnBrk="1" hangingPunct="1">
              <a:lnSpc>
                <a:spcPct val="90000"/>
              </a:lnSpc>
              <a:buFont typeface="Wingdings" pitchFamily="2" charset="2"/>
              <a:buNone/>
            </a:pPr>
            <a:r>
              <a:rPr lang="en-US" altLang="zh-CN" sz="2800" dirty="0">
                <a:solidFill>
                  <a:srgbClr val="0000FF"/>
                </a:solidFill>
                <a:latin typeface="Arial" pitchFamily="66" charset="0"/>
              </a:rPr>
              <a:t>1.7  Dependability</a:t>
            </a:r>
          </a:p>
          <a:p>
            <a:pPr eaLnBrk="1" hangingPunct="1">
              <a:lnSpc>
                <a:spcPct val="90000"/>
              </a:lnSpc>
              <a:buFont typeface="Wingdings" pitchFamily="2" charset="2"/>
              <a:buNone/>
            </a:pPr>
            <a:r>
              <a:rPr lang="en-US" altLang="zh-CN" sz="2800" dirty="0">
                <a:solidFill>
                  <a:schemeClr val="folHlink"/>
                </a:solidFill>
                <a:latin typeface="Arial" pitchFamily="66" charset="0"/>
              </a:rPr>
              <a:t>1.8  Measuring, Reporting and </a:t>
            </a:r>
            <a:r>
              <a:rPr lang="en-US" altLang="zh-CN" sz="2800" dirty="0" err="1">
                <a:solidFill>
                  <a:schemeClr val="folHlink"/>
                </a:solidFill>
                <a:latin typeface="Arial" pitchFamily="66" charset="0"/>
              </a:rPr>
              <a:t>summerizing</a:t>
            </a:r>
            <a:r>
              <a:rPr lang="en-US" altLang="zh-CN" sz="2800" dirty="0">
                <a:solidFill>
                  <a:schemeClr val="folHlink"/>
                </a:solidFill>
                <a:latin typeface="Arial" pitchFamily="66" charset="0"/>
              </a:rPr>
              <a:t> Perf.</a:t>
            </a:r>
          </a:p>
          <a:p>
            <a:pPr eaLnBrk="1" hangingPunct="1">
              <a:lnSpc>
                <a:spcPct val="90000"/>
              </a:lnSpc>
              <a:buFont typeface="Wingdings" pitchFamily="2" charset="2"/>
              <a:buNone/>
            </a:pPr>
            <a:r>
              <a:rPr lang="en-US" altLang="zh-CN" sz="2800" dirty="0">
                <a:solidFill>
                  <a:schemeClr val="folHlink"/>
                </a:solidFill>
                <a:latin typeface="Arial" pitchFamily="66" charset="0"/>
              </a:rPr>
              <a:t>1.9 Quantitative Principles of computer Design </a:t>
            </a:r>
          </a:p>
          <a:p>
            <a:pPr eaLnBrk="1" hangingPunct="1">
              <a:lnSpc>
                <a:spcPct val="90000"/>
              </a:lnSpc>
              <a:buFont typeface="Wingdings" pitchFamily="2" charset="2"/>
              <a:buNone/>
            </a:pPr>
            <a:r>
              <a:rPr lang="en-US" altLang="zh-CN" sz="2800" dirty="0">
                <a:solidFill>
                  <a:schemeClr val="folHlink"/>
                </a:solidFill>
                <a:latin typeface="Arial" pitchFamily="66" charset="0"/>
              </a:rPr>
              <a:t>1.10 Putting it altogether</a:t>
            </a:r>
            <a:endParaRPr lang="en-US" altLang="zh-CN" sz="2800" dirty="0">
              <a:solidFill>
                <a:schemeClr val="folHlink"/>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6386" name="Rectangle 2"/>
          <p:cNvSpPr>
            <a:spLocks noGrp="1" noRot="1" noChangeArrowheads="1"/>
          </p:cNvSpPr>
          <p:nvPr>
            <p:ph type="title"/>
          </p:nvPr>
        </p:nvSpPr>
        <p:spPr/>
        <p:txBody>
          <a:bodyPr/>
          <a:lstStyle/>
          <a:p>
            <a:pPr eaLnBrk="1" hangingPunct="1"/>
            <a:r>
              <a:rPr lang="en-US" altLang="zh-CN">
                <a:latin typeface="Arial"/>
              </a:rPr>
              <a:t>Why Business Continuity ?</a:t>
            </a:r>
          </a:p>
        </p:txBody>
      </p:sp>
      <p:grpSp>
        <p:nvGrpSpPr>
          <p:cNvPr id="2" name="Group 3"/>
          <p:cNvGrpSpPr>
            <a:grpSpLocks/>
          </p:cNvGrpSpPr>
          <p:nvPr/>
        </p:nvGrpSpPr>
        <p:grpSpPr bwMode="auto">
          <a:xfrm>
            <a:off x="1559496" y="1052736"/>
            <a:ext cx="8937625" cy="5330825"/>
            <a:chOff x="112" y="816"/>
            <a:chExt cx="5630" cy="3358"/>
          </a:xfrm>
        </p:grpSpPr>
        <p:sp>
          <p:nvSpPr>
            <p:cNvPr id="16388" name="Rectangle 4"/>
            <p:cNvSpPr>
              <a:spLocks noChangeArrowheads="1"/>
            </p:cNvSpPr>
            <p:nvPr/>
          </p:nvSpPr>
          <p:spPr bwMode="auto">
            <a:xfrm>
              <a:off x="3870" y="816"/>
              <a:ext cx="1330" cy="208"/>
            </a:xfrm>
            <a:prstGeom prst="rect">
              <a:avLst/>
            </a:prstGeom>
            <a:noFill/>
            <a:ln w="9525">
              <a:noFill/>
              <a:miter lim="800000"/>
              <a:headEnd/>
              <a:tailEnd/>
            </a:ln>
          </p:spPr>
          <p:txBody>
            <a:bodyPr lIns="85943" tIns="42972" rIns="85943" bIns="42972">
              <a:spAutoFit/>
            </a:bodyPr>
            <a:lstStyle/>
            <a:p>
              <a:pPr defTabSz="854075" eaLnBrk="0" hangingPunct="0"/>
              <a:r>
                <a:rPr lang="en-US" altLang="zh-CN" sz="1600" b="1">
                  <a:latin typeface="Arial"/>
                </a:rPr>
                <a:t>Lost Revenue</a:t>
              </a:r>
              <a:endParaRPr lang="en-US" altLang="zh-CN" sz="1600"/>
            </a:p>
          </p:txBody>
        </p:sp>
        <p:sp>
          <p:nvSpPr>
            <p:cNvPr id="16389" name="Rectangle 5"/>
            <p:cNvSpPr>
              <a:spLocks noChangeArrowheads="1"/>
            </p:cNvSpPr>
            <p:nvPr/>
          </p:nvSpPr>
          <p:spPr bwMode="auto">
            <a:xfrm>
              <a:off x="1881" y="867"/>
              <a:ext cx="1732" cy="384"/>
            </a:xfrm>
            <a:prstGeom prst="rect">
              <a:avLst/>
            </a:prstGeom>
            <a:noFill/>
            <a:ln w="9525">
              <a:noFill/>
              <a:miter lim="800000"/>
              <a:headEnd/>
              <a:tailEnd/>
            </a:ln>
          </p:spPr>
          <p:txBody>
            <a:bodyPr lIns="85943" tIns="42972" rIns="85943" bIns="42972">
              <a:spAutoFit/>
            </a:bodyPr>
            <a:lstStyle/>
            <a:p>
              <a:pPr defTabSz="854075" eaLnBrk="0" hangingPunct="0"/>
              <a:r>
                <a:rPr lang="en-US" altLang="zh-CN" sz="1700">
                  <a:solidFill>
                    <a:srgbClr val="000000"/>
                  </a:solidFill>
                  <a:latin typeface="Arial"/>
                </a:rPr>
                <a:t>Know the downtime costs (per hour, day, two days...)</a:t>
              </a:r>
            </a:p>
          </p:txBody>
        </p:sp>
        <p:sp>
          <p:nvSpPr>
            <p:cNvPr id="16390" name="Rectangle 6"/>
            <p:cNvSpPr>
              <a:spLocks noChangeArrowheads="1"/>
            </p:cNvSpPr>
            <p:nvPr/>
          </p:nvSpPr>
          <p:spPr bwMode="auto">
            <a:xfrm>
              <a:off x="112" y="1026"/>
              <a:ext cx="1728" cy="573"/>
            </a:xfrm>
            <a:prstGeom prst="rect">
              <a:avLst/>
            </a:prstGeom>
            <a:noFill/>
            <a:ln w="9525">
              <a:noFill/>
              <a:miter lim="800000"/>
              <a:headEnd/>
              <a:tailEnd/>
            </a:ln>
          </p:spPr>
          <p:txBody>
            <a:bodyPr lIns="85943" tIns="42972" rIns="85943" bIns="42972">
              <a:spAutoFit/>
            </a:bodyPr>
            <a:lstStyle/>
            <a:p>
              <a:pPr marL="171450" indent="-171450" defTabSz="854075" eaLnBrk="0" hangingPunct="0">
                <a:buFontTx/>
                <a:buChar char="•"/>
              </a:pPr>
              <a:r>
                <a:rPr lang="en-US" altLang="zh-CN">
                  <a:solidFill>
                    <a:srgbClr val="000000"/>
                  </a:solidFill>
                  <a:latin typeface="Arial"/>
                </a:rPr>
                <a:t>Number of employees impacted (x hours out * hourly rate)</a:t>
              </a:r>
            </a:p>
          </p:txBody>
        </p:sp>
        <p:sp>
          <p:nvSpPr>
            <p:cNvPr id="16391" name="Rectangle 7"/>
            <p:cNvSpPr>
              <a:spLocks noChangeArrowheads="1"/>
            </p:cNvSpPr>
            <p:nvPr/>
          </p:nvSpPr>
          <p:spPr bwMode="auto">
            <a:xfrm>
              <a:off x="147" y="2048"/>
              <a:ext cx="1401" cy="210"/>
            </a:xfrm>
            <a:prstGeom prst="rect">
              <a:avLst/>
            </a:prstGeom>
            <a:noFill/>
            <a:ln w="9525">
              <a:noFill/>
              <a:miter lim="800000"/>
              <a:headEnd/>
              <a:tailEnd/>
            </a:ln>
          </p:spPr>
          <p:txBody>
            <a:bodyPr wrap="none" lIns="85943" tIns="42972" rIns="85943" bIns="42972">
              <a:spAutoFit/>
            </a:bodyPr>
            <a:lstStyle/>
            <a:p>
              <a:pPr defTabSz="854075" eaLnBrk="0" hangingPunct="0"/>
              <a:r>
                <a:rPr lang="en-US" altLang="zh-CN" sz="1600" b="1">
                  <a:solidFill>
                    <a:srgbClr val="000000"/>
                  </a:solidFill>
                  <a:latin typeface="Arial"/>
                </a:rPr>
                <a:t>Damaged Reputation</a:t>
              </a:r>
            </a:p>
          </p:txBody>
        </p:sp>
        <p:sp>
          <p:nvSpPr>
            <p:cNvPr id="16392" name="Rectangle 8"/>
            <p:cNvSpPr>
              <a:spLocks noChangeArrowheads="1"/>
            </p:cNvSpPr>
            <p:nvPr/>
          </p:nvSpPr>
          <p:spPr bwMode="auto">
            <a:xfrm>
              <a:off x="152" y="2334"/>
              <a:ext cx="1363" cy="927"/>
            </a:xfrm>
            <a:prstGeom prst="rect">
              <a:avLst/>
            </a:prstGeom>
            <a:noFill/>
            <a:ln w="9525">
              <a:noFill/>
              <a:miter lim="800000"/>
              <a:headEnd/>
              <a:tailEnd/>
            </a:ln>
          </p:spPr>
          <p:txBody>
            <a:bodyPr wrap="none" lIns="85943" tIns="42972" rIns="85943" bIns="42972">
              <a:spAutoFit/>
            </a:bodyPr>
            <a:lstStyle/>
            <a:p>
              <a:pPr defTabSz="854075" eaLnBrk="0" hangingPunct="0">
                <a:buFontTx/>
                <a:buChar char="•"/>
              </a:pPr>
              <a:r>
                <a:rPr lang="en-US" altLang="zh-CN" sz="1600">
                  <a:solidFill>
                    <a:srgbClr val="000000"/>
                  </a:solidFill>
                  <a:latin typeface="Arial"/>
                </a:rPr>
                <a:t> </a:t>
              </a:r>
              <a:r>
                <a:rPr lang="en-US" altLang="zh-CN">
                  <a:solidFill>
                    <a:srgbClr val="000000"/>
                  </a:solidFill>
                  <a:latin typeface="Arial"/>
                </a:rPr>
                <a:t>Customers</a:t>
              </a:r>
            </a:p>
            <a:p>
              <a:pPr defTabSz="854075" eaLnBrk="0" hangingPunct="0">
                <a:buFontTx/>
                <a:buChar char="•"/>
              </a:pPr>
              <a:r>
                <a:rPr lang="en-US" altLang="zh-CN">
                  <a:solidFill>
                    <a:srgbClr val="000000"/>
                  </a:solidFill>
                  <a:latin typeface="Arial"/>
                </a:rPr>
                <a:t> Suppliers</a:t>
              </a:r>
            </a:p>
            <a:p>
              <a:pPr defTabSz="854075" eaLnBrk="0" hangingPunct="0">
                <a:buFontTx/>
                <a:buChar char="•"/>
              </a:pPr>
              <a:r>
                <a:rPr lang="en-US" altLang="zh-CN">
                  <a:solidFill>
                    <a:srgbClr val="000000"/>
                  </a:solidFill>
                  <a:latin typeface="Arial"/>
                </a:rPr>
                <a:t> Financial markets</a:t>
              </a:r>
            </a:p>
            <a:p>
              <a:pPr defTabSz="854075" eaLnBrk="0" hangingPunct="0">
                <a:buFontTx/>
                <a:buChar char="•"/>
              </a:pPr>
              <a:r>
                <a:rPr lang="en-US" altLang="zh-CN">
                  <a:solidFill>
                    <a:srgbClr val="000000"/>
                  </a:solidFill>
                  <a:latin typeface="Arial"/>
                </a:rPr>
                <a:t> Banks</a:t>
              </a:r>
            </a:p>
            <a:p>
              <a:pPr defTabSz="854075" eaLnBrk="0" hangingPunct="0">
                <a:buFontTx/>
                <a:buChar char="•"/>
              </a:pPr>
              <a:r>
                <a:rPr lang="en-US" altLang="zh-CN">
                  <a:solidFill>
                    <a:srgbClr val="000000"/>
                  </a:solidFill>
                  <a:latin typeface="Arial"/>
                </a:rPr>
                <a:t> Business partners</a:t>
              </a:r>
            </a:p>
          </p:txBody>
        </p:sp>
        <p:sp>
          <p:nvSpPr>
            <p:cNvPr id="16393" name="Rectangle 9"/>
            <p:cNvSpPr>
              <a:spLocks noChangeArrowheads="1"/>
            </p:cNvSpPr>
            <p:nvPr/>
          </p:nvSpPr>
          <p:spPr bwMode="auto">
            <a:xfrm>
              <a:off x="3879" y="2048"/>
              <a:ext cx="1657" cy="208"/>
            </a:xfrm>
            <a:prstGeom prst="rect">
              <a:avLst/>
            </a:prstGeom>
            <a:noFill/>
            <a:ln w="9525">
              <a:noFill/>
              <a:miter lim="800000"/>
              <a:headEnd/>
              <a:tailEnd/>
            </a:ln>
          </p:spPr>
          <p:txBody>
            <a:bodyPr lIns="85943" tIns="42972" rIns="85943" bIns="42972">
              <a:spAutoFit/>
            </a:bodyPr>
            <a:lstStyle/>
            <a:p>
              <a:pPr defTabSz="854075" eaLnBrk="0" hangingPunct="0"/>
              <a:r>
                <a:rPr lang="en-US" altLang="zh-CN" sz="1600" b="1">
                  <a:solidFill>
                    <a:srgbClr val="000000"/>
                  </a:solidFill>
                  <a:latin typeface="Arial"/>
                </a:rPr>
                <a:t>Financial Performance</a:t>
              </a:r>
            </a:p>
          </p:txBody>
        </p:sp>
        <p:sp>
          <p:nvSpPr>
            <p:cNvPr id="16394" name="Rectangle 10"/>
            <p:cNvSpPr>
              <a:spLocks noChangeArrowheads="1"/>
            </p:cNvSpPr>
            <p:nvPr/>
          </p:nvSpPr>
          <p:spPr bwMode="auto">
            <a:xfrm>
              <a:off x="3928" y="2334"/>
              <a:ext cx="1541" cy="1102"/>
            </a:xfrm>
            <a:prstGeom prst="rect">
              <a:avLst/>
            </a:prstGeom>
            <a:noFill/>
            <a:ln w="9525">
              <a:noFill/>
              <a:miter lim="800000"/>
              <a:headEnd/>
              <a:tailEnd/>
            </a:ln>
          </p:spPr>
          <p:txBody>
            <a:bodyPr wrap="none" lIns="85943" tIns="42972" rIns="85943" bIns="42972">
              <a:spAutoFit/>
            </a:bodyPr>
            <a:lstStyle/>
            <a:p>
              <a:pPr defTabSz="854075" eaLnBrk="0" hangingPunct="0">
                <a:buFontTx/>
                <a:buChar char="•"/>
              </a:pPr>
              <a:r>
                <a:rPr lang="en-US" altLang="zh-CN" sz="1600">
                  <a:solidFill>
                    <a:srgbClr val="000000"/>
                  </a:solidFill>
                  <a:latin typeface="Arial"/>
                </a:rPr>
                <a:t> </a:t>
              </a:r>
              <a:r>
                <a:rPr lang="en-US" altLang="zh-CN">
                  <a:solidFill>
                    <a:srgbClr val="000000"/>
                  </a:solidFill>
                  <a:latin typeface="Arial"/>
                </a:rPr>
                <a:t>Revenue recognition</a:t>
              </a:r>
            </a:p>
            <a:p>
              <a:pPr defTabSz="854075" eaLnBrk="0" hangingPunct="0">
                <a:buFontTx/>
                <a:buChar char="•"/>
              </a:pPr>
              <a:r>
                <a:rPr lang="en-US" altLang="zh-CN">
                  <a:solidFill>
                    <a:srgbClr val="000000"/>
                  </a:solidFill>
                  <a:latin typeface="Arial"/>
                </a:rPr>
                <a:t> Cash flow</a:t>
              </a:r>
            </a:p>
            <a:p>
              <a:pPr defTabSz="854075" eaLnBrk="0" hangingPunct="0">
                <a:buFontTx/>
                <a:buChar char="•"/>
              </a:pPr>
              <a:r>
                <a:rPr lang="en-US" altLang="zh-CN">
                  <a:solidFill>
                    <a:srgbClr val="000000"/>
                  </a:solidFill>
                  <a:latin typeface="Arial"/>
                </a:rPr>
                <a:t> Lost discounts (A/P)</a:t>
              </a:r>
            </a:p>
            <a:p>
              <a:pPr defTabSz="854075" eaLnBrk="0" hangingPunct="0">
                <a:buFontTx/>
                <a:buChar char="•"/>
              </a:pPr>
              <a:r>
                <a:rPr lang="en-US" altLang="zh-CN">
                  <a:solidFill>
                    <a:srgbClr val="000000"/>
                  </a:solidFill>
                  <a:latin typeface="Arial"/>
                </a:rPr>
                <a:t> Payment guarantees</a:t>
              </a:r>
            </a:p>
            <a:p>
              <a:pPr defTabSz="854075" eaLnBrk="0" hangingPunct="0">
                <a:buFontTx/>
                <a:buChar char="•"/>
              </a:pPr>
              <a:r>
                <a:rPr lang="en-US" altLang="zh-CN">
                  <a:solidFill>
                    <a:srgbClr val="000000"/>
                  </a:solidFill>
                  <a:latin typeface="Arial"/>
                </a:rPr>
                <a:t> Credit rating</a:t>
              </a:r>
            </a:p>
            <a:p>
              <a:pPr defTabSz="854075" eaLnBrk="0" hangingPunct="0">
                <a:buFontTx/>
                <a:buChar char="•"/>
              </a:pPr>
              <a:r>
                <a:rPr lang="en-US" altLang="zh-CN">
                  <a:solidFill>
                    <a:srgbClr val="000000"/>
                  </a:solidFill>
                  <a:latin typeface="Arial"/>
                </a:rPr>
                <a:t> Stock price</a:t>
              </a:r>
            </a:p>
          </p:txBody>
        </p:sp>
        <p:sp>
          <p:nvSpPr>
            <p:cNvPr id="16395" name="Rectangle 11"/>
            <p:cNvSpPr>
              <a:spLocks noChangeArrowheads="1"/>
            </p:cNvSpPr>
            <p:nvPr/>
          </p:nvSpPr>
          <p:spPr bwMode="auto">
            <a:xfrm>
              <a:off x="1354" y="3447"/>
              <a:ext cx="3051" cy="727"/>
            </a:xfrm>
            <a:prstGeom prst="rect">
              <a:avLst/>
            </a:prstGeom>
            <a:noFill/>
            <a:ln w="9525">
              <a:noFill/>
              <a:miter lim="800000"/>
              <a:headEnd/>
              <a:tailEnd/>
            </a:ln>
          </p:spPr>
          <p:txBody>
            <a:bodyPr lIns="85943" tIns="42972" rIns="85943" bIns="42972">
              <a:spAutoFit/>
            </a:bodyPr>
            <a:lstStyle/>
            <a:p>
              <a:pPr defTabSz="854075" eaLnBrk="0" hangingPunct="0"/>
              <a:r>
                <a:rPr lang="en-US" altLang="zh-CN" sz="1600" b="1">
                  <a:solidFill>
                    <a:srgbClr val="000000"/>
                  </a:solidFill>
                  <a:latin typeface="Arial"/>
                </a:rPr>
                <a:t>Other Expenses</a:t>
              </a:r>
            </a:p>
            <a:p>
              <a:pPr defTabSz="854075" eaLnBrk="0" hangingPunct="0"/>
              <a:r>
                <a:rPr lang="en-US" altLang="zh-CN">
                  <a:solidFill>
                    <a:srgbClr val="000000"/>
                  </a:solidFill>
                  <a:latin typeface="Arial"/>
                </a:rPr>
                <a:t>Temporary employees, equipment rental, overtime costs, extra shipping costs, travel expenses...</a:t>
              </a:r>
            </a:p>
          </p:txBody>
        </p:sp>
        <p:sp>
          <p:nvSpPr>
            <p:cNvPr id="16396" name="Line 12"/>
            <p:cNvSpPr>
              <a:spLocks noChangeShapeType="1"/>
            </p:cNvSpPr>
            <p:nvPr/>
          </p:nvSpPr>
          <p:spPr bwMode="auto">
            <a:xfrm flipH="1">
              <a:off x="1551" y="2161"/>
              <a:ext cx="446" cy="0"/>
            </a:xfrm>
            <a:prstGeom prst="line">
              <a:avLst/>
            </a:prstGeom>
            <a:noFill/>
            <a:ln w="28575">
              <a:solidFill>
                <a:srgbClr val="000000"/>
              </a:solidFill>
              <a:round/>
              <a:headEnd type="none" w="sm" len="sm"/>
              <a:tailEnd type="stealth" w="med" len="lg"/>
            </a:ln>
          </p:spPr>
          <p:txBody>
            <a:bodyPr wrap="none" anchor="ctr"/>
            <a:lstStyle/>
            <a:p>
              <a:endParaRPr lang="zh-CN" altLang="en-US"/>
            </a:p>
          </p:txBody>
        </p:sp>
        <p:sp>
          <p:nvSpPr>
            <p:cNvPr id="16397" name="Line 13"/>
            <p:cNvSpPr>
              <a:spLocks noChangeShapeType="1"/>
            </p:cNvSpPr>
            <p:nvPr/>
          </p:nvSpPr>
          <p:spPr bwMode="auto">
            <a:xfrm flipH="1">
              <a:off x="3435" y="2161"/>
              <a:ext cx="402" cy="0"/>
            </a:xfrm>
            <a:prstGeom prst="line">
              <a:avLst/>
            </a:prstGeom>
            <a:noFill/>
            <a:ln w="28575">
              <a:solidFill>
                <a:srgbClr val="000000"/>
              </a:solidFill>
              <a:round/>
              <a:headEnd type="stealth" w="med" len="lg"/>
              <a:tailEnd type="none" w="sm" len="sm"/>
            </a:ln>
          </p:spPr>
          <p:txBody>
            <a:bodyPr wrap="none" anchor="ctr"/>
            <a:lstStyle/>
            <a:p>
              <a:endParaRPr lang="zh-CN" altLang="en-US"/>
            </a:p>
          </p:txBody>
        </p:sp>
        <p:sp>
          <p:nvSpPr>
            <p:cNvPr id="16398" name="Line 14"/>
            <p:cNvSpPr>
              <a:spLocks noChangeShapeType="1"/>
            </p:cNvSpPr>
            <p:nvPr/>
          </p:nvSpPr>
          <p:spPr bwMode="auto">
            <a:xfrm>
              <a:off x="2880" y="2677"/>
              <a:ext cx="0" cy="770"/>
            </a:xfrm>
            <a:prstGeom prst="line">
              <a:avLst/>
            </a:prstGeom>
            <a:noFill/>
            <a:ln w="28575">
              <a:solidFill>
                <a:srgbClr val="000000"/>
              </a:solidFill>
              <a:round/>
              <a:headEnd type="none" w="sm" len="sm"/>
              <a:tailEnd type="stealth" w="med" len="lg"/>
            </a:ln>
          </p:spPr>
          <p:txBody>
            <a:bodyPr wrap="none" anchor="ctr"/>
            <a:lstStyle/>
            <a:p>
              <a:endParaRPr lang="zh-CN" altLang="en-US"/>
            </a:p>
          </p:txBody>
        </p:sp>
        <p:sp>
          <p:nvSpPr>
            <p:cNvPr id="16399" name="Text Box 15"/>
            <p:cNvSpPr txBox="1">
              <a:spLocks noChangeArrowheads="1"/>
            </p:cNvSpPr>
            <p:nvPr/>
          </p:nvSpPr>
          <p:spPr bwMode="auto">
            <a:xfrm>
              <a:off x="3914" y="1011"/>
              <a:ext cx="1828" cy="923"/>
            </a:xfrm>
            <a:prstGeom prst="rect">
              <a:avLst/>
            </a:prstGeom>
            <a:noFill/>
            <a:ln w="12700">
              <a:noFill/>
              <a:miter lim="800000"/>
              <a:headEnd type="none" w="sm" len="sm"/>
              <a:tailEnd type="none" w="sm" len="sm"/>
            </a:ln>
          </p:spPr>
          <p:txBody>
            <a:bodyPr wrap="none">
              <a:spAutoFit/>
            </a:bodyPr>
            <a:lstStyle/>
            <a:p>
              <a:pPr marL="114300" indent="-114300" eaLnBrk="0" hangingPunct="0">
                <a:buFontTx/>
                <a:buChar char="•"/>
              </a:pPr>
              <a:r>
                <a:rPr lang="en-US" altLang="zh-CN" sz="1600">
                  <a:solidFill>
                    <a:srgbClr val="000000"/>
                  </a:solidFill>
                  <a:latin typeface="Arial"/>
                </a:rPr>
                <a:t> </a:t>
              </a:r>
              <a:r>
                <a:rPr lang="en-US" altLang="zh-CN">
                  <a:solidFill>
                    <a:srgbClr val="000000"/>
                  </a:solidFill>
                  <a:latin typeface="Arial"/>
                </a:rPr>
                <a:t>Direct loss</a:t>
              </a:r>
            </a:p>
            <a:p>
              <a:pPr marL="114300" indent="-114300" eaLnBrk="0" hangingPunct="0">
                <a:buFontTx/>
                <a:buChar char="•"/>
              </a:pPr>
              <a:r>
                <a:rPr lang="en-US" altLang="zh-CN">
                  <a:solidFill>
                    <a:srgbClr val="000000"/>
                  </a:solidFill>
                  <a:latin typeface="Arial"/>
                </a:rPr>
                <a:t> Compensatory payments</a:t>
              </a:r>
            </a:p>
            <a:p>
              <a:pPr marL="114300" indent="-114300" eaLnBrk="0" hangingPunct="0">
                <a:buFontTx/>
                <a:buChar char="•"/>
              </a:pPr>
              <a:r>
                <a:rPr lang="en-US" altLang="zh-CN">
                  <a:solidFill>
                    <a:srgbClr val="000000"/>
                  </a:solidFill>
                  <a:latin typeface="Arial"/>
                </a:rPr>
                <a:t> Lost future revenue</a:t>
              </a:r>
            </a:p>
            <a:p>
              <a:pPr marL="114300" indent="-114300" eaLnBrk="0" hangingPunct="0">
                <a:buFontTx/>
                <a:buChar char="•"/>
              </a:pPr>
              <a:r>
                <a:rPr lang="en-US" altLang="zh-CN">
                  <a:solidFill>
                    <a:srgbClr val="000000"/>
                  </a:solidFill>
                  <a:latin typeface="Arial"/>
                </a:rPr>
                <a:t> Billing losses</a:t>
              </a:r>
            </a:p>
            <a:p>
              <a:pPr marL="114300" indent="-114300" eaLnBrk="0" hangingPunct="0">
                <a:buFontTx/>
                <a:buChar char="•"/>
              </a:pPr>
              <a:r>
                <a:rPr lang="en-US" altLang="zh-CN">
                  <a:solidFill>
                    <a:srgbClr val="000000"/>
                  </a:solidFill>
                  <a:latin typeface="Arial"/>
                </a:rPr>
                <a:t> Investment losses</a:t>
              </a:r>
            </a:p>
          </p:txBody>
        </p:sp>
        <p:sp>
          <p:nvSpPr>
            <p:cNvPr id="16400" name="Rectangle 16"/>
            <p:cNvSpPr>
              <a:spLocks noChangeArrowheads="1"/>
            </p:cNvSpPr>
            <p:nvPr/>
          </p:nvSpPr>
          <p:spPr bwMode="auto">
            <a:xfrm>
              <a:off x="152" y="816"/>
              <a:ext cx="1330" cy="208"/>
            </a:xfrm>
            <a:prstGeom prst="rect">
              <a:avLst/>
            </a:prstGeom>
            <a:noFill/>
            <a:ln w="9525">
              <a:noFill/>
              <a:miter lim="800000"/>
              <a:headEnd/>
              <a:tailEnd/>
            </a:ln>
          </p:spPr>
          <p:txBody>
            <a:bodyPr lIns="85943" tIns="42972" rIns="85943" bIns="42972">
              <a:spAutoFit/>
            </a:bodyPr>
            <a:lstStyle/>
            <a:p>
              <a:pPr defTabSz="854075" eaLnBrk="0" hangingPunct="0"/>
              <a:r>
                <a:rPr lang="en-US" altLang="zh-CN" sz="1600" b="1">
                  <a:solidFill>
                    <a:srgbClr val="000000"/>
                  </a:solidFill>
                  <a:latin typeface="Arial"/>
                </a:rPr>
                <a:t>Lost Productivity</a:t>
              </a:r>
              <a:endParaRPr lang="en-US" altLang="zh-CN" sz="1600">
                <a:solidFill>
                  <a:srgbClr val="000000"/>
                </a:solidFill>
              </a:endParaRPr>
            </a:p>
          </p:txBody>
        </p:sp>
        <p:pic>
          <p:nvPicPr>
            <p:cNvPr id="16401" name="Picture 17" descr="GlobalMoneyStack"/>
            <p:cNvPicPr>
              <a:picLocks noChangeAspect="1" noChangeArrowheads="1"/>
            </p:cNvPicPr>
            <p:nvPr/>
          </p:nvPicPr>
          <p:blipFill>
            <a:blip r:embed="rId2"/>
            <a:srcRect/>
            <a:stretch>
              <a:fillRect/>
            </a:stretch>
          </p:blipFill>
          <p:spPr bwMode="auto">
            <a:xfrm>
              <a:off x="2023" y="1522"/>
              <a:ext cx="1588" cy="1378"/>
            </a:xfrm>
            <a:prstGeom prst="rect">
              <a:avLst/>
            </a:prstGeom>
            <a:noFill/>
            <a:ln w="9525">
              <a:noFill/>
              <a:miter lim="800000"/>
              <a:headEnd/>
              <a:tailEnd/>
            </a:ln>
          </p:spPr>
        </p:pic>
        <p:sp>
          <p:nvSpPr>
            <p:cNvPr id="16402" name="Line 18"/>
            <p:cNvSpPr>
              <a:spLocks noChangeShapeType="1"/>
            </p:cNvSpPr>
            <p:nvPr/>
          </p:nvSpPr>
          <p:spPr bwMode="auto">
            <a:xfrm flipH="1" flipV="1">
              <a:off x="1543" y="952"/>
              <a:ext cx="713" cy="713"/>
            </a:xfrm>
            <a:prstGeom prst="line">
              <a:avLst/>
            </a:prstGeom>
            <a:noFill/>
            <a:ln w="28575">
              <a:solidFill>
                <a:srgbClr val="000000"/>
              </a:solidFill>
              <a:round/>
              <a:headEnd/>
              <a:tailEnd type="triangle" w="lg" len="med"/>
            </a:ln>
          </p:spPr>
          <p:txBody>
            <a:bodyPr lIns="0" tIns="0" rIns="0" bIns="0"/>
            <a:lstStyle/>
            <a:p>
              <a:endParaRPr lang="zh-CN" altLang="en-US"/>
            </a:p>
          </p:txBody>
        </p:sp>
        <p:sp>
          <p:nvSpPr>
            <p:cNvPr id="16403" name="Line 19"/>
            <p:cNvSpPr>
              <a:spLocks noChangeShapeType="1"/>
            </p:cNvSpPr>
            <p:nvPr/>
          </p:nvSpPr>
          <p:spPr bwMode="auto">
            <a:xfrm flipV="1">
              <a:off x="3328" y="1024"/>
              <a:ext cx="512" cy="658"/>
            </a:xfrm>
            <a:prstGeom prst="line">
              <a:avLst/>
            </a:prstGeom>
            <a:noFill/>
            <a:ln w="28575">
              <a:solidFill>
                <a:srgbClr val="000000"/>
              </a:solidFill>
              <a:round/>
              <a:headEnd/>
              <a:tailEnd type="triangle" w="lg" len="med"/>
            </a:ln>
          </p:spPr>
          <p:txBody>
            <a:bodyPr lIns="0" tIns="0" rIns="0" bIns="0"/>
            <a:lstStyle/>
            <a:p>
              <a:endParaRPr lang="zh-CN" altLang="en-US"/>
            </a:p>
          </p:txBody>
        </p:sp>
      </p:grpSp>
    </p:spTree>
  </p:cSld>
  <p:clrMapOvr>
    <a:masterClrMapping/>
  </p:clrMapOvr>
  <p:transition spd="slow">
    <p:pull dir="ru"/>
  </p:transition>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7410" name="Rectangle 2"/>
          <p:cNvSpPr>
            <a:spLocks noGrp="1" noRot="1" noChangeArrowheads="1"/>
          </p:cNvSpPr>
          <p:nvPr>
            <p:ph type="title"/>
          </p:nvPr>
        </p:nvSpPr>
        <p:spPr>
          <a:xfrm>
            <a:off x="2855913" y="0"/>
            <a:ext cx="7561262" cy="928670"/>
          </a:xfrm>
        </p:spPr>
        <p:txBody>
          <a:bodyPr/>
          <a:lstStyle/>
          <a:p>
            <a:pPr eaLnBrk="1" hangingPunct="1"/>
            <a:r>
              <a:rPr lang="en-US" altLang="zh-CN" dirty="0">
                <a:latin typeface="Arial"/>
              </a:rPr>
              <a:t>Why high Dependability ?</a:t>
            </a:r>
          </a:p>
        </p:txBody>
      </p:sp>
      <p:sp>
        <p:nvSpPr>
          <p:cNvPr id="17411" name="Text Box 3"/>
          <p:cNvSpPr txBox="1">
            <a:spLocks noChangeArrowheads="1"/>
          </p:cNvSpPr>
          <p:nvPr/>
        </p:nvSpPr>
        <p:spPr bwMode="gray">
          <a:xfrm>
            <a:off x="1935140" y="1090191"/>
            <a:ext cx="5767388" cy="304800"/>
          </a:xfrm>
          <a:prstGeom prst="rect">
            <a:avLst/>
          </a:prstGeom>
          <a:noFill/>
          <a:ln w="9525">
            <a:noFill/>
            <a:miter lim="800000"/>
            <a:headEnd/>
            <a:tailEnd/>
          </a:ln>
        </p:spPr>
        <p:txBody>
          <a:bodyPr wrap="none" lIns="0" tIns="0" rIns="0" bIns="0">
            <a:spAutoFit/>
          </a:bodyPr>
          <a:lstStyle/>
          <a:p>
            <a:r>
              <a:rPr lang="en-US" altLang="zh-CN" sz="2000" b="1" dirty="0">
                <a:latin typeface="Arial"/>
              </a:rPr>
              <a:t>Millions of US Dollars per Hour in Lost Revenue</a:t>
            </a:r>
          </a:p>
        </p:txBody>
      </p:sp>
      <p:grpSp>
        <p:nvGrpSpPr>
          <p:cNvPr id="2" name="Group 4"/>
          <p:cNvGrpSpPr>
            <a:grpSpLocks/>
          </p:cNvGrpSpPr>
          <p:nvPr/>
        </p:nvGrpSpPr>
        <p:grpSpPr bwMode="auto">
          <a:xfrm>
            <a:off x="1741465" y="1772816"/>
            <a:ext cx="8189913" cy="4616450"/>
            <a:chOff x="168" y="1137"/>
            <a:chExt cx="5159" cy="2908"/>
          </a:xfrm>
        </p:grpSpPr>
        <p:sp>
          <p:nvSpPr>
            <p:cNvPr id="38917" name="Rectangle 5"/>
            <p:cNvSpPr>
              <a:spLocks noChangeArrowheads="1"/>
            </p:cNvSpPr>
            <p:nvPr/>
          </p:nvSpPr>
          <p:spPr bwMode="auto">
            <a:xfrm>
              <a:off x="1899" y="1177"/>
              <a:ext cx="527" cy="165"/>
            </a:xfrm>
            <a:prstGeom prst="rect">
              <a:avLst/>
            </a:prstGeom>
            <a:gradFill rotWithShape="1">
              <a:gsLst>
                <a:gs pos="0">
                  <a:srgbClr val="427FC2">
                    <a:gamma/>
                    <a:shade val="66667"/>
                    <a:invGamma/>
                  </a:srgbClr>
                </a:gs>
                <a:gs pos="100000">
                  <a:srgbClr val="427FC2"/>
                </a:gs>
              </a:gsLst>
              <a:lin ang="0" scaled="1"/>
            </a:gradFill>
            <a:ln w="6350" algn="ctr">
              <a:solidFill>
                <a:srgbClr val="000000"/>
              </a:solidFill>
              <a:miter lim="800000"/>
              <a:headEnd/>
              <a:tailEnd/>
            </a:ln>
            <a:effectLst>
              <a:outerShdw dist="28398" dir="3806097" algn="ctr" rotWithShape="0">
                <a:srgbClr val="000000"/>
              </a:outerShdw>
            </a:effectLst>
          </p:spPr>
          <p:txBody>
            <a:bodyPr wrap="none" lIns="0" tIns="0" rIns="0" bIns="0" anchor="ctr"/>
            <a:lstStyle/>
            <a:p>
              <a:pPr>
                <a:defRPr/>
              </a:pPr>
              <a:endParaRPr lang="zh-CN" altLang="en-US"/>
            </a:p>
          </p:txBody>
        </p:sp>
        <p:sp>
          <p:nvSpPr>
            <p:cNvPr id="38918" name="Rectangle 6"/>
            <p:cNvSpPr>
              <a:spLocks noChangeArrowheads="1"/>
            </p:cNvSpPr>
            <p:nvPr/>
          </p:nvSpPr>
          <p:spPr bwMode="auto">
            <a:xfrm>
              <a:off x="1899" y="1426"/>
              <a:ext cx="576" cy="165"/>
            </a:xfrm>
            <a:prstGeom prst="rect">
              <a:avLst/>
            </a:prstGeom>
            <a:gradFill rotWithShape="1">
              <a:gsLst>
                <a:gs pos="0">
                  <a:srgbClr val="427FC2">
                    <a:gamma/>
                    <a:shade val="66667"/>
                    <a:invGamma/>
                  </a:srgbClr>
                </a:gs>
                <a:gs pos="100000">
                  <a:srgbClr val="427FC2"/>
                </a:gs>
              </a:gsLst>
              <a:lin ang="0" scaled="1"/>
            </a:gradFill>
            <a:ln w="6350" algn="ctr">
              <a:solidFill>
                <a:srgbClr val="000000"/>
              </a:solidFill>
              <a:miter lim="800000"/>
              <a:headEnd/>
              <a:tailEnd/>
            </a:ln>
            <a:effectLst>
              <a:outerShdw dist="28398" dir="3806097" algn="ctr" rotWithShape="0">
                <a:srgbClr val="000000"/>
              </a:outerShdw>
            </a:effectLst>
          </p:spPr>
          <p:txBody>
            <a:bodyPr wrap="none" lIns="0" tIns="0" rIns="0" bIns="0" anchor="ctr"/>
            <a:lstStyle/>
            <a:p>
              <a:pPr>
                <a:defRPr/>
              </a:pPr>
              <a:endParaRPr lang="zh-CN" altLang="en-US"/>
            </a:p>
          </p:txBody>
        </p:sp>
        <p:sp>
          <p:nvSpPr>
            <p:cNvPr id="38919" name="Rectangle 7"/>
            <p:cNvSpPr>
              <a:spLocks noChangeArrowheads="1"/>
            </p:cNvSpPr>
            <p:nvPr/>
          </p:nvSpPr>
          <p:spPr bwMode="auto">
            <a:xfrm>
              <a:off x="1899" y="1675"/>
              <a:ext cx="625" cy="165"/>
            </a:xfrm>
            <a:prstGeom prst="rect">
              <a:avLst/>
            </a:prstGeom>
            <a:gradFill rotWithShape="1">
              <a:gsLst>
                <a:gs pos="0">
                  <a:srgbClr val="427FC2">
                    <a:gamma/>
                    <a:shade val="66667"/>
                    <a:invGamma/>
                  </a:srgbClr>
                </a:gs>
                <a:gs pos="100000">
                  <a:srgbClr val="427FC2"/>
                </a:gs>
              </a:gsLst>
              <a:lin ang="0" scaled="1"/>
            </a:gradFill>
            <a:ln w="6350" algn="ctr">
              <a:solidFill>
                <a:srgbClr val="000000"/>
              </a:solidFill>
              <a:miter lim="800000"/>
              <a:headEnd/>
              <a:tailEnd/>
            </a:ln>
            <a:effectLst>
              <a:outerShdw dist="28398" dir="3806097" algn="ctr" rotWithShape="0">
                <a:srgbClr val="000000"/>
              </a:outerShdw>
            </a:effectLst>
          </p:spPr>
          <p:txBody>
            <a:bodyPr wrap="none" lIns="0" tIns="0" rIns="0" bIns="0" anchor="ctr"/>
            <a:lstStyle/>
            <a:p>
              <a:pPr>
                <a:defRPr/>
              </a:pPr>
              <a:endParaRPr lang="zh-CN" altLang="en-US"/>
            </a:p>
          </p:txBody>
        </p:sp>
        <p:sp>
          <p:nvSpPr>
            <p:cNvPr id="38920" name="Rectangle 8"/>
            <p:cNvSpPr>
              <a:spLocks noChangeArrowheads="1"/>
            </p:cNvSpPr>
            <p:nvPr/>
          </p:nvSpPr>
          <p:spPr bwMode="auto">
            <a:xfrm>
              <a:off x="1899" y="1924"/>
              <a:ext cx="717" cy="165"/>
            </a:xfrm>
            <a:prstGeom prst="rect">
              <a:avLst/>
            </a:prstGeom>
            <a:gradFill rotWithShape="1">
              <a:gsLst>
                <a:gs pos="0">
                  <a:srgbClr val="427FC2">
                    <a:gamma/>
                    <a:shade val="66667"/>
                    <a:invGamma/>
                  </a:srgbClr>
                </a:gs>
                <a:gs pos="100000">
                  <a:srgbClr val="427FC2"/>
                </a:gs>
              </a:gsLst>
              <a:lin ang="0" scaled="1"/>
            </a:gradFill>
            <a:ln w="6350" algn="ctr">
              <a:solidFill>
                <a:srgbClr val="000000"/>
              </a:solidFill>
              <a:miter lim="800000"/>
              <a:headEnd/>
              <a:tailEnd/>
            </a:ln>
            <a:effectLst>
              <a:outerShdw dist="28398" dir="3806097" algn="ctr" rotWithShape="0">
                <a:srgbClr val="000000"/>
              </a:outerShdw>
            </a:effectLst>
          </p:spPr>
          <p:txBody>
            <a:bodyPr wrap="none" lIns="0" tIns="0" rIns="0" bIns="0" anchor="ctr"/>
            <a:lstStyle/>
            <a:p>
              <a:pPr>
                <a:defRPr/>
              </a:pPr>
              <a:endParaRPr lang="zh-CN" altLang="en-US"/>
            </a:p>
          </p:txBody>
        </p:sp>
        <p:sp>
          <p:nvSpPr>
            <p:cNvPr id="38921" name="Rectangle 9"/>
            <p:cNvSpPr>
              <a:spLocks noChangeArrowheads="1"/>
            </p:cNvSpPr>
            <p:nvPr/>
          </p:nvSpPr>
          <p:spPr bwMode="auto">
            <a:xfrm>
              <a:off x="1899" y="2174"/>
              <a:ext cx="766" cy="165"/>
            </a:xfrm>
            <a:prstGeom prst="rect">
              <a:avLst/>
            </a:prstGeom>
            <a:gradFill rotWithShape="1">
              <a:gsLst>
                <a:gs pos="0">
                  <a:srgbClr val="427FC2">
                    <a:gamma/>
                    <a:shade val="66667"/>
                    <a:invGamma/>
                  </a:srgbClr>
                </a:gs>
                <a:gs pos="100000">
                  <a:srgbClr val="427FC2"/>
                </a:gs>
              </a:gsLst>
              <a:lin ang="0" scaled="1"/>
            </a:gradFill>
            <a:ln w="6350" algn="ctr">
              <a:solidFill>
                <a:srgbClr val="000000"/>
              </a:solidFill>
              <a:miter lim="800000"/>
              <a:headEnd/>
              <a:tailEnd/>
            </a:ln>
            <a:effectLst>
              <a:outerShdw dist="28398" dir="3806097" algn="ctr" rotWithShape="0">
                <a:srgbClr val="000000"/>
              </a:outerShdw>
            </a:effectLst>
          </p:spPr>
          <p:txBody>
            <a:bodyPr wrap="none" lIns="0" tIns="0" rIns="0" bIns="0" anchor="ctr"/>
            <a:lstStyle/>
            <a:p>
              <a:pPr>
                <a:defRPr/>
              </a:pPr>
              <a:endParaRPr lang="zh-CN" altLang="en-US"/>
            </a:p>
          </p:txBody>
        </p:sp>
        <p:sp>
          <p:nvSpPr>
            <p:cNvPr id="38922" name="Rectangle 10"/>
            <p:cNvSpPr>
              <a:spLocks noChangeArrowheads="1"/>
            </p:cNvSpPr>
            <p:nvPr/>
          </p:nvSpPr>
          <p:spPr bwMode="auto">
            <a:xfrm>
              <a:off x="1899" y="2423"/>
              <a:ext cx="766" cy="165"/>
            </a:xfrm>
            <a:prstGeom prst="rect">
              <a:avLst/>
            </a:prstGeom>
            <a:gradFill rotWithShape="1">
              <a:gsLst>
                <a:gs pos="0">
                  <a:srgbClr val="427FC2">
                    <a:gamma/>
                    <a:shade val="66667"/>
                    <a:invGamma/>
                  </a:srgbClr>
                </a:gs>
                <a:gs pos="100000">
                  <a:srgbClr val="427FC2"/>
                </a:gs>
              </a:gsLst>
              <a:lin ang="0" scaled="1"/>
            </a:gradFill>
            <a:ln w="6350" algn="ctr">
              <a:solidFill>
                <a:srgbClr val="000000"/>
              </a:solidFill>
              <a:miter lim="800000"/>
              <a:headEnd/>
              <a:tailEnd/>
            </a:ln>
            <a:effectLst>
              <a:outerShdw dist="28398" dir="3806097" algn="ctr" rotWithShape="0">
                <a:srgbClr val="000000"/>
              </a:outerShdw>
            </a:effectLst>
          </p:spPr>
          <p:txBody>
            <a:bodyPr wrap="none" lIns="0" tIns="0" rIns="0" bIns="0" anchor="ctr"/>
            <a:lstStyle/>
            <a:p>
              <a:pPr>
                <a:defRPr/>
              </a:pPr>
              <a:endParaRPr lang="zh-CN" altLang="en-US"/>
            </a:p>
          </p:txBody>
        </p:sp>
        <p:sp>
          <p:nvSpPr>
            <p:cNvPr id="38923" name="Rectangle 11"/>
            <p:cNvSpPr>
              <a:spLocks noChangeArrowheads="1"/>
            </p:cNvSpPr>
            <p:nvPr/>
          </p:nvSpPr>
          <p:spPr bwMode="auto">
            <a:xfrm>
              <a:off x="1899" y="2672"/>
              <a:ext cx="962" cy="165"/>
            </a:xfrm>
            <a:prstGeom prst="rect">
              <a:avLst/>
            </a:prstGeom>
            <a:gradFill rotWithShape="1">
              <a:gsLst>
                <a:gs pos="0">
                  <a:srgbClr val="427FC2">
                    <a:gamma/>
                    <a:shade val="66667"/>
                    <a:invGamma/>
                  </a:srgbClr>
                </a:gs>
                <a:gs pos="100000">
                  <a:srgbClr val="427FC2"/>
                </a:gs>
              </a:gsLst>
              <a:lin ang="0" scaled="1"/>
            </a:gradFill>
            <a:ln w="6350" algn="ctr">
              <a:solidFill>
                <a:srgbClr val="000000"/>
              </a:solidFill>
              <a:miter lim="800000"/>
              <a:headEnd/>
              <a:tailEnd/>
            </a:ln>
            <a:effectLst>
              <a:outerShdw dist="28398" dir="3806097" algn="ctr" rotWithShape="0">
                <a:srgbClr val="000000"/>
              </a:outerShdw>
            </a:effectLst>
          </p:spPr>
          <p:txBody>
            <a:bodyPr wrap="none" lIns="0" tIns="0" rIns="0" bIns="0" anchor="ctr"/>
            <a:lstStyle/>
            <a:p>
              <a:pPr>
                <a:defRPr/>
              </a:pPr>
              <a:endParaRPr lang="zh-CN" altLang="en-US"/>
            </a:p>
          </p:txBody>
        </p:sp>
        <p:sp>
          <p:nvSpPr>
            <p:cNvPr id="38924" name="Rectangle 12"/>
            <p:cNvSpPr>
              <a:spLocks noChangeArrowheads="1"/>
            </p:cNvSpPr>
            <p:nvPr/>
          </p:nvSpPr>
          <p:spPr bwMode="auto">
            <a:xfrm>
              <a:off x="1899" y="2922"/>
              <a:ext cx="1250" cy="165"/>
            </a:xfrm>
            <a:prstGeom prst="rect">
              <a:avLst/>
            </a:prstGeom>
            <a:gradFill rotWithShape="1">
              <a:gsLst>
                <a:gs pos="0">
                  <a:srgbClr val="427FC2">
                    <a:gamma/>
                    <a:shade val="66667"/>
                    <a:invGamma/>
                  </a:srgbClr>
                </a:gs>
                <a:gs pos="100000">
                  <a:srgbClr val="427FC2"/>
                </a:gs>
              </a:gsLst>
              <a:lin ang="0" scaled="1"/>
            </a:gradFill>
            <a:ln w="6350" algn="ctr">
              <a:solidFill>
                <a:srgbClr val="000000"/>
              </a:solidFill>
              <a:miter lim="800000"/>
              <a:headEnd/>
              <a:tailEnd/>
            </a:ln>
            <a:effectLst>
              <a:outerShdw dist="28398" dir="3806097" algn="ctr" rotWithShape="0">
                <a:srgbClr val="000000"/>
              </a:outerShdw>
            </a:effectLst>
          </p:spPr>
          <p:txBody>
            <a:bodyPr wrap="none" lIns="0" tIns="0" rIns="0" bIns="0" anchor="ctr"/>
            <a:lstStyle/>
            <a:p>
              <a:pPr>
                <a:defRPr/>
              </a:pPr>
              <a:endParaRPr lang="zh-CN" altLang="en-US"/>
            </a:p>
          </p:txBody>
        </p:sp>
        <p:sp>
          <p:nvSpPr>
            <p:cNvPr id="38925" name="Rectangle 13"/>
            <p:cNvSpPr>
              <a:spLocks noChangeArrowheads="1"/>
            </p:cNvSpPr>
            <p:nvPr/>
          </p:nvSpPr>
          <p:spPr bwMode="auto">
            <a:xfrm>
              <a:off x="1899" y="3171"/>
              <a:ext cx="1348" cy="165"/>
            </a:xfrm>
            <a:prstGeom prst="rect">
              <a:avLst/>
            </a:prstGeom>
            <a:gradFill rotWithShape="1">
              <a:gsLst>
                <a:gs pos="0">
                  <a:srgbClr val="427FC2">
                    <a:gamma/>
                    <a:shade val="66667"/>
                    <a:invGamma/>
                  </a:srgbClr>
                </a:gs>
                <a:gs pos="100000">
                  <a:srgbClr val="427FC2"/>
                </a:gs>
              </a:gsLst>
              <a:lin ang="0" scaled="1"/>
            </a:gradFill>
            <a:ln w="6350" algn="ctr">
              <a:solidFill>
                <a:srgbClr val="000000"/>
              </a:solidFill>
              <a:miter lim="800000"/>
              <a:headEnd/>
              <a:tailEnd/>
            </a:ln>
            <a:effectLst>
              <a:outerShdw dist="28398" dir="3806097" algn="ctr" rotWithShape="0">
                <a:srgbClr val="000000"/>
              </a:outerShdw>
            </a:effectLst>
          </p:spPr>
          <p:txBody>
            <a:bodyPr wrap="none" lIns="0" tIns="0" rIns="0" bIns="0" anchor="ctr"/>
            <a:lstStyle/>
            <a:p>
              <a:pPr>
                <a:defRPr/>
              </a:pPr>
              <a:endParaRPr lang="zh-CN" altLang="en-US"/>
            </a:p>
          </p:txBody>
        </p:sp>
        <p:sp>
          <p:nvSpPr>
            <p:cNvPr id="38926" name="Rectangle 14"/>
            <p:cNvSpPr>
              <a:spLocks noChangeArrowheads="1"/>
            </p:cNvSpPr>
            <p:nvPr/>
          </p:nvSpPr>
          <p:spPr bwMode="auto">
            <a:xfrm>
              <a:off x="1899" y="3420"/>
              <a:ext cx="1735" cy="165"/>
            </a:xfrm>
            <a:prstGeom prst="rect">
              <a:avLst/>
            </a:prstGeom>
            <a:gradFill rotWithShape="1">
              <a:gsLst>
                <a:gs pos="0">
                  <a:srgbClr val="427FC2">
                    <a:gamma/>
                    <a:shade val="66667"/>
                    <a:invGamma/>
                  </a:srgbClr>
                </a:gs>
                <a:gs pos="100000">
                  <a:srgbClr val="427FC2"/>
                </a:gs>
              </a:gsLst>
              <a:lin ang="0" scaled="1"/>
            </a:gradFill>
            <a:ln w="6350" algn="ctr">
              <a:solidFill>
                <a:srgbClr val="000000"/>
              </a:solidFill>
              <a:miter lim="800000"/>
              <a:headEnd/>
              <a:tailEnd/>
            </a:ln>
            <a:effectLst>
              <a:outerShdw dist="28398" dir="3806097" algn="ctr" rotWithShape="0">
                <a:srgbClr val="000000"/>
              </a:outerShdw>
            </a:effectLst>
          </p:spPr>
          <p:txBody>
            <a:bodyPr wrap="none" lIns="0" tIns="0" rIns="0" bIns="0" anchor="ctr"/>
            <a:lstStyle/>
            <a:p>
              <a:pPr>
                <a:defRPr/>
              </a:pPr>
              <a:endParaRPr lang="zh-CN" altLang="en-US"/>
            </a:p>
          </p:txBody>
        </p:sp>
        <p:sp>
          <p:nvSpPr>
            <p:cNvPr id="38927" name="Rectangle 15"/>
            <p:cNvSpPr>
              <a:spLocks noChangeArrowheads="1"/>
            </p:cNvSpPr>
            <p:nvPr/>
          </p:nvSpPr>
          <p:spPr bwMode="auto">
            <a:xfrm>
              <a:off x="1899" y="3670"/>
              <a:ext cx="3139" cy="165"/>
            </a:xfrm>
            <a:prstGeom prst="rect">
              <a:avLst/>
            </a:prstGeom>
            <a:gradFill rotWithShape="1">
              <a:gsLst>
                <a:gs pos="0">
                  <a:srgbClr val="427FC2">
                    <a:gamma/>
                    <a:shade val="66667"/>
                    <a:invGamma/>
                  </a:srgbClr>
                </a:gs>
                <a:gs pos="100000">
                  <a:srgbClr val="427FC2"/>
                </a:gs>
              </a:gsLst>
              <a:lin ang="0" scaled="1"/>
            </a:gradFill>
            <a:ln w="6350" algn="ctr">
              <a:solidFill>
                <a:srgbClr val="000000"/>
              </a:solidFill>
              <a:miter lim="800000"/>
              <a:headEnd/>
              <a:tailEnd/>
            </a:ln>
            <a:effectLst>
              <a:outerShdw dist="28398" dir="3806097" algn="ctr" rotWithShape="0">
                <a:srgbClr val="000000"/>
              </a:outerShdw>
            </a:effectLst>
          </p:spPr>
          <p:txBody>
            <a:bodyPr wrap="none" lIns="0" tIns="0" rIns="0" bIns="0" anchor="ctr"/>
            <a:lstStyle/>
            <a:p>
              <a:pPr>
                <a:defRPr/>
              </a:pPr>
              <a:endParaRPr lang="zh-CN" altLang="en-US"/>
            </a:p>
          </p:txBody>
        </p:sp>
        <p:sp>
          <p:nvSpPr>
            <p:cNvPr id="17424" name="Rectangle 16"/>
            <p:cNvSpPr>
              <a:spLocks noChangeArrowheads="1"/>
            </p:cNvSpPr>
            <p:nvPr/>
          </p:nvSpPr>
          <p:spPr bwMode="auto">
            <a:xfrm>
              <a:off x="1905" y="1179"/>
              <a:ext cx="522" cy="168"/>
            </a:xfrm>
            <a:prstGeom prst="rect">
              <a:avLst/>
            </a:prstGeom>
            <a:noFill/>
            <a:ln w="9525">
              <a:noFill/>
              <a:miter lim="800000"/>
              <a:headEnd/>
              <a:tailEnd/>
            </a:ln>
          </p:spPr>
          <p:txBody>
            <a:bodyPr/>
            <a:lstStyle/>
            <a:p>
              <a:endParaRPr lang="zh-CN" altLang="en-US"/>
            </a:p>
          </p:txBody>
        </p:sp>
        <p:sp>
          <p:nvSpPr>
            <p:cNvPr id="17425" name="Line 17"/>
            <p:cNvSpPr>
              <a:spLocks noChangeShapeType="1"/>
            </p:cNvSpPr>
            <p:nvPr/>
          </p:nvSpPr>
          <p:spPr bwMode="auto">
            <a:xfrm>
              <a:off x="1899" y="1137"/>
              <a:ext cx="1" cy="2748"/>
            </a:xfrm>
            <a:prstGeom prst="line">
              <a:avLst/>
            </a:prstGeom>
            <a:noFill/>
            <a:ln w="28575">
              <a:solidFill>
                <a:srgbClr val="000000"/>
              </a:solidFill>
              <a:round/>
              <a:headEnd/>
              <a:tailEnd/>
            </a:ln>
          </p:spPr>
          <p:txBody>
            <a:bodyPr/>
            <a:lstStyle/>
            <a:p>
              <a:endParaRPr lang="zh-CN" altLang="en-US"/>
            </a:p>
          </p:txBody>
        </p:sp>
        <p:sp>
          <p:nvSpPr>
            <p:cNvPr id="17426" name="Rectangle 18"/>
            <p:cNvSpPr>
              <a:spLocks noChangeArrowheads="1"/>
            </p:cNvSpPr>
            <p:nvPr/>
          </p:nvSpPr>
          <p:spPr bwMode="auto">
            <a:xfrm>
              <a:off x="5105" y="3675"/>
              <a:ext cx="222" cy="192"/>
            </a:xfrm>
            <a:prstGeom prst="rect">
              <a:avLst/>
            </a:prstGeom>
            <a:noFill/>
            <a:ln w="9525">
              <a:noFill/>
              <a:miter lim="800000"/>
              <a:headEnd/>
              <a:tailEnd/>
            </a:ln>
          </p:spPr>
          <p:txBody>
            <a:bodyPr wrap="none" lIns="0" tIns="0" rIns="0" bIns="0">
              <a:spAutoFit/>
            </a:bodyPr>
            <a:lstStyle/>
            <a:p>
              <a:pPr marL="354013" indent="-354013" defTabSz="941388">
                <a:spcBef>
                  <a:spcPct val="50000"/>
                </a:spcBef>
                <a:buClr>
                  <a:srgbClr val="003580"/>
                </a:buClr>
              </a:pPr>
              <a:r>
                <a:rPr lang="en-US" altLang="zh-CN" sz="2000" b="1">
                  <a:solidFill>
                    <a:srgbClr val="000000"/>
                  </a:solidFill>
                  <a:latin typeface="Arial"/>
                  <a:cs typeface="Arial" pitchFamily="34" charset="0"/>
                </a:rPr>
                <a:t>6.5</a:t>
              </a:r>
              <a:endParaRPr lang="en-US" altLang="zh-CN" sz="2000" b="1">
                <a:solidFill>
                  <a:srgbClr val="000000"/>
                </a:solidFill>
              </a:endParaRPr>
            </a:p>
          </p:txBody>
        </p:sp>
        <p:sp>
          <p:nvSpPr>
            <p:cNvPr id="17427" name="Rectangle 19"/>
            <p:cNvSpPr>
              <a:spLocks noChangeArrowheads="1"/>
            </p:cNvSpPr>
            <p:nvPr/>
          </p:nvSpPr>
          <p:spPr bwMode="auto">
            <a:xfrm>
              <a:off x="3701" y="3423"/>
              <a:ext cx="222" cy="192"/>
            </a:xfrm>
            <a:prstGeom prst="rect">
              <a:avLst/>
            </a:prstGeom>
            <a:noFill/>
            <a:ln w="9525">
              <a:noFill/>
              <a:miter lim="800000"/>
              <a:headEnd/>
              <a:tailEnd/>
            </a:ln>
          </p:spPr>
          <p:txBody>
            <a:bodyPr wrap="none" lIns="0" tIns="0" rIns="0" bIns="0">
              <a:spAutoFit/>
            </a:bodyPr>
            <a:lstStyle/>
            <a:p>
              <a:pPr marL="354013" indent="-354013" defTabSz="941388">
                <a:spcBef>
                  <a:spcPct val="50000"/>
                </a:spcBef>
                <a:buClr>
                  <a:srgbClr val="003580"/>
                </a:buClr>
              </a:pPr>
              <a:r>
                <a:rPr lang="en-US" altLang="zh-CN" sz="2000" b="1">
                  <a:solidFill>
                    <a:srgbClr val="000000"/>
                  </a:solidFill>
                  <a:latin typeface="Arial"/>
                  <a:cs typeface="Arial" pitchFamily="34" charset="0"/>
                </a:rPr>
                <a:t>3.6</a:t>
              </a:r>
              <a:endParaRPr lang="en-US" altLang="zh-CN" sz="2000" b="1">
                <a:solidFill>
                  <a:srgbClr val="000000"/>
                </a:solidFill>
              </a:endParaRPr>
            </a:p>
          </p:txBody>
        </p:sp>
        <p:sp>
          <p:nvSpPr>
            <p:cNvPr id="17428" name="Rectangle 20"/>
            <p:cNvSpPr>
              <a:spLocks noChangeArrowheads="1"/>
            </p:cNvSpPr>
            <p:nvPr/>
          </p:nvSpPr>
          <p:spPr bwMode="auto">
            <a:xfrm>
              <a:off x="3317" y="3177"/>
              <a:ext cx="222" cy="192"/>
            </a:xfrm>
            <a:prstGeom prst="rect">
              <a:avLst/>
            </a:prstGeom>
            <a:noFill/>
            <a:ln w="9525">
              <a:noFill/>
              <a:miter lim="800000"/>
              <a:headEnd/>
              <a:tailEnd/>
            </a:ln>
          </p:spPr>
          <p:txBody>
            <a:bodyPr wrap="none" lIns="0" tIns="0" rIns="0" bIns="0">
              <a:spAutoFit/>
            </a:bodyPr>
            <a:lstStyle/>
            <a:p>
              <a:pPr marL="354013" indent="-354013" defTabSz="941388">
                <a:spcBef>
                  <a:spcPct val="50000"/>
                </a:spcBef>
                <a:buClr>
                  <a:srgbClr val="003580"/>
                </a:buClr>
              </a:pPr>
              <a:r>
                <a:rPr lang="en-US" altLang="zh-CN" sz="2000" b="1">
                  <a:solidFill>
                    <a:srgbClr val="000000"/>
                  </a:solidFill>
                  <a:latin typeface="Arial"/>
                  <a:cs typeface="Arial" pitchFamily="34" charset="0"/>
                </a:rPr>
                <a:t>2.8</a:t>
              </a:r>
              <a:endParaRPr lang="en-US" altLang="zh-CN" sz="2000" b="1">
                <a:solidFill>
                  <a:srgbClr val="000000"/>
                </a:solidFill>
              </a:endParaRPr>
            </a:p>
          </p:txBody>
        </p:sp>
        <p:sp>
          <p:nvSpPr>
            <p:cNvPr id="17429" name="Rectangle 21"/>
            <p:cNvSpPr>
              <a:spLocks noChangeArrowheads="1"/>
            </p:cNvSpPr>
            <p:nvPr/>
          </p:nvSpPr>
          <p:spPr bwMode="auto">
            <a:xfrm>
              <a:off x="3215" y="2925"/>
              <a:ext cx="222" cy="192"/>
            </a:xfrm>
            <a:prstGeom prst="rect">
              <a:avLst/>
            </a:prstGeom>
            <a:noFill/>
            <a:ln w="9525">
              <a:noFill/>
              <a:miter lim="800000"/>
              <a:headEnd/>
              <a:tailEnd/>
            </a:ln>
          </p:spPr>
          <p:txBody>
            <a:bodyPr wrap="none" lIns="0" tIns="0" rIns="0" bIns="0">
              <a:spAutoFit/>
            </a:bodyPr>
            <a:lstStyle/>
            <a:p>
              <a:pPr marL="354013" indent="-354013" defTabSz="941388">
                <a:spcBef>
                  <a:spcPct val="50000"/>
                </a:spcBef>
                <a:buClr>
                  <a:srgbClr val="003580"/>
                </a:buClr>
              </a:pPr>
              <a:r>
                <a:rPr lang="en-US" altLang="zh-CN" sz="2000" b="1">
                  <a:solidFill>
                    <a:srgbClr val="000000"/>
                  </a:solidFill>
                  <a:latin typeface="Arial"/>
                  <a:cs typeface="Arial" pitchFamily="34" charset="0"/>
                </a:rPr>
                <a:t>2.6</a:t>
              </a:r>
              <a:endParaRPr lang="en-US" altLang="zh-CN" sz="2000" b="1">
                <a:solidFill>
                  <a:srgbClr val="000000"/>
                </a:solidFill>
              </a:endParaRPr>
            </a:p>
          </p:txBody>
        </p:sp>
        <p:sp>
          <p:nvSpPr>
            <p:cNvPr id="17430" name="Rectangle 22"/>
            <p:cNvSpPr>
              <a:spLocks noChangeArrowheads="1"/>
            </p:cNvSpPr>
            <p:nvPr/>
          </p:nvSpPr>
          <p:spPr bwMode="auto">
            <a:xfrm>
              <a:off x="2927" y="2673"/>
              <a:ext cx="222" cy="192"/>
            </a:xfrm>
            <a:prstGeom prst="rect">
              <a:avLst/>
            </a:prstGeom>
            <a:noFill/>
            <a:ln w="9525">
              <a:noFill/>
              <a:miter lim="800000"/>
              <a:headEnd/>
              <a:tailEnd/>
            </a:ln>
          </p:spPr>
          <p:txBody>
            <a:bodyPr wrap="none" lIns="0" tIns="0" rIns="0" bIns="0">
              <a:spAutoFit/>
            </a:bodyPr>
            <a:lstStyle/>
            <a:p>
              <a:pPr marL="354013" indent="-354013" defTabSz="941388">
                <a:spcBef>
                  <a:spcPct val="50000"/>
                </a:spcBef>
                <a:buClr>
                  <a:srgbClr val="003580"/>
                </a:buClr>
              </a:pPr>
              <a:r>
                <a:rPr lang="en-US" altLang="zh-CN" sz="2000" b="1">
                  <a:solidFill>
                    <a:srgbClr val="000000"/>
                  </a:solidFill>
                  <a:latin typeface="Arial"/>
                  <a:cs typeface="Arial" pitchFamily="34" charset="0"/>
                </a:rPr>
                <a:t>2.0</a:t>
              </a:r>
              <a:endParaRPr lang="en-US" altLang="zh-CN" sz="2000" b="1">
                <a:solidFill>
                  <a:srgbClr val="000000"/>
                </a:solidFill>
              </a:endParaRPr>
            </a:p>
          </p:txBody>
        </p:sp>
        <p:sp>
          <p:nvSpPr>
            <p:cNvPr id="17431" name="Rectangle 23"/>
            <p:cNvSpPr>
              <a:spLocks noChangeArrowheads="1"/>
            </p:cNvSpPr>
            <p:nvPr/>
          </p:nvSpPr>
          <p:spPr bwMode="auto">
            <a:xfrm>
              <a:off x="2735" y="2427"/>
              <a:ext cx="222" cy="192"/>
            </a:xfrm>
            <a:prstGeom prst="rect">
              <a:avLst/>
            </a:prstGeom>
            <a:noFill/>
            <a:ln w="9525">
              <a:noFill/>
              <a:miter lim="800000"/>
              <a:headEnd/>
              <a:tailEnd/>
            </a:ln>
          </p:spPr>
          <p:txBody>
            <a:bodyPr wrap="none" lIns="0" tIns="0" rIns="0" bIns="0">
              <a:spAutoFit/>
            </a:bodyPr>
            <a:lstStyle/>
            <a:p>
              <a:pPr marL="354013" indent="-354013" defTabSz="941388">
                <a:spcBef>
                  <a:spcPct val="50000"/>
                </a:spcBef>
                <a:buClr>
                  <a:srgbClr val="003580"/>
                </a:buClr>
              </a:pPr>
              <a:r>
                <a:rPr lang="en-US" altLang="zh-CN" sz="2000" b="1">
                  <a:solidFill>
                    <a:srgbClr val="000000"/>
                  </a:solidFill>
                  <a:latin typeface="Arial"/>
                  <a:cs typeface="Arial" pitchFamily="34" charset="0"/>
                </a:rPr>
                <a:t>1.6</a:t>
              </a:r>
              <a:endParaRPr lang="en-US" altLang="zh-CN" sz="2000" b="1">
                <a:solidFill>
                  <a:srgbClr val="000000"/>
                </a:solidFill>
              </a:endParaRPr>
            </a:p>
          </p:txBody>
        </p:sp>
        <p:sp>
          <p:nvSpPr>
            <p:cNvPr id="17432" name="Rectangle 24"/>
            <p:cNvSpPr>
              <a:spLocks noChangeArrowheads="1"/>
            </p:cNvSpPr>
            <p:nvPr/>
          </p:nvSpPr>
          <p:spPr bwMode="auto">
            <a:xfrm>
              <a:off x="2735" y="2175"/>
              <a:ext cx="222" cy="192"/>
            </a:xfrm>
            <a:prstGeom prst="rect">
              <a:avLst/>
            </a:prstGeom>
            <a:noFill/>
            <a:ln w="9525">
              <a:noFill/>
              <a:miter lim="800000"/>
              <a:headEnd/>
              <a:tailEnd/>
            </a:ln>
          </p:spPr>
          <p:txBody>
            <a:bodyPr wrap="none" lIns="0" tIns="0" rIns="0" bIns="0">
              <a:spAutoFit/>
            </a:bodyPr>
            <a:lstStyle/>
            <a:p>
              <a:pPr marL="354013" indent="-354013" defTabSz="941388">
                <a:spcBef>
                  <a:spcPct val="50000"/>
                </a:spcBef>
                <a:buClr>
                  <a:srgbClr val="003580"/>
                </a:buClr>
              </a:pPr>
              <a:r>
                <a:rPr lang="en-US" altLang="zh-CN" sz="2000" b="1">
                  <a:solidFill>
                    <a:srgbClr val="000000"/>
                  </a:solidFill>
                  <a:latin typeface="Arial"/>
                  <a:cs typeface="Arial" pitchFamily="34" charset="0"/>
                </a:rPr>
                <a:t>1.6</a:t>
              </a:r>
              <a:endParaRPr lang="en-US" altLang="zh-CN" sz="2000" b="1">
                <a:solidFill>
                  <a:srgbClr val="000000"/>
                </a:solidFill>
              </a:endParaRPr>
            </a:p>
          </p:txBody>
        </p:sp>
        <p:sp>
          <p:nvSpPr>
            <p:cNvPr id="17433" name="Rectangle 25"/>
            <p:cNvSpPr>
              <a:spLocks noChangeArrowheads="1"/>
            </p:cNvSpPr>
            <p:nvPr/>
          </p:nvSpPr>
          <p:spPr bwMode="auto">
            <a:xfrm>
              <a:off x="2687" y="1929"/>
              <a:ext cx="222" cy="192"/>
            </a:xfrm>
            <a:prstGeom prst="rect">
              <a:avLst/>
            </a:prstGeom>
            <a:noFill/>
            <a:ln w="9525">
              <a:noFill/>
              <a:miter lim="800000"/>
              <a:headEnd/>
              <a:tailEnd/>
            </a:ln>
          </p:spPr>
          <p:txBody>
            <a:bodyPr wrap="none" lIns="0" tIns="0" rIns="0" bIns="0">
              <a:spAutoFit/>
            </a:bodyPr>
            <a:lstStyle/>
            <a:p>
              <a:pPr marL="354013" indent="-354013" defTabSz="941388">
                <a:spcBef>
                  <a:spcPct val="50000"/>
                </a:spcBef>
                <a:buClr>
                  <a:srgbClr val="003580"/>
                </a:buClr>
              </a:pPr>
              <a:r>
                <a:rPr lang="en-US" altLang="zh-CN" sz="2000" b="1">
                  <a:solidFill>
                    <a:srgbClr val="000000"/>
                  </a:solidFill>
                  <a:latin typeface="Arial"/>
                  <a:cs typeface="Arial" pitchFamily="34" charset="0"/>
                </a:rPr>
                <a:t>1.5</a:t>
              </a:r>
              <a:endParaRPr lang="en-US" altLang="zh-CN" sz="2000" b="1">
                <a:solidFill>
                  <a:srgbClr val="000000"/>
                </a:solidFill>
              </a:endParaRPr>
            </a:p>
          </p:txBody>
        </p:sp>
        <p:sp>
          <p:nvSpPr>
            <p:cNvPr id="17434" name="Rectangle 26"/>
            <p:cNvSpPr>
              <a:spLocks noChangeArrowheads="1"/>
            </p:cNvSpPr>
            <p:nvPr/>
          </p:nvSpPr>
          <p:spPr bwMode="auto">
            <a:xfrm>
              <a:off x="2591" y="1677"/>
              <a:ext cx="222" cy="192"/>
            </a:xfrm>
            <a:prstGeom prst="rect">
              <a:avLst/>
            </a:prstGeom>
            <a:noFill/>
            <a:ln w="9525">
              <a:noFill/>
              <a:miter lim="800000"/>
              <a:headEnd/>
              <a:tailEnd/>
            </a:ln>
          </p:spPr>
          <p:txBody>
            <a:bodyPr wrap="none" lIns="0" tIns="0" rIns="0" bIns="0">
              <a:spAutoFit/>
            </a:bodyPr>
            <a:lstStyle/>
            <a:p>
              <a:pPr marL="354013" indent="-354013" defTabSz="941388">
                <a:spcBef>
                  <a:spcPct val="50000"/>
                </a:spcBef>
                <a:buClr>
                  <a:srgbClr val="003580"/>
                </a:buClr>
              </a:pPr>
              <a:r>
                <a:rPr lang="en-US" altLang="zh-CN" sz="2000" b="1">
                  <a:solidFill>
                    <a:srgbClr val="000000"/>
                  </a:solidFill>
                  <a:latin typeface="Arial"/>
                  <a:cs typeface="Arial" pitchFamily="34" charset="0"/>
                </a:rPr>
                <a:t>1.3</a:t>
              </a:r>
              <a:endParaRPr lang="en-US" altLang="zh-CN" sz="2000" b="1">
                <a:solidFill>
                  <a:srgbClr val="000000"/>
                </a:solidFill>
              </a:endParaRPr>
            </a:p>
          </p:txBody>
        </p:sp>
        <p:sp>
          <p:nvSpPr>
            <p:cNvPr id="17435" name="Rectangle 27"/>
            <p:cNvSpPr>
              <a:spLocks noChangeArrowheads="1"/>
            </p:cNvSpPr>
            <p:nvPr/>
          </p:nvSpPr>
          <p:spPr bwMode="auto">
            <a:xfrm>
              <a:off x="2543" y="1425"/>
              <a:ext cx="222" cy="192"/>
            </a:xfrm>
            <a:prstGeom prst="rect">
              <a:avLst/>
            </a:prstGeom>
            <a:noFill/>
            <a:ln w="9525">
              <a:noFill/>
              <a:miter lim="800000"/>
              <a:headEnd/>
              <a:tailEnd/>
            </a:ln>
          </p:spPr>
          <p:txBody>
            <a:bodyPr wrap="none" lIns="0" tIns="0" rIns="0" bIns="0">
              <a:spAutoFit/>
            </a:bodyPr>
            <a:lstStyle/>
            <a:p>
              <a:pPr marL="354013" indent="-354013" defTabSz="941388">
                <a:spcBef>
                  <a:spcPct val="50000"/>
                </a:spcBef>
                <a:buClr>
                  <a:srgbClr val="003580"/>
                </a:buClr>
              </a:pPr>
              <a:r>
                <a:rPr lang="en-US" altLang="zh-CN" sz="2000" b="1">
                  <a:solidFill>
                    <a:srgbClr val="000000"/>
                  </a:solidFill>
                  <a:latin typeface="Arial"/>
                  <a:cs typeface="Arial" pitchFamily="34" charset="0"/>
                </a:rPr>
                <a:t>1.2</a:t>
              </a:r>
              <a:endParaRPr lang="en-US" altLang="zh-CN" sz="2000" b="1">
                <a:solidFill>
                  <a:srgbClr val="000000"/>
                </a:solidFill>
              </a:endParaRPr>
            </a:p>
          </p:txBody>
        </p:sp>
        <p:sp>
          <p:nvSpPr>
            <p:cNvPr id="17436" name="Rectangle 28"/>
            <p:cNvSpPr>
              <a:spLocks noChangeArrowheads="1"/>
            </p:cNvSpPr>
            <p:nvPr/>
          </p:nvSpPr>
          <p:spPr bwMode="auto">
            <a:xfrm>
              <a:off x="2495" y="1179"/>
              <a:ext cx="222" cy="192"/>
            </a:xfrm>
            <a:prstGeom prst="rect">
              <a:avLst/>
            </a:prstGeom>
            <a:noFill/>
            <a:ln w="9525">
              <a:noFill/>
              <a:miter lim="800000"/>
              <a:headEnd/>
              <a:tailEnd/>
            </a:ln>
          </p:spPr>
          <p:txBody>
            <a:bodyPr wrap="none" lIns="0" tIns="0" rIns="0" bIns="0">
              <a:spAutoFit/>
            </a:bodyPr>
            <a:lstStyle/>
            <a:p>
              <a:pPr marL="354013" indent="-354013" defTabSz="941388">
                <a:spcBef>
                  <a:spcPct val="50000"/>
                </a:spcBef>
                <a:buClr>
                  <a:srgbClr val="003580"/>
                </a:buClr>
              </a:pPr>
              <a:r>
                <a:rPr lang="en-US" altLang="zh-CN" sz="2000" b="1">
                  <a:solidFill>
                    <a:srgbClr val="000000"/>
                  </a:solidFill>
                  <a:latin typeface="Arial"/>
                  <a:cs typeface="Arial" pitchFamily="34" charset="0"/>
                </a:rPr>
                <a:t>1.1</a:t>
              </a:r>
              <a:endParaRPr lang="en-US" altLang="zh-CN" sz="2000" b="1">
                <a:solidFill>
                  <a:srgbClr val="000000"/>
                </a:solidFill>
              </a:endParaRPr>
            </a:p>
          </p:txBody>
        </p:sp>
        <p:sp>
          <p:nvSpPr>
            <p:cNvPr id="17437" name="Rectangle 29"/>
            <p:cNvSpPr>
              <a:spLocks noChangeArrowheads="1"/>
            </p:cNvSpPr>
            <p:nvPr/>
          </p:nvSpPr>
          <p:spPr bwMode="auto">
            <a:xfrm>
              <a:off x="945" y="3693"/>
              <a:ext cx="884" cy="136"/>
            </a:xfrm>
            <a:prstGeom prst="rect">
              <a:avLst/>
            </a:prstGeom>
            <a:noFill/>
            <a:ln w="9525">
              <a:noFill/>
              <a:miter lim="800000"/>
              <a:headEnd/>
              <a:tailEnd/>
            </a:ln>
          </p:spPr>
          <p:txBody>
            <a:bodyPr wrap="none" lIns="0" tIns="0" rIns="0" bIns="0">
              <a:spAutoFit/>
            </a:bodyPr>
            <a:lstStyle/>
            <a:p>
              <a:pPr marL="354013" indent="-354013" defTabSz="941388">
                <a:spcBef>
                  <a:spcPct val="50000"/>
                </a:spcBef>
                <a:buClr>
                  <a:srgbClr val="003580"/>
                </a:buClr>
              </a:pPr>
              <a:r>
                <a:rPr lang="en-US" altLang="zh-CN" sz="1400" b="1">
                  <a:solidFill>
                    <a:srgbClr val="000000"/>
                  </a:solidFill>
                  <a:latin typeface="Arial"/>
                  <a:cs typeface="Arial" pitchFamily="34" charset="0"/>
                </a:rPr>
                <a:t>Retail brokerage</a:t>
              </a:r>
              <a:endParaRPr lang="en-US" altLang="zh-CN" sz="2600">
                <a:solidFill>
                  <a:srgbClr val="000000"/>
                </a:solidFill>
              </a:endParaRPr>
            </a:p>
          </p:txBody>
        </p:sp>
        <p:sp>
          <p:nvSpPr>
            <p:cNvPr id="17438" name="Rectangle 30"/>
            <p:cNvSpPr>
              <a:spLocks noChangeArrowheads="1"/>
            </p:cNvSpPr>
            <p:nvPr/>
          </p:nvSpPr>
          <p:spPr bwMode="auto">
            <a:xfrm>
              <a:off x="1157" y="3447"/>
              <a:ext cx="669" cy="136"/>
            </a:xfrm>
            <a:prstGeom prst="rect">
              <a:avLst/>
            </a:prstGeom>
            <a:noFill/>
            <a:ln w="9525">
              <a:noFill/>
              <a:miter lim="800000"/>
              <a:headEnd/>
              <a:tailEnd/>
            </a:ln>
          </p:spPr>
          <p:txBody>
            <a:bodyPr wrap="none" lIns="0" tIns="0" rIns="0" bIns="0">
              <a:spAutoFit/>
            </a:bodyPr>
            <a:lstStyle/>
            <a:p>
              <a:pPr marL="354013" indent="-354013" defTabSz="941388">
                <a:spcBef>
                  <a:spcPct val="50000"/>
                </a:spcBef>
                <a:buClr>
                  <a:srgbClr val="003580"/>
                </a:buClr>
              </a:pPr>
              <a:r>
                <a:rPr lang="en-US" altLang="zh-CN" sz="1400" b="1">
                  <a:solidFill>
                    <a:srgbClr val="000000"/>
                  </a:solidFill>
                  <a:latin typeface="Arial"/>
                  <a:cs typeface="Arial" pitchFamily="34" charset="0"/>
                </a:rPr>
                <a:t>Point of sale</a:t>
              </a:r>
              <a:endParaRPr lang="en-US" altLang="zh-CN" sz="2600">
                <a:solidFill>
                  <a:srgbClr val="000000"/>
                </a:solidFill>
              </a:endParaRPr>
            </a:p>
          </p:txBody>
        </p:sp>
        <p:sp>
          <p:nvSpPr>
            <p:cNvPr id="17439" name="Rectangle 31"/>
            <p:cNvSpPr>
              <a:spLocks noChangeArrowheads="1"/>
            </p:cNvSpPr>
            <p:nvPr/>
          </p:nvSpPr>
          <p:spPr bwMode="auto">
            <a:xfrm>
              <a:off x="1441" y="3195"/>
              <a:ext cx="383" cy="136"/>
            </a:xfrm>
            <a:prstGeom prst="rect">
              <a:avLst/>
            </a:prstGeom>
            <a:noFill/>
            <a:ln w="9525">
              <a:noFill/>
              <a:miter lim="800000"/>
              <a:headEnd/>
              <a:tailEnd/>
            </a:ln>
          </p:spPr>
          <p:txBody>
            <a:bodyPr wrap="none" lIns="0" tIns="0" rIns="0" bIns="0">
              <a:spAutoFit/>
            </a:bodyPr>
            <a:lstStyle/>
            <a:p>
              <a:pPr marL="354013" indent="-354013" defTabSz="941388">
                <a:spcBef>
                  <a:spcPct val="50000"/>
                </a:spcBef>
                <a:buClr>
                  <a:srgbClr val="003580"/>
                </a:buClr>
              </a:pPr>
              <a:r>
                <a:rPr lang="en-US" altLang="zh-CN" sz="1400" b="1">
                  <a:solidFill>
                    <a:srgbClr val="000000"/>
                  </a:solidFill>
                  <a:latin typeface="Arial"/>
                  <a:cs typeface="Arial" pitchFamily="34" charset="0"/>
                </a:rPr>
                <a:t>Energy</a:t>
              </a:r>
              <a:endParaRPr lang="en-US" altLang="zh-CN" sz="2600">
                <a:solidFill>
                  <a:srgbClr val="000000"/>
                </a:solidFill>
              </a:endParaRPr>
            </a:p>
          </p:txBody>
        </p:sp>
        <p:sp>
          <p:nvSpPr>
            <p:cNvPr id="17440" name="Rectangle 32"/>
            <p:cNvSpPr>
              <a:spLocks noChangeArrowheads="1"/>
            </p:cNvSpPr>
            <p:nvPr/>
          </p:nvSpPr>
          <p:spPr bwMode="auto">
            <a:xfrm>
              <a:off x="189" y="2943"/>
              <a:ext cx="1647" cy="136"/>
            </a:xfrm>
            <a:prstGeom prst="rect">
              <a:avLst/>
            </a:prstGeom>
            <a:noFill/>
            <a:ln w="9525">
              <a:noFill/>
              <a:miter lim="800000"/>
              <a:headEnd/>
              <a:tailEnd/>
            </a:ln>
          </p:spPr>
          <p:txBody>
            <a:bodyPr wrap="none" lIns="0" tIns="0" rIns="0" bIns="0">
              <a:spAutoFit/>
            </a:bodyPr>
            <a:lstStyle/>
            <a:p>
              <a:pPr marL="354013" indent="-354013" defTabSz="941388">
                <a:spcBef>
                  <a:spcPct val="50000"/>
                </a:spcBef>
                <a:buClr>
                  <a:srgbClr val="003580"/>
                </a:buClr>
              </a:pPr>
              <a:r>
                <a:rPr lang="en-US" altLang="zh-CN" sz="1400" b="1">
                  <a:solidFill>
                    <a:srgbClr val="000000"/>
                  </a:solidFill>
                  <a:latin typeface="Arial"/>
                  <a:cs typeface="Arial" pitchFamily="34" charset="0"/>
                </a:rPr>
                <a:t>Credit card sales authorization</a:t>
              </a:r>
              <a:endParaRPr lang="en-US" altLang="zh-CN" sz="2600">
                <a:solidFill>
                  <a:srgbClr val="000000"/>
                </a:solidFill>
              </a:endParaRPr>
            </a:p>
          </p:txBody>
        </p:sp>
        <p:sp>
          <p:nvSpPr>
            <p:cNvPr id="17441" name="Rectangle 33"/>
            <p:cNvSpPr>
              <a:spLocks noChangeArrowheads="1"/>
            </p:cNvSpPr>
            <p:nvPr/>
          </p:nvSpPr>
          <p:spPr bwMode="auto">
            <a:xfrm>
              <a:off x="710" y="2697"/>
              <a:ext cx="1112" cy="136"/>
            </a:xfrm>
            <a:prstGeom prst="rect">
              <a:avLst/>
            </a:prstGeom>
            <a:noFill/>
            <a:ln w="9525">
              <a:noFill/>
              <a:miter lim="800000"/>
              <a:headEnd/>
              <a:tailEnd/>
            </a:ln>
          </p:spPr>
          <p:txBody>
            <a:bodyPr wrap="none" lIns="0" tIns="0" rIns="0" bIns="0">
              <a:spAutoFit/>
            </a:bodyPr>
            <a:lstStyle/>
            <a:p>
              <a:pPr marL="354013" indent="-354013" defTabSz="941388">
                <a:spcBef>
                  <a:spcPct val="50000"/>
                </a:spcBef>
                <a:buClr>
                  <a:srgbClr val="003580"/>
                </a:buClr>
              </a:pPr>
              <a:r>
                <a:rPr lang="en-US" altLang="zh-CN" sz="1400" b="1">
                  <a:solidFill>
                    <a:srgbClr val="000000"/>
                  </a:solidFill>
                  <a:latin typeface="Arial"/>
                  <a:cs typeface="Arial" pitchFamily="34" charset="0"/>
                </a:rPr>
                <a:t>Telecommunications</a:t>
              </a:r>
              <a:endParaRPr lang="en-US" altLang="zh-CN" sz="2600">
                <a:solidFill>
                  <a:srgbClr val="000000"/>
                </a:solidFill>
              </a:endParaRPr>
            </a:p>
          </p:txBody>
        </p:sp>
        <p:sp>
          <p:nvSpPr>
            <p:cNvPr id="17442" name="Rectangle 34"/>
            <p:cNvSpPr>
              <a:spLocks noChangeArrowheads="1"/>
            </p:cNvSpPr>
            <p:nvPr/>
          </p:nvSpPr>
          <p:spPr bwMode="auto">
            <a:xfrm>
              <a:off x="1157" y="2445"/>
              <a:ext cx="669" cy="136"/>
            </a:xfrm>
            <a:prstGeom prst="rect">
              <a:avLst/>
            </a:prstGeom>
            <a:noFill/>
            <a:ln w="9525">
              <a:noFill/>
              <a:miter lim="800000"/>
              <a:headEnd/>
              <a:tailEnd/>
            </a:ln>
          </p:spPr>
          <p:txBody>
            <a:bodyPr wrap="none" lIns="0" tIns="0" rIns="0" bIns="0">
              <a:spAutoFit/>
            </a:bodyPr>
            <a:lstStyle/>
            <a:p>
              <a:pPr marL="354013" indent="-354013" defTabSz="941388">
                <a:spcBef>
                  <a:spcPct val="50000"/>
                </a:spcBef>
                <a:buClr>
                  <a:srgbClr val="003580"/>
                </a:buClr>
              </a:pPr>
              <a:r>
                <a:rPr lang="en-US" altLang="zh-CN" sz="1400" b="1">
                  <a:solidFill>
                    <a:srgbClr val="000000"/>
                  </a:solidFill>
                  <a:latin typeface="Arial"/>
                  <a:cs typeface="Arial" pitchFamily="34" charset="0"/>
                </a:rPr>
                <a:t>Call location</a:t>
              </a:r>
              <a:endParaRPr lang="en-US" altLang="zh-CN" sz="2600">
                <a:solidFill>
                  <a:srgbClr val="000000"/>
                </a:solidFill>
              </a:endParaRPr>
            </a:p>
          </p:txBody>
        </p:sp>
        <p:sp>
          <p:nvSpPr>
            <p:cNvPr id="17443" name="Rectangle 35"/>
            <p:cNvSpPr>
              <a:spLocks noChangeArrowheads="1"/>
            </p:cNvSpPr>
            <p:nvPr/>
          </p:nvSpPr>
          <p:spPr bwMode="auto">
            <a:xfrm>
              <a:off x="1052" y="2193"/>
              <a:ext cx="775" cy="136"/>
            </a:xfrm>
            <a:prstGeom prst="rect">
              <a:avLst/>
            </a:prstGeom>
            <a:noFill/>
            <a:ln w="9525">
              <a:noFill/>
              <a:miter lim="800000"/>
              <a:headEnd/>
              <a:tailEnd/>
            </a:ln>
          </p:spPr>
          <p:txBody>
            <a:bodyPr wrap="none" lIns="0" tIns="0" rIns="0" bIns="0">
              <a:spAutoFit/>
            </a:bodyPr>
            <a:lstStyle/>
            <a:p>
              <a:pPr marL="354013" indent="-354013" defTabSz="941388">
                <a:spcBef>
                  <a:spcPct val="50000"/>
                </a:spcBef>
                <a:buClr>
                  <a:srgbClr val="003580"/>
                </a:buClr>
              </a:pPr>
              <a:r>
                <a:rPr lang="en-US" altLang="zh-CN" sz="1400" b="1">
                  <a:solidFill>
                    <a:srgbClr val="000000"/>
                  </a:solidFill>
                  <a:latin typeface="Arial"/>
                  <a:cs typeface="Arial" pitchFamily="34" charset="0"/>
                </a:rPr>
                <a:t>Manufacturing</a:t>
              </a:r>
              <a:endParaRPr lang="en-US" altLang="zh-CN" sz="2600">
                <a:solidFill>
                  <a:srgbClr val="000000"/>
                </a:solidFill>
              </a:endParaRPr>
            </a:p>
          </p:txBody>
        </p:sp>
        <p:sp>
          <p:nvSpPr>
            <p:cNvPr id="17444" name="Rectangle 36"/>
            <p:cNvSpPr>
              <a:spLocks noChangeArrowheads="1"/>
            </p:cNvSpPr>
            <p:nvPr/>
          </p:nvSpPr>
          <p:spPr bwMode="auto">
            <a:xfrm>
              <a:off x="706" y="1947"/>
              <a:ext cx="1125" cy="136"/>
            </a:xfrm>
            <a:prstGeom prst="rect">
              <a:avLst/>
            </a:prstGeom>
            <a:noFill/>
            <a:ln w="9525">
              <a:noFill/>
              <a:miter lim="800000"/>
              <a:headEnd/>
              <a:tailEnd/>
            </a:ln>
          </p:spPr>
          <p:txBody>
            <a:bodyPr wrap="none" lIns="0" tIns="0" rIns="0" bIns="0">
              <a:spAutoFit/>
            </a:bodyPr>
            <a:lstStyle/>
            <a:p>
              <a:pPr marL="354013" indent="-354013" defTabSz="941388">
                <a:spcBef>
                  <a:spcPct val="50000"/>
                </a:spcBef>
                <a:buClr>
                  <a:srgbClr val="003580"/>
                </a:buClr>
              </a:pPr>
              <a:r>
                <a:rPr lang="en-US" altLang="zh-CN" sz="1400" b="1">
                  <a:solidFill>
                    <a:srgbClr val="000000"/>
                  </a:solidFill>
                  <a:latin typeface="Arial"/>
                  <a:cs typeface="Arial" pitchFamily="34" charset="0"/>
                </a:rPr>
                <a:t>Financial institutions</a:t>
              </a:r>
              <a:endParaRPr lang="en-US" altLang="zh-CN" sz="2600">
                <a:solidFill>
                  <a:srgbClr val="000000"/>
                </a:solidFill>
              </a:endParaRPr>
            </a:p>
          </p:txBody>
        </p:sp>
        <p:sp>
          <p:nvSpPr>
            <p:cNvPr id="17445" name="Rectangle 37"/>
            <p:cNvSpPr>
              <a:spLocks noChangeArrowheads="1"/>
            </p:cNvSpPr>
            <p:nvPr/>
          </p:nvSpPr>
          <p:spPr bwMode="auto">
            <a:xfrm>
              <a:off x="581" y="1695"/>
              <a:ext cx="1251" cy="136"/>
            </a:xfrm>
            <a:prstGeom prst="rect">
              <a:avLst/>
            </a:prstGeom>
            <a:noFill/>
            <a:ln w="9525">
              <a:noFill/>
              <a:miter lim="800000"/>
              <a:headEnd/>
              <a:tailEnd/>
            </a:ln>
          </p:spPr>
          <p:txBody>
            <a:bodyPr wrap="none" lIns="0" tIns="0" rIns="0" bIns="0">
              <a:spAutoFit/>
            </a:bodyPr>
            <a:lstStyle/>
            <a:p>
              <a:pPr marL="354013" indent="-354013" defTabSz="941388">
                <a:spcBef>
                  <a:spcPct val="50000"/>
                </a:spcBef>
                <a:buClr>
                  <a:srgbClr val="003580"/>
                </a:buClr>
              </a:pPr>
              <a:r>
                <a:rPr lang="en-US" altLang="zh-CN" sz="1400" b="1">
                  <a:solidFill>
                    <a:srgbClr val="000000"/>
                  </a:solidFill>
                  <a:latin typeface="Arial"/>
                  <a:cs typeface="Arial" pitchFamily="34" charset="0"/>
                </a:rPr>
                <a:t>Information technology</a:t>
              </a:r>
              <a:endParaRPr lang="en-US" altLang="zh-CN" sz="2600">
                <a:solidFill>
                  <a:srgbClr val="000000"/>
                </a:solidFill>
              </a:endParaRPr>
            </a:p>
          </p:txBody>
        </p:sp>
        <p:sp>
          <p:nvSpPr>
            <p:cNvPr id="17446" name="Rectangle 38"/>
            <p:cNvSpPr>
              <a:spLocks noChangeArrowheads="1"/>
            </p:cNvSpPr>
            <p:nvPr/>
          </p:nvSpPr>
          <p:spPr bwMode="auto">
            <a:xfrm>
              <a:off x="1293" y="1443"/>
              <a:ext cx="532" cy="136"/>
            </a:xfrm>
            <a:prstGeom prst="rect">
              <a:avLst/>
            </a:prstGeom>
            <a:noFill/>
            <a:ln w="9525">
              <a:noFill/>
              <a:miter lim="800000"/>
              <a:headEnd/>
              <a:tailEnd/>
            </a:ln>
          </p:spPr>
          <p:txBody>
            <a:bodyPr wrap="none" lIns="0" tIns="0" rIns="0" bIns="0">
              <a:spAutoFit/>
            </a:bodyPr>
            <a:lstStyle/>
            <a:p>
              <a:pPr marL="354013" indent="-354013" defTabSz="941388">
                <a:spcBef>
                  <a:spcPct val="50000"/>
                </a:spcBef>
                <a:buClr>
                  <a:srgbClr val="003580"/>
                </a:buClr>
              </a:pPr>
              <a:r>
                <a:rPr lang="en-US" altLang="zh-CN" sz="1400" b="1">
                  <a:solidFill>
                    <a:srgbClr val="000000"/>
                  </a:solidFill>
                  <a:latin typeface="Arial"/>
                  <a:cs typeface="Arial" pitchFamily="34" charset="0"/>
                </a:rPr>
                <a:t>Insurance</a:t>
              </a:r>
              <a:endParaRPr lang="en-US" altLang="zh-CN" sz="2600">
                <a:solidFill>
                  <a:srgbClr val="000000"/>
                </a:solidFill>
              </a:endParaRPr>
            </a:p>
          </p:txBody>
        </p:sp>
        <p:sp>
          <p:nvSpPr>
            <p:cNvPr id="17447" name="Rectangle 39"/>
            <p:cNvSpPr>
              <a:spLocks noChangeArrowheads="1"/>
            </p:cNvSpPr>
            <p:nvPr/>
          </p:nvSpPr>
          <p:spPr bwMode="auto">
            <a:xfrm>
              <a:off x="1516" y="1197"/>
              <a:ext cx="307" cy="136"/>
            </a:xfrm>
            <a:prstGeom prst="rect">
              <a:avLst/>
            </a:prstGeom>
            <a:noFill/>
            <a:ln w="9525">
              <a:noFill/>
              <a:miter lim="800000"/>
              <a:headEnd/>
              <a:tailEnd/>
            </a:ln>
          </p:spPr>
          <p:txBody>
            <a:bodyPr wrap="none" lIns="0" tIns="0" rIns="0" bIns="0">
              <a:spAutoFit/>
            </a:bodyPr>
            <a:lstStyle/>
            <a:p>
              <a:pPr marL="354013" indent="-354013" defTabSz="941388">
                <a:spcBef>
                  <a:spcPct val="50000"/>
                </a:spcBef>
                <a:buClr>
                  <a:srgbClr val="003580"/>
                </a:buClr>
              </a:pPr>
              <a:r>
                <a:rPr lang="en-US" altLang="zh-CN" sz="1400" b="1">
                  <a:solidFill>
                    <a:srgbClr val="000000"/>
                  </a:solidFill>
                  <a:latin typeface="Arial"/>
                  <a:cs typeface="Arial" pitchFamily="34" charset="0"/>
                </a:rPr>
                <a:t>Retail</a:t>
              </a:r>
              <a:endParaRPr lang="en-US" altLang="zh-CN" sz="2600">
                <a:solidFill>
                  <a:srgbClr val="000000"/>
                </a:solidFill>
              </a:endParaRPr>
            </a:p>
          </p:txBody>
        </p:sp>
        <p:sp>
          <p:nvSpPr>
            <p:cNvPr id="17448" name="Text Box 40"/>
            <p:cNvSpPr txBox="1">
              <a:spLocks noChangeArrowheads="1"/>
            </p:cNvSpPr>
            <p:nvPr/>
          </p:nvSpPr>
          <p:spPr bwMode="auto">
            <a:xfrm>
              <a:off x="168" y="3968"/>
              <a:ext cx="808" cy="77"/>
            </a:xfrm>
            <a:prstGeom prst="rect">
              <a:avLst/>
            </a:prstGeom>
            <a:noFill/>
            <a:ln w="12700" algn="ctr">
              <a:noFill/>
              <a:miter lim="800000"/>
              <a:headEnd/>
              <a:tailEnd/>
            </a:ln>
          </p:spPr>
          <p:txBody>
            <a:bodyPr lIns="0" tIns="0" rIns="0" bIns="0">
              <a:spAutoFit/>
            </a:bodyPr>
            <a:lstStyle/>
            <a:p>
              <a:pPr marL="354013" indent="-354013" defTabSz="941388">
                <a:spcBef>
                  <a:spcPct val="50000"/>
                </a:spcBef>
                <a:buClr>
                  <a:srgbClr val="003580"/>
                </a:buClr>
              </a:pPr>
              <a:r>
                <a:rPr lang="en-US" altLang="zh-CN" sz="800">
                  <a:solidFill>
                    <a:srgbClr val="003580"/>
                  </a:solidFill>
                  <a:latin typeface="Arial"/>
                </a:rPr>
                <a:t>Source Meta Group, 2005</a:t>
              </a:r>
            </a:p>
          </p:txBody>
        </p:sp>
      </p:grpSp>
    </p:spTree>
  </p:cSld>
  <p:clrMapOvr>
    <a:masterClrMapping/>
  </p:clrMapOvr>
  <p:transition spd="slow">
    <p:pull dir="ru"/>
  </p:transition>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8434" name="Rectangle 2"/>
          <p:cNvSpPr>
            <a:spLocks noGrp="1" noRot="1" noChangeArrowheads="1"/>
          </p:cNvSpPr>
          <p:nvPr>
            <p:ph type="title"/>
          </p:nvPr>
        </p:nvSpPr>
        <p:spPr/>
        <p:txBody>
          <a:bodyPr/>
          <a:lstStyle/>
          <a:p>
            <a:pPr eaLnBrk="1" hangingPunct="1"/>
            <a:r>
              <a:rPr lang="en-US" altLang="zh-CN">
                <a:latin typeface="Arial"/>
              </a:rPr>
              <a:t>Information Availability</a:t>
            </a:r>
            <a:r>
              <a:rPr lang="en-US" altLang="zh-CN" sz="3200">
                <a:latin typeface="Arial"/>
              </a:rPr>
              <a:t>(5</a:t>
            </a:r>
            <a:r>
              <a:rPr lang="zh-CN" altLang="en-US" sz="3200">
                <a:latin typeface="Arial"/>
              </a:rPr>
              <a:t>个</a:t>
            </a:r>
            <a:r>
              <a:rPr lang="en-US" altLang="zh-CN" sz="3200">
                <a:latin typeface="Arial"/>
              </a:rPr>
              <a:t>9)</a:t>
            </a:r>
          </a:p>
        </p:txBody>
      </p:sp>
      <p:graphicFrame>
        <p:nvGraphicFramePr>
          <p:cNvPr id="39939" name="Group 3"/>
          <p:cNvGraphicFramePr>
            <a:graphicFrameLocks noGrp="1"/>
          </p:cNvGraphicFramePr>
          <p:nvPr>
            <p:ph idx="1"/>
            <p:extLst>
              <p:ext uri="{D42A27DB-BD31-4B8C-83A1-F6EECF244321}">
                <p14:modId xmlns:p14="http://schemas.microsoft.com/office/powerpoint/2010/main" val="542938989"/>
              </p:ext>
            </p:extLst>
          </p:nvPr>
        </p:nvGraphicFramePr>
        <p:xfrm>
          <a:off x="1774825" y="1125538"/>
          <a:ext cx="8642350" cy="4795840"/>
        </p:xfrm>
        <a:graphic>
          <a:graphicData uri="http://schemas.openxmlformats.org/drawingml/2006/table">
            <a:tbl>
              <a:tblPr/>
              <a:tblGrid>
                <a:gridCol w="2081213">
                  <a:extLst>
                    <a:ext uri="{9D8B030D-6E8A-4147-A177-3AD203B41FA5}">
                      <a16:colId xmlns:a16="http://schemas.microsoft.com/office/drawing/2014/main" val="20000"/>
                    </a:ext>
                  </a:extLst>
                </a:gridCol>
                <a:gridCol w="1806575">
                  <a:extLst>
                    <a:ext uri="{9D8B030D-6E8A-4147-A177-3AD203B41FA5}">
                      <a16:colId xmlns:a16="http://schemas.microsoft.com/office/drawing/2014/main" val="20001"/>
                    </a:ext>
                  </a:extLst>
                </a:gridCol>
                <a:gridCol w="2346325">
                  <a:extLst>
                    <a:ext uri="{9D8B030D-6E8A-4147-A177-3AD203B41FA5}">
                      <a16:colId xmlns:a16="http://schemas.microsoft.com/office/drawing/2014/main" val="20002"/>
                    </a:ext>
                  </a:extLst>
                </a:gridCol>
                <a:gridCol w="2408237">
                  <a:extLst>
                    <a:ext uri="{9D8B030D-6E8A-4147-A177-3AD203B41FA5}">
                      <a16:colId xmlns:a16="http://schemas.microsoft.com/office/drawing/2014/main" val="20003"/>
                    </a:ext>
                  </a:extLst>
                </a:gridCol>
              </a:tblGrid>
              <a:tr h="790575">
                <a:tc>
                  <a:txBody>
                    <a:bodyPr/>
                    <a:lstStyle/>
                    <a:p>
                      <a:pPr marL="0" marR="0" lvl="0" indent="0" algn="ctr" defTabSz="890588" rtl="0" eaLnBrk="1" fontAlgn="base" latinLnBrk="0" hangingPunct="1">
                        <a:lnSpc>
                          <a:spcPct val="100000"/>
                        </a:lnSpc>
                        <a:spcBef>
                          <a:spcPct val="20000"/>
                        </a:spcBef>
                        <a:spcAft>
                          <a:spcPct val="0"/>
                        </a:spcAft>
                        <a:buClr>
                          <a:schemeClr val="tx2"/>
                        </a:buClr>
                        <a:buSzTx/>
                        <a:buFont typeface="Wingdings" pitchFamily="2" charset="2"/>
                        <a:buNone/>
                        <a:tabLst>
                          <a:tab pos="6985000" algn="l"/>
                          <a:tab pos="7185025" algn="l"/>
                          <a:tab pos="7837488" algn="l"/>
                        </a:tabLst>
                      </a:pPr>
                      <a:r>
                        <a:rPr kumimoji="0" lang="en-US" altLang="zh-CN" sz="2200" b="1" i="0" u="none" strike="noStrike" cap="none" normalizeH="0" baseline="0" dirty="0">
                          <a:ln>
                            <a:noFill/>
                          </a:ln>
                          <a:solidFill>
                            <a:srgbClr val="000000"/>
                          </a:solidFill>
                          <a:effectLst/>
                          <a:latin typeface="Arial" pitchFamily="34" charset="0"/>
                          <a:ea typeface="宋体" pitchFamily="2" charset="-122"/>
                        </a:rPr>
                        <a:t>% Uptime</a:t>
                      </a:r>
                    </a:p>
                  </a:txBody>
                  <a:tcPr marL="0" marR="0" marT="0" marB="0" anchor="ctr" anchorCtr="1" horzOverflow="overflow">
                    <a:lnL w="38100" cap="flat" cmpd="sng" algn="ctr">
                      <a:solidFill>
                        <a:schemeClr val="bg1"/>
                      </a:solidFill>
                      <a:prstDash val="solid"/>
                      <a:round/>
                      <a:headEnd type="none" w="med" len="med"/>
                      <a:tailEnd type="none" w="lg" len="med"/>
                    </a:lnL>
                    <a:lnR w="38100" cap="flat" cmpd="sng" algn="ctr">
                      <a:solidFill>
                        <a:schemeClr val="bg1"/>
                      </a:solidFill>
                      <a:prstDash val="solid"/>
                      <a:round/>
                      <a:headEnd type="none" w="med" len="med"/>
                      <a:tailEnd type="none" w="lg" len="med"/>
                    </a:lnR>
                    <a:lnT w="38100" cap="flat" cmpd="sng" algn="ctr">
                      <a:solidFill>
                        <a:schemeClr val="bg1"/>
                      </a:solidFill>
                      <a:prstDash val="solid"/>
                      <a:round/>
                      <a:headEnd type="none" w="med" len="med"/>
                      <a:tailEnd type="none" w="lg" len="med"/>
                    </a:lnT>
                    <a:lnB w="38100" cap="flat" cmpd="sng" algn="ctr">
                      <a:solidFill>
                        <a:schemeClr val="bg1"/>
                      </a:solidFill>
                      <a:prstDash val="solid"/>
                      <a:round/>
                      <a:headEnd type="none" w="med" len="med"/>
                      <a:tailEnd type="none" w="lg" len="med"/>
                    </a:lnB>
                    <a:lnTlToBr>
                      <a:noFill/>
                    </a:lnTlToBr>
                    <a:lnBlToTr>
                      <a:noFill/>
                    </a:lnBlToTr>
                    <a:solidFill>
                      <a:srgbClr val="33CCCC">
                        <a:alpha val="50000"/>
                      </a:srgbClr>
                    </a:solidFill>
                  </a:tcPr>
                </a:tc>
                <a:tc>
                  <a:txBody>
                    <a:bodyPr/>
                    <a:lstStyle/>
                    <a:p>
                      <a:pPr marL="0" marR="0" lvl="0" indent="0" algn="ctr" defTabSz="890588" rtl="0" eaLnBrk="1" fontAlgn="base" latinLnBrk="0" hangingPunct="1">
                        <a:lnSpc>
                          <a:spcPct val="100000"/>
                        </a:lnSpc>
                        <a:spcBef>
                          <a:spcPct val="20000"/>
                        </a:spcBef>
                        <a:spcAft>
                          <a:spcPct val="0"/>
                        </a:spcAft>
                        <a:buClr>
                          <a:schemeClr val="tx2"/>
                        </a:buClr>
                        <a:buSzTx/>
                        <a:buFont typeface="Wingdings" pitchFamily="2" charset="2"/>
                        <a:buNone/>
                        <a:tabLst>
                          <a:tab pos="6985000" algn="l"/>
                          <a:tab pos="7185025" algn="l"/>
                          <a:tab pos="7837488" algn="l"/>
                        </a:tabLst>
                      </a:pPr>
                      <a:r>
                        <a:rPr kumimoji="0" lang="en-US" altLang="zh-CN" sz="2200" b="1" i="0" u="none" strike="noStrike" cap="none" normalizeH="0" baseline="0">
                          <a:ln>
                            <a:noFill/>
                          </a:ln>
                          <a:solidFill>
                            <a:srgbClr val="000000"/>
                          </a:solidFill>
                          <a:effectLst/>
                          <a:latin typeface="Arial" pitchFamily="34" charset="0"/>
                          <a:ea typeface="宋体" pitchFamily="2" charset="-122"/>
                        </a:rPr>
                        <a:t>% Downtime</a:t>
                      </a:r>
                    </a:p>
                  </a:txBody>
                  <a:tcPr marL="0" marR="0" marT="0" marB="0" anchor="ctr" anchorCtr="1" horzOverflow="overflow">
                    <a:lnL w="38100" cap="flat" cmpd="sng" algn="ctr">
                      <a:solidFill>
                        <a:schemeClr val="bg1"/>
                      </a:solidFill>
                      <a:prstDash val="solid"/>
                      <a:round/>
                      <a:headEnd type="none" w="med" len="med"/>
                      <a:tailEnd type="none" w="lg" len="med"/>
                    </a:lnL>
                    <a:lnR w="38100" cap="flat" cmpd="sng" algn="ctr">
                      <a:solidFill>
                        <a:schemeClr val="bg1"/>
                      </a:solidFill>
                      <a:prstDash val="solid"/>
                      <a:round/>
                      <a:headEnd type="none" w="med" len="med"/>
                      <a:tailEnd type="none" w="lg" len="med"/>
                    </a:lnR>
                    <a:lnT w="38100" cap="flat" cmpd="sng" algn="ctr">
                      <a:solidFill>
                        <a:schemeClr val="bg1"/>
                      </a:solidFill>
                      <a:prstDash val="solid"/>
                      <a:round/>
                      <a:headEnd type="none" w="med" len="med"/>
                      <a:tailEnd type="none" w="lg" len="med"/>
                    </a:lnT>
                    <a:lnB w="38100" cap="flat" cmpd="sng" algn="ctr">
                      <a:solidFill>
                        <a:schemeClr val="bg1"/>
                      </a:solidFill>
                      <a:prstDash val="solid"/>
                      <a:round/>
                      <a:headEnd type="none" w="med" len="med"/>
                      <a:tailEnd type="none" w="lg" len="med"/>
                    </a:lnB>
                    <a:lnTlToBr>
                      <a:noFill/>
                    </a:lnTlToBr>
                    <a:lnBlToTr>
                      <a:noFill/>
                    </a:lnBlToTr>
                    <a:solidFill>
                      <a:srgbClr val="33CCCC">
                        <a:alpha val="50000"/>
                      </a:srgbClr>
                    </a:solidFill>
                  </a:tcPr>
                </a:tc>
                <a:tc>
                  <a:txBody>
                    <a:bodyPr/>
                    <a:lstStyle/>
                    <a:p>
                      <a:pPr marL="0" marR="0" lvl="0" indent="0" algn="ctr" defTabSz="890588" rtl="0" eaLnBrk="1" fontAlgn="base" latinLnBrk="0" hangingPunct="1">
                        <a:lnSpc>
                          <a:spcPct val="100000"/>
                        </a:lnSpc>
                        <a:spcBef>
                          <a:spcPct val="20000"/>
                        </a:spcBef>
                        <a:spcAft>
                          <a:spcPct val="0"/>
                        </a:spcAft>
                        <a:buClr>
                          <a:schemeClr val="tx2"/>
                        </a:buClr>
                        <a:buSzTx/>
                        <a:buFont typeface="Wingdings" pitchFamily="2" charset="2"/>
                        <a:buNone/>
                        <a:tabLst>
                          <a:tab pos="6985000" algn="l"/>
                          <a:tab pos="7185025" algn="l"/>
                          <a:tab pos="7837488" algn="l"/>
                        </a:tabLst>
                      </a:pPr>
                      <a:r>
                        <a:rPr kumimoji="0" lang="en-US" altLang="zh-CN" sz="2200" b="1" i="0" u="none" strike="noStrike" cap="none" normalizeH="0" baseline="0">
                          <a:ln>
                            <a:noFill/>
                          </a:ln>
                          <a:solidFill>
                            <a:srgbClr val="000000"/>
                          </a:solidFill>
                          <a:effectLst/>
                          <a:latin typeface="Arial" pitchFamily="34" charset="0"/>
                          <a:ea typeface="宋体" pitchFamily="2" charset="-122"/>
                        </a:rPr>
                        <a:t>Downtime per Year</a:t>
                      </a:r>
                    </a:p>
                  </a:txBody>
                  <a:tcPr marL="0" marR="0" marT="0" marB="0" anchor="ctr" anchorCtr="1" horzOverflow="overflow">
                    <a:lnL w="38100" cap="flat" cmpd="sng" algn="ctr">
                      <a:solidFill>
                        <a:schemeClr val="bg1"/>
                      </a:solidFill>
                      <a:prstDash val="solid"/>
                      <a:round/>
                      <a:headEnd type="none" w="med" len="med"/>
                      <a:tailEnd type="none" w="lg" len="med"/>
                    </a:lnL>
                    <a:lnR w="38100" cap="flat" cmpd="sng" algn="ctr">
                      <a:solidFill>
                        <a:schemeClr val="bg1"/>
                      </a:solidFill>
                      <a:prstDash val="solid"/>
                      <a:round/>
                      <a:headEnd type="none" w="med" len="med"/>
                      <a:tailEnd type="none" w="lg" len="med"/>
                    </a:lnR>
                    <a:lnT w="38100" cap="flat" cmpd="sng" algn="ctr">
                      <a:solidFill>
                        <a:schemeClr val="bg1"/>
                      </a:solidFill>
                      <a:prstDash val="solid"/>
                      <a:round/>
                      <a:headEnd type="none" w="med" len="med"/>
                      <a:tailEnd type="none" w="lg" len="med"/>
                    </a:lnT>
                    <a:lnB w="38100" cap="flat" cmpd="sng" algn="ctr">
                      <a:solidFill>
                        <a:schemeClr val="bg1"/>
                      </a:solidFill>
                      <a:prstDash val="solid"/>
                      <a:round/>
                      <a:headEnd type="none" w="med" len="med"/>
                      <a:tailEnd type="none" w="lg" len="med"/>
                    </a:lnB>
                    <a:lnTlToBr>
                      <a:noFill/>
                    </a:lnTlToBr>
                    <a:lnBlToTr>
                      <a:noFill/>
                    </a:lnBlToTr>
                    <a:solidFill>
                      <a:srgbClr val="33CCCC">
                        <a:alpha val="50000"/>
                      </a:srgbClr>
                    </a:solidFill>
                  </a:tcPr>
                </a:tc>
                <a:tc>
                  <a:txBody>
                    <a:bodyPr/>
                    <a:lstStyle/>
                    <a:p>
                      <a:pPr marL="0" marR="0" lvl="0" indent="0" algn="ctr" defTabSz="890588" rtl="0" eaLnBrk="1" fontAlgn="base" latinLnBrk="0" hangingPunct="1">
                        <a:lnSpc>
                          <a:spcPct val="100000"/>
                        </a:lnSpc>
                        <a:spcBef>
                          <a:spcPct val="20000"/>
                        </a:spcBef>
                        <a:spcAft>
                          <a:spcPct val="0"/>
                        </a:spcAft>
                        <a:buClr>
                          <a:schemeClr val="tx2"/>
                        </a:buClr>
                        <a:buSzTx/>
                        <a:buFont typeface="Wingdings" pitchFamily="2" charset="2"/>
                        <a:buNone/>
                        <a:tabLst>
                          <a:tab pos="6985000" algn="l"/>
                          <a:tab pos="7185025" algn="l"/>
                          <a:tab pos="7837488" algn="l"/>
                        </a:tabLst>
                      </a:pPr>
                      <a:r>
                        <a:rPr kumimoji="0" lang="en-US" altLang="zh-CN" sz="2200" b="1" i="0" u="none" strike="noStrike" cap="none" normalizeH="0" baseline="0">
                          <a:ln>
                            <a:noFill/>
                          </a:ln>
                          <a:solidFill>
                            <a:srgbClr val="000000"/>
                          </a:solidFill>
                          <a:effectLst/>
                          <a:latin typeface="Arial" pitchFamily="34" charset="0"/>
                          <a:ea typeface="宋体" pitchFamily="2" charset="-122"/>
                        </a:rPr>
                        <a:t>Downtime per Week</a:t>
                      </a:r>
                    </a:p>
                  </a:txBody>
                  <a:tcPr marL="0" marR="0" marT="0" marB="0" anchor="ctr" anchorCtr="1" horzOverflow="overflow">
                    <a:lnL w="38100" cap="flat" cmpd="sng" algn="ctr">
                      <a:solidFill>
                        <a:schemeClr val="bg1"/>
                      </a:solidFill>
                      <a:prstDash val="solid"/>
                      <a:round/>
                      <a:headEnd type="none" w="med" len="med"/>
                      <a:tailEnd type="none" w="lg" len="med"/>
                    </a:lnL>
                    <a:lnR w="38100" cap="flat" cmpd="sng" algn="ctr">
                      <a:solidFill>
                        <a:schemeClr val="bg1"/>
                      </a:solidFill>
                      <a:prstDash val="solid"/>
                      <a:round/>
                      <a:headEnd type="none" w="med" len="med"/>
                      <a:tailEnd type="none" w="lg" len="med"/>
                    </a:lnR>
                    <a:lnT w="38100" cap="flat" cmpd="sng" algn="ctr">
                      <a:solidFill>
                        <a:schemeClr val="bg1"/>
                      </a:solidFill>
                      <a:prstDash val="solid"/>
                      <a:round/>
                      <a:headEnd type="none" w="med" len="med"/>
                      <a:tailEnd type="none" w="lg" len="med"/>
                    </a:lnT>
                    <a:lnB w="38100" cap="flat" cmpd="sng" algn="ctr">
                      <a:solidFill>
                        <a:schemeClr val="bg1"/>
                      </a:solidFill>
                      <a:prstDash val="solid"/>
                      <a:round/>
                      <a:headEnd type="none" w="med" len="med"/>
                      <a:tailEnd type="none" w="lg" len="med"/>
                    </a:lnB>
                    <a:lnTlToBr>
                      <a:noFill/>
                    </a:lnTlToBr>
                    <a:lnBlToTr>
                      <a:noFill/>
                    </a:lnBlToTr>
                    <a:solidFill>
                      <a:srgbClr val="33CCCC">
                        <a:alpha val="50000"/>
                      </a:srgbClr>
                    </a:solidFill>
                  </a:tcPr>
                </a:tc>
                <a:extLst>
                  <a:ext uri="{0D108BD9-81ED-4DB2-BD59-A6C34878D82A}">
                    <a16:rowId xmlns:a16="http://schemas.microsoft.com/office/drawing/2014/main" val="10000"/>
                  </a:ext>
                </a:extLst>
              </a:tr>
              <a:tr h="504825">
                <a:tc>
                  <a:txBody>
                    <a:bodyPr/>
                    <a:lstStyle/>
                    <a:p>
                      <a:pPr marL="0" marR="0" lvl="0" indent="0" algn="r" defTabSz="890588" rtl="0" eaLnBrk="1" fontAlgn="base" latinLnBrk="0" hangingPunct="1">
                        <a:lnSpc>
                          <a:spcPct val="100000"/>
                        </a:lnSpc>
                        <a:spcBef>
                          <a:spcPct val="20000"/>
                        </a:spcBef>
                        <a:spcAft>
                          <a:spcPct val="0"/>
                        </a:spcAft>
                        <a:buClr>
                          <a:schemeClr val="tx2"/>
                        </a:buClr>
                        <a:buSzTx/>
                        <a:buFont typeface="Wingdings" pitchFamily="2" charset="2"/>
                        <a:buNone/>
                        <a:tabLst>
                          <a:tab pos="6985000" algn="l"/>
                          <a:tab pos="7185025" algn="l"/>
                          <a:tab pos="7837488" algn="l"/>
                        </a:tabLst>
                      </a:pPr>
                      <a:r>
                        <a:rPr kumimoji="0" lang="en-US" altLang="zh-CN" sz="2500" b="0" i="0" u="none" strike="noStrike" cap="none" normalizeH="0" baseline="0">
                          <a:ln>
                            <a:noFill/>
                          </a:ln>
                          <a:solidFill>
                            <a:srgbClr val="000000"/>
                          </a:solidFill>
                          <a:effectLst/>
                          <a:latin typeface="Arial" pitchFamily="34" charset="0"/>
                          <a:ea typeface="宋体" pitchFamily="2" charset="-122"/>
                        </a:rPr>
                        <a:t>98%</a:t>
                      </a:r>
                    </a:p>
                  </a:txBody>
                  <a:tcPr marL="0" marR="0" marT="0" marB="0" anchor="ctr" anchorCtr="1" horzOverflow="overflow">
                    <a:lnL w="38100" cap="flat" cmpd="sng" algn="ctr">
                      <a:solidFill>
                        <a:schemeClr val="bg1"/>
                      </a:solidFill>
                      <a:prstDash val="solid"/>
                      <a:round/>
                      <a:headEnd type="none" w="med" len="med"/>
                      <a:tailEnd type="none" w="lg" len="med"/>
                    </a:lnL>
                    <a:lnR w="38100" cap="flat" cmpd="sng" algn="ctr">
                      <a:solidFill>
                        <a:schemeClr val="bg1"/>
                      </a:solidFill>
                      <a:prstDash val="solid"/>
                      <a:round/>
                      <a:headEnd type="none" w="med" len="med"/>
                      <a:tailEnd type="none" w="lg" len="med"/>
                    </a:lnR>
                    <a:lnT w="38100" cap="flat" cmpd="sng" algn="ctr">
                      <a:solidFill>
                        <a:schemeClr val="bg1"/>
                      </a:solidFill>
                      <a:prstDash val="solid"/>
                      <a:round/>
                      <a:headEnd type="none" w="med" len="med"/>
                      <a:tailEnd type="none" w="lg" len="med"/>
                    </a:lnT>
                    <a:lnB w="38100" cap="flat" cmpd="sng" algn="ctr">
                      <a:solidFill>
                        <a:schemeClr val="bg1"/>
                      </a:solidFill>
                      <a:prstDash val="solid"/>
                      <a:round/>
                      <a:headEnd type="none" w="med" len="med"/>
                      <a:tailEnd type="none" w="lg" len="med"/>
                    </a:lnB>
                    <a:lnTlToBr>
                      <a:noFill/>
                    </a:lnTlToBr>
                    <a:lnBlToTr>
                      <a:noFill/>
                    </a:lnBlToTr>
                    <a:solidFill>
                      <a:srgbClr val="969696">
                        <a:alpha val="50000"/>
                      </a:srgbClr>
                    </a:solidFill>
                  </a:tcPr>
                </a:tc>
                <a:tc>
                  <a:txBody>
                    <a:bodyPr/>
                    <a:lstStyle/>
                    <a:p>
                      <a:pPr marL="0" marR="0" lvl="0" indent="0" algn="r" defTabSz="890588" rtl="0" eaLnBrk="1" fontAlgn="base" latinLnBrk="0" hangingPunct="1">
                        <a:lnSpc>
                          <a:spcPct val="100000"/>
                        </a:lnSpc>
                        <a:spcBef>
                          <a:spcPct val="20000"/>
                        </a:spcBef>
                        <a:spcAft>
                          <a:spcPct val="0"/>
                        </a:spcAft>
                        <a:buClr>
                          <a:schemeClr val="tx2"/>
                        </a:buClr>
                        <a:buSzTx/>
                        <a:buFont typeface="Wingdings" pitchFamily="2" charset="2"/>
                        <a:buNone/>
                        <a:tabLst>
                          <a:tab pos="6985000" algn="l"/>
                          <a:tab pos="7185025" algn="l"/>
                          <a:tab pos="7837488" algn="l"/>
                        </a:tabLst>
                      </a:pPr>
                      <a:r>
                        <a:rPr kumimoji="0" lang="en-US" altLang="zh-CN" sz="2500" b="0" i="0" u="none" strike="noStrike" cap="none" normalizeH="0" baseline="0">
                          <a:ln>
                            <a:noFill/>
                          </a:ln>
                          <a:solidFill>
                            <a:srgbClr val="000000"/>
                          </a:solidFill>
                          <a:effectLst/>
                          <a:latin typeface="Arial" pitchFamily="34" charset="0"/>
                          <a:ea typeface="宋体" pitchFamily="2" charset="-122"/>
                        </a:rPr>
                        <a:t>2%</a:t>
                      </a:r>
                    </a:p>
                  </a:txBody>
                  <a:tcPr marL="0" marR="0" marT="0" marB="0" anchor="ctr" anchorCtr="1" horzOverflow="overflow">
                    <a:lnL w="38100" cap="flat" cmpd="sng" algn="ctr">
                      <a:solidFill>
                        <a:schemeClr val="bg1"/>
                      </a:solidFill>
                      <a:prstDash val="solid"/>
                      <a:round/>
                      <a:headEnd type="none" w="med" len="med"/>
                      <a:tailEnd type="none" w="lg" len="med"/>
                    </a:lnL>
                    <a:lnR w="38100" cap="flat" cmpd="sng" algn="ctr">
                      <a:solidFill>
                        <a:schemeClr val="bg1"/>
                      </a:solidFill>
                      <a:prstDash val="solid"/>
                      <a:round/>
                      <a:headEnd type="none" w="med" len="med"/>
                      <a:tailEnd type="none" w="lg" len="med"/>
                    </a:lnR>
                    <a:lnT w="38100" cap="flat" cmpd="sng" algn="ctr">
                      <a:solidFill>
                        <a:schemeClr val="bg1"/>
                      </a:solidFill>
                      <a:prstDash val="solid"/>
                      <a:round/>
                      <a:headEnd type="none" w="med" len="med"/>
                      <a:tailEnd type="none" w="lg" len="med"/>
                    </a:lnT>
                    <a:lnB w="38100" cap="flat" cmpd="sng" algn="ctr">
                      <a:solidFill>
                        <a:schemeClr val="bg1"/>
                      </a:solidFill>
                      <a:prstDash val="solid"/>
                      <a:round/>
                      <a:headEnd type="none" w="med" len="med"/>
                      <a:tailEnd type="none" w="lg" len="med"/>
                    </a:lnB>
                    <a:lnTlToBr>
                      <a:noFill/>
                    </a:lnTlToBr>
                    <a:lnBlToTr>
                      <a:noFill/>
                    </a:lnBlToTr>
                    <a:solidFill>
                      <a:srgbClr val="969696">
                        <a:alpha val="50000"/>
                      </a:srgbClr>
                    </a:solidFill>
                  </a:tcPr>
                </a:tc>
                <a:tc>
                  <a:txBody>
                    <a:bodyPr/>
                    <a:lstStyle/>
                    <a:p>
                      <a:pPr marL="0" marR="0" lvl="0" indent="0" algn="r" defTabSz="890588" rtl="0" eaLnBrk="1" fontAlgn="base" latinLnBrk="0" hangingPunct="1">
                        <a:lnSpc>
                          <a:spcPct val="100000"/>
                        </a:lnSpc>
                        <a:spcBef>
                          <a:spcPct val="20000"/>
                        </a:spcBef>
                        <a:spcAft>
                          <a:spcPct val="0"/>
                        </a:spcAft>
                        <a:buClr>
                          <a:schemeClr val="tx2"/>
                        </a:buClr>
                        <a:buSzTx/>
                        <a:buFont typeface="Wingdings" pitchFamily="2" charset="2"/>
                        <a:buNone/>
                        <a:tabLst>
                          <a:tab pos="6985000" algn="l"/>
                          <a:tab pos="7185025" algn="l"/>
                          <a:tab pos="7837488" algn="l"/>
                        </a:tabLst>
                      </a:pPr>
                      <a:r>
                        <a:rPr kumimoji="0" lang="en-US" altLang="zh-CN" sz="2500" b="0" i="0" u="none" strike="noStrike" cap="none" normalizeH="0" baseline="0">
                          <a:ln>
                            <a:noFill/>
                          </a:ln>
                          <a:solidFill>
                            <a:srgbClr val="000000"/>
                          </a:solidFill>
                          <a:effectLst/>
                          <a:latin typeface="Arial" pitchFamily="34" charset="0"/>
                          <a:ea typeface="宋体" pitchFamily="2" charset="-122"/>
                        </a:rPr>
                        <a:t>7.3 days</a:t>
                      </a:r>
                    </a:p>
                  </a:txBody>
                  <a:tcPr marL="0" marR="0" marT="0" marB="0" anchor="ctr" anchorCtr="1" horzOverflow="overflow">
                    <a:lnL w="38100" cap="flat" cmpd="sng" algn="ctr">
                      <a:solidFill>
                        <a:schemeClr val="bg1"/>
                      </a:solidFill>
                      <a:prstDash val="solid"/>
                      <a:round/>
                      <a:headEnd type="none" w="med" len="med"/>
                      <a:tailEnd type="none" w="lg" len="med"/>
                    </a:lnL>
                    <a:lnR w="38100" cap="flat" cmpd="sng" algn="ctr">
                      <a:solidFill>
                        <a:schemeClr val="bg1"/>
                      </a:solidFill>
                      <a:prstDash val="solid"/>
                      <a:round/>
                      <a:headEnd type="none" w="med" len="med"/>
                      <a:tailEnd type="none" w="lg" len="med"/>
                    </a:lnR>
                    <a:lnT w="38100" cap="flat" cmpd="sng" algn="ctr">
                      <a:solidFill>
                        <a:schemeClr val="bg1"/>
                      </a:solidFill>
                      <a:prstDash val="solid"/>
                      <a:round/>
                      <a:headEnd type="none" w="med" len="med"/>
                      <a:tailEnd type="none" w="lg" len="med"/>
                    </a:lnT>
                    <a:lnB w="38100" cap="flat" cmpd="sng" algn="ctr">
                      <a:solidFill>
                        <a:schemeClr val="bg1"/>
                      </a:solidFill>
                      <a:prstDash val="solid"/>
                      <a:round/>
                      <a:headEnd type="none" w="med" len="med"/>
                      <a:tailEnd type="none" w="lg" len="med"/>
                    </a:lnB>
                    <a:lnTlToBr>
                      <a:noFill/>
                    </a:lnTlToBr>
                    <a:lnBlToTr>
                      <a:noFill/>
                    </a:lnBlToTr>
                    <a:solidFill>
                      <a:srgbClr val="969696">
                        <a:alpha val="50000"/>
                      </a:srgbClr>
                    </a:solidFill>
                  </a:tcPr>
                </a:tc>
                <a:tc>
                  <a:txBody>
                    <a:bodyPr/>
                    <a:lstStyle/>
                    <a:p>
                      <a:pPr marL="0" marR="0" lvl="0" indent="0" algn="r" defTabSz="890588" rtl="0" eaLnBrk="1" fontAlgn="base" latinLnBrk="0" hangingPunct="1">
                        <a:lnSpc>
                          <a:spcPct val="100000"/>
                        </a:lnSpc>
                        <a:spcBef>
                          <a:spcPct val="20000"/>
                        </a:spcBef>
                        <a:spcAft>
                          <a:spcPct val="0"/>
                        </a:spcAft>
                        <a:buClr>
                          <a:schemeClr val="tx2"/>
                        </a:buClr>
                        <a:buSzTx/>
                        <a:buFont typeface="Wingdings" pitchFamily="2" charset="2"/>
                        <a:buNone/>
                        <a:tabLst>
                          <a:tab pos="6985000" algn="l"/>
                          <a:tab pos="7185025" algn="l"/>
                          <a:tab pos="7837488" algn="l"/>
                        </a:tabLst>
                      </a:pPr>
                      <a:r>
                        <a:rPr kumimoji="0" lang="en-US" altLang="zh-CN" sz="2500" b="0" i="0" u="none" strike="noStrike" cap="none" normalizeH="0" baseline="0">
                          <a:ln>
                            <a:noFill/>
                          </a:ln>
                          <a:solidFill>
                            <a:srgbClr val="000000"/>
                          </a:solidFill>
                          <a:effectLst/>
                          <a:latin typeface="Arial" pitchFamily="34" charset="0"/>
                          <a:ea typeface="宋体" pitchFamily="2" charset="-122"/>
                        </a:rPr>
                        <a:t>3hrs 22 min</a:t>
                      </a:r>
                    </a:p>
                  </a:txBody>
                  <a:tcPr marL="0" marR="0" marT="0" marB="0" anchor="ctr" anchorCtr="1" horzOverflow="overflow">
                    <a:lnL w="38100" cap="flat" cmpd="sng" algn="ctr">
                      <a:solidFill>
                        <a:schemeClr val="bg1"/>
                      </a:solidFill>
                      <a:prstDash val="solid"/>
                      <a:round/>
                      <a:headEnd type="none" w="med" len="med"/>
                      <a:tailEnd type="none" w="lg" len="med"/>
                    </a:lnL>
                    <a:lnR w="38100" cap="flat" cmpd="sng" algn="ctr">
                      <a:solidFill>
                        <a:schemeClr val="bg1"/>
                      </a:solidFill>
                      <a:prstDash val="solid"/>
                      <a:round/>
                      <a:headEnd type="none" w="med" len="med"/>
                      <a:tailEnd type="none" w="lg" len="med"/>
                    </a:lnR>
                    <a:lnT w="38100" cap="flat" cmpd="sng" algn="ctr">
                      <a:solidFill>
                        <a:schemeClr val="bg1"/>
                      </a:solidFill>
                      <a:prstDash val="solid"/>
                      <a:round/>
                      <a:headEnd type="none" w="med" len="med"/>
                      <a:tailEnd type="none" w="lg" len="med"/>
                    </a:lnT>
                    <a:lnB w="38100" cap="flat" cmpd="sng" algn="ctr">
                      <a:solidFill>
                        <a:schemeClr val="bg1"/>
                      </a:solidFill>
                      <a:prstDash val="solid"/>
                      <a:round/>
                      <a:headEnd type="none" w="med" len="med"/>
                      <a:tailEnd type="none" w="lg" len="med"/>
                    </a:lnB>
                    <a:lnTlToBr>
                      <a:noFill/>
                    </a:lnTlToBr>
                    <a:lnBlToTr>
                      <a:noFill/>
                    </a:lnBlToTr>
                    <a:solidFill>
                      <a:srgbClr val="969696">
                        <a:alpha val="50000"/>
                      </a:srgbClr>
                    </a:solidFill>
                  </a:tcPr>
                </a:tc>
                <a:extLst>
                  <a:ext uri="{0D108BD9-81ED-4DB2-BD59-A6C34878D82A}">
                    <a16:rowId xmlns:a16="http://schemas.microsoft.com/office/drawing/2014/main" val="10001"/>
                  </a:ext>
                </a:extLst>
              </a:tr>
              <a:tr h="474663">
                <a:tc>
                  <a:txBody>
                    <a:bodyPr/>
                    <a:lstStyle/>
                    <a:p>
                      <a:pPr marL="0" marR="0" lvl="0" indent="0" algn="r" defTabSz="890588" rtl="0" eaLnBrk="1" fontAlgn="base" latinLnBrk="0" hangingPunct="1">
                        <a:lnSpc>
                          <a:spcPct val="100000"/>
                        </a:lnSpc>
                        <a:spcBef>
                          <a:spcPct val="20000"/>
                        </a:spcBef>
                        <a:spcAft>
                          <a:spcPct val="0"/>
                        </a:spcAft>
                        <a:buClr>
                          <a:schemeClr val="tx2"/>
                        </a:buClr>
                        <a:buSzTx/>
                        <a:buFont typeface="Wingdings" pitchFamily="2" charset="2"/>
                        <a:buNone/>
                        <a:tabLst>
                          <a:tab pos="6985000" algn="l"/>
                          <a:tab pos="7185025" algn="l"/>
                          <a:tab pos="7837488" algn="l"/>
                        </a:tabLst>
                      </a:pPr>
                      <a:r>
                        <a:rPr kumimoji="0" lang="en-US" altLang="zh-CN" sz="2500" b="0" i="0" u="none" strike="noStrike" cap="none" normalizeH="0" baseline="0">
                          <a:ln>
                            <a:noFill/>
                          </a:ln>
                          <a:solidFill>
                            <a:srgbClr val="000000"/>
                          </a:solidFill>
                          <a:effectLst/>
                          <a:latin typeface="Arial" pitchFamily="34" charset="0"/>
                          <a:ea typeface="宋体" pitchFamily="2" charset="-122"/>
                        </a:rPr>
                        <a:t>99%</a:t>
                      </a:r>
                    </a:p>
                  </a:txBody>
                  <a:tcPr marL="0" marR="0" marT="0" marB="0" anchor="ctr" anchorCtr="1" horzOverflow="overflow">
                    <a:lnL w="38100" cap="flat" cmpd="sng" algn="ctr">
                      <a:solidFill>
                        <a:schemeClr val="bg1"/>
                      </a:solidFill>
                      <a:prstDash val="solid"/>
                      <a:round/>
                      <a:headEnd type="none" w="med" len="med"/>
                      <a:tailEnd type="none" w="lg" len="med"/>
                    </a:lnL>
                    <a:lnR w="38100" cap="flat" cmpd="sng" algn="ctr">
                      <a:solidFill>
                        <a:schemeClr val="bg1"/>
                      </a:solidFill>
                      <a:prstDash val="solid"/>
                      <a:round/>
                      <a:headEnd type="none" w="med" len="med"/>
                      <a:tailEnd type="none" w="lg" len="med"/>
                    </a:lnR>
                    <a:lnT w="38100" cap="flat" cmpd="sng" algn="ctr">
                      <a:solidFill>
                        <a:schemeClr val="bg1"/>
                      </a:solidFill>
                      <a:prstDash val="solid"/>
                      <a:round/>
                      <a:headEnd type="none" w="med" len="med"/>
                      <a:tailEnd type="none" w="lg" len="med"/>
                    </a:lnT>
                    <a:lnB w="38100" cap="flat" cmpd="sng" algn="ctr">
                      <a:solidFill>
                        <a:schemeClr val="bg1"/>
                      </a:solidFill>
                      <a:prstDash val="solid"/>
                      <a:round/>
                      <a:headEnd type="none" w="med" len="med"/>
                      <a:tailEnd type="none" w="lg" len="med"/>
                    </a:lnB>
                    <a:lnTlToBr>
                      <a:noFill/>
                    </a:lnTlToBr>
                    <a:lnBlToTr>
                      <a:noFill/>
                    </a:lnBlToTr>
                    <a:solidFill>
                      <a:srgbClr val="969696">
                        <a:alpha val="50000"/>
                      </a:srgbClr>
                    </a:solidFill>
                  </a:tcPr>
                </a:tc>
                <a:tc>
                  <a:txBody>
                    <a:bodyPr/>
                    <a:lstStyle/>
                    <a:p>
                      <a:pPr marL="0" marR="0" lvl="0" indent="0" algn="r" defTabSz="890588" rtl="0" eaLnBrk="1" fontAlgn="base" latinLnBrk="0" hangingPunct="1">
                        <a:lnSpc>
                          <a:spcPct val="100000"/>
                        </a:lnSpc>
                        <a:spcBef>
                          <a:spcPct val="20000"/>
                        </a:spcBef>
                        <a:spcAft>
                          <a:spcPct val="0"/>
                        </a:spcAft>
                        <a:buClr>
                          <a:schemeClr val="tx2"/>
                        </a:buClr>
                        <a:buSzTx/>
                        <a:buFont typeface="Wingdings" pitchFamily="2" charset="2"/>
                        <a:buNone/>
                        <a:tabLst>
                          <a:tab pos="6985000" algn="l"/>
                          <a:tab pos="7185025" algn="l"/>
                          <a:tab pos="7837488" algn="l"/>
                        </a:tabLst>
                      </a:pPr>
                      <a:r>
                        <a:rPr kumimoji="0" lang="en-US" altLang="zh-CN" sz="2500" b="0" i="0" u="none" strike="noStrike" cap="none" normalizeH="0" baseline="0">
                          <a:ln>
                            <a:noFill/>
                          </a:ln>
                          <a:solidFill>
                            <a:srgbClr val="000000"/>
                          </a:solidFill>
                          <a:effectLst/>
                          <a:latin typeface="Arial" pitchFamily="34" charset="0"/>
                          <a:ea typeface="宋体" pitchFamily="2" charset="-122"/>
                        </a:rPr>
                        <a:t>1%</a:t>
                      </a:r>
                    </a:p>
                  </a:txBody>
                  <a:tcPr marL="0" marR="0" marT="0" marB="0" anchor="ctr" anchorCtr="1" horzOverflow="overflow">
                    <a:lnL w="38100" cap="flat" cmpd="sng" algn="ctr">
                      <a:solidFill>
                        <a:schemeClr val="bg1"/>
                      </a:solidFill>
                      <a:prstDash val="solid"/>
                      <a:round/>
                      <a:headEnd type="none" w="med" len="med"/>
                      <a:tailEnd type="none" w="lg" len="med"/>
                    </a:lnL>
                    <a:lnR w="38100" cap="flat" cmpd="sng" algn="ctr">
                      <a:solidFill>
                        <a:schemeClr val="bg1"/>
                      </a:solidFill>
                      <a:prstDash val="solid"/>
                      <a:round/>
                      <a:headEnd type="none" w="med" len="med"/>
                      <a:tailEnd type="none" w="lg" len="med"/>
                    </a:lnR>
                    <a:lnT w="38100" cap="flat" cmpd="sng" algn="ctr">
                      <a:solidFill>
                        <a:schemeClr val="bg1"/>
                      </a:solidFill>
                      <a:prstDash val="solid"/>
                      <a:round/>
                      <a:headEnd type="none" w="med" len="med"/>
                      <a:tailEnd type="none" w="lg" len="med"/>
                    </a:lnT>
                    <a:lnB w="38100" cap="flat" cmpd="sng" algn="ctr">
                      <a:solidFill>
                        <a:schemeClr val="bg1"/>
                      </a:solidFill>
                      <a:prstDash val="solid"/>
                      <a:round/>
                      <a:headEnd type="none" w="med" len="med"/>
                      <a:tailEnd type="none" w="lg" len="med"/>
                    </a:lnB>
                    <a:lnTlToBr>
                      <a:noFill/>
                    </a:lnTlToBr>
                    <a:lnBlToTr>
                      <a:noFill/>
                    </a:lnBlToTr>
                    <a:solidFill>
                      <a:srgbClr val="969696">
                        <a:alpha val="50000"/>
                      </a:srgbClr>
                    </a:solidFill>
                  </a:tcPr>
                </a:tc>
                <a:tc>
                  <a:txBody>
                    <a:bodyPr/>
                    <a:lstStyle/>
                    <a:p>
                      <a:pPr marL="0" marR="0" lvl="0" indent="0" algn="r" defTabSz="890588" rtl="0" eaLnBrk="1" fontAlgn="base" latinLnBrk="0" hangingPunct="1">
                        <a:lnSpc>
                          <a:spcPct val="100000"/>
                        </a:lnSpc>
                        <a:spcBef>
                          <a:spcPct val="20000"/>
                        </a:spcBef>
                        <a:spcAft>
                          <a:spcPct val="0"/>
                        </a:spcAft>
                        <a:buClr>
                          <a:schemeClr val="tx2"/>
                        </a:buClr>
                        <a:buSzTx/>
                        <a:buFont typeface="Wingdings" pitchFamily="2" charset="2"/>
                        <a:buNone/>
                        <a:tabLst>
                          <a:tab pos="6985000" algn="l"/>
                          <a:tab pos="7185025" algn="l"/>
                          <a:tab pos="7837488" algn="l"/>
                        </a:tabLst>
                      </a:pPr>
                      <a:r>
                        <a:rPr kumimoji="0" lang="en-US" altLang="zh-CN" sz="2500" b="0" i="0" u="none" strike="noStrike" cap="none" normalizeH="0" baseline="0">
                          <a:ln>
                            <a:noFill/>
                          </a:ln>
                          <a:solidFill>
                            <a:srgbClr val="000000"/>
                          </a:solidFill>
                          <a:effectLst/>
                          <a:latin typeface="Arial" pitchFamily="34" charset="0"/>
                          <a:ea typeface="宋体" pitchFamily="2" charset="-122"/>
                        </a:rPr>
                        <a:t>3.65 days</a:t>
                      </a:r>
                    </a:p>
                  </a:txBody>
                  <a:tcPr marL="0" marR="0" marT="0" marB="0" anchor="ctr" anchorCtr="1" horzOverflow="overflow">
                    <a:lnL w="38100" cap="flat" cmpd="sng" algn="ctr">
                      <a:solidFill>
                        <a:schemeClr val="bg1"/>
                      </a:solidFill>
                      <a:prstDash val="solid"/>
                      <a:round/>
                      <a:headEnd type="none" w="med" len="med"/>
                      <a:tailEnd type="none" w="lg" len="med"/>
                    </a:lnL>
                    <a:lnR w="38100" cap="flat" cmpd="sng" algn="ctr">
                      <a:solidFill>
                        <a:schemeClr val="bg1"/>
                      </a:solidFill>
                      <a:prstDash val="solid"/>
                      <a:round/>
                      <a:headEnd type="none" w="med" len="med"/>
                      <a:tailEnd type="none" w="lg" len="med"/>
                    </a:lnR>
                    <a:lnT w="38100" cap="flat" cmpd="sng" algn="ctr">
                      <a:solidFill>
                        <a:schemeClr val="bg1"/>
                      </a:solidFill>
                      <a:prstDash val="solid"/>
                      <a:round/>
                      <a:headEnd type="none" w="med" len="med"/>
                      <a:tailEnd type="none" w="lg" len="med"/>
                    </a:lnT>
                    <a:lnB w="38100" cap="flat" cmpd="sng" algn="ctr">
                      <a:solidFill>
                        <a:schemeClr val="bg1"/>
                      </a:solidFill>
                      <a:prstDash val="solid"/>
                      <a:round/>
                      <a:headEnd type="none" w="med" len="med"/>
                      <a:tailEnd type="none" w="lg" len="med"/>
                    </a:lnB>
                    <a:lnTlToBr>
                      <a:noFill/>
                    </a:lnTlToBr>
                    <a:lnBlToTr>
                      <a:noFill/>
                    </a:lnBlToTr>
                    <a:solidFill>
                      <a:srgbClr val="969696">
                        <a:alpha val="50000"/>
                      </a:srgbClr>
                    </a:solidFill>
                  </a:tcPr>
                </a:tc>
                <a:tc>
                  <a:txBody>
                    <a:bodyPr/>
                    <a:lstStyle/>
                    <a:p>
                      <a:pPr marL="0" marR="0" lvl="0" indent="0" algn="r" defTabSz="890588" rtl="0" eaLnBrk="1" fontAlgn="base" latinLnBrk="0" hangingPunct="1">
                        <a:lnSpc>
                          <a:spcPct val="100000"/>
                        </a:lnSpc>
                        <a:spcBef>
                          <a:spcPct val="20000"/>
                        </a:spcBef>
                        <a:spcAft>
                          <a:spcPct val="0"/>
                        </a:spcAft>
                        <a:buClr>
                          <a:schemeClr val="tx2"/>
                        </a:buClr>
                        <a:buSzTx/>
                        <a:buFont typeface="Wingdings" pitchFamily="2" charset="2"/>
                        <a:buNone/>
                        <a:tabLst>
                          <a:tab pos="6985000" algn="l"/>
                          <a:tab pos="7185025" algn="l"/>
                          <a:tab pos="7837488" algn="l"/>
                        </a:tabLst>
                      </a:pPr>
                      <a:r>
                        <a:rPr kumimoji="0" lang="en-US" altLang="zh-CN" sz="2500" b="0" i="0" u="none" strike="noStrike" cap="none" normalizeH="0" baseline="0">
                          <a:ln>
                            <a:noFill/>
                          </a:ln>
                          <a:solidFill>
                            <a:srgbClr val="000000"/>
                          </a:solidFill>
                          <a:effectLst/>
                          <a:latin typeface="Arial" pitchFamily="34" charset="0"/>
                          <a:ea typeface="宋体" pitchFamily="2" charset="-122"/>
                        </a:rPr>
                        <a:t>1 hr 41 min</a:t>
                      </a:r>
                    </a:p>
                  </a:txBody>
                  <a:tcPr marL="0" marR="0" marT="0" marB="0" anchor="ctr" anchorCtr="1" horzOverflow="overflow">
                    <a:lnL w="38100" cap="flat" cmpd="sng" algn="ctr">
                      <a:solidFill>
                        <a:schemeClr val="bg1"/>
                      </a:solidFill>
                      <a:prstDash val="solid"/>
                      <a:round/>
                      <a:headEnd type="none" w="med" len="med"/>
                      <a:tailEnd type="none" w="lg" len="med"/>
                    </a:lnL>
                    <a:lnR w="38100" cap="flat" cmpd="sng" algn="ctr">
                      <a:solidFill>
                        <a:schemeClr val="bg1"/>
                      </a:solidFill>
                      <a:prstDash val="solid"/>
                      <a:round/>
                      <a:headEnd type="none" w="med" len="med"/>
                      <a:tailEnd type="none" w="lg" len="med"/>
                    </a:lnR>
                    <a:lnT w="38100" cap="flat" cmpd="sng" algn="ctr">
                      <a:solidFill>
                        <a:schemeClr val="bg1"/>
                      </a:solidFill>
                      <a:prstDash val="solid"/>
                      <a:round/>
                      <a:headEnd type="none" w="med" len="med"/>
                      <a:tailEnd type="none" w="lg" len="med"/>
                    </a:lnT>
                    <a:lnB w="38100" cap="flat" cmpd="sng" algn="ctr">
                      <a:solidFill>
                        <a:schemeClr val="bg1"/>
                      </a:solidFill>
                      <a:prstDash val="solid"/>
                      <a:round/>
                      <a:headEnd type="none" w="med" len="med"/>
                      <a:tailEnd type="none" w="lg" len="med"/>
                    </a:lnB>
                    <a:lnTlToBr>
                      <a:noFill/>
                    </a:lnTlToBr>
                    <a:lnBlToTr>
                      <a:noFill/>
                    </a:lnBlToTr>
                    <a:solidFill>
                      <a:srgbClr val="969696">
                        <a:alpha val="50000"/>
                      </a:srgbClr>
                    </a:solidFill>
                  </a:tcPr>
                </a:tc>
                <a:extLst>
                  <a:ext uri="{0D108BD9-81ED-4DB2-BD59-A6C34878D82A}">
                    <a16:rowId xmlns:a16="http://schemas.microsoft.com/office/drawing/2014/main" val="10002"/>
                  </a:ext>
                </a:extLst>
              </a:tr>
              <a:tr h="496888">
                <a:tc>
                  <a:txBody>
                    <a:bodyPr/>
                    <a:lstStyle/>
                    <a:p>
                      <a:pPr marL="0" marR="0" lvl="0" indent="0" algn="r" defTabSz="890588" rtl="0" eaLnBrk="1" fontAlgn="base" latinLnBrk="0" hangingPunct="1">
                        <a:lnSpc>
                          <a:spcPct val="100000"/>
                        </a:lnSpc>
                        <a:spcBef>
                          <a:spcPct val="20000"/>
                        </a:spcBef>
                        <a:spcAft>
                          <a:spcPct val="0"/>
                        </a:spcAft>
                        <a:buClr>
                          <a:schemeClr val="tx2"/>
                        </a:buClr>
                        <a:buSzTx/>
                        <a:buFont typeface="Wingdings" pitchFamily="2" charset="2"/>
                        <a:buNone/>
                        <a:tabLst>
                          <a:tab pos="6985000" algn="l"/>
                          <a:tab pos="7185025" algn="l"/>
                          <a:tab pos="7837488" algn="l"/>
                        </a:tabLst>
                      </a:pPr>
                      <a:r>
                        <a:rPr kumimoji="0" lang="en-US" altLang="zh-CN" sz="2500" b="0" i="0" u="none" strike="noStrike" cap="none" normalizeH="0" baseline="0">
                          <a:ln>
                            <a:noFill/>
                          </a:ln>
                          <a:solidFill>
                            <a:srgbClr val="000000"/>
                          </a:solidFill>
                          <a:effectLst/>
                          <a:latin typeface="Arial" pitchFamily="34" charset="0"/>
                          <a:ea typeface="宋体" pitchFamily="2" charset="-122"/>
                        </a:rPr>
                        <a:t>99.8%</a:t>
                      </a:r>
                    </a:p>
                  </a:txBody>
                  <a:tcPr marL="0" marR="0" marT="0" marB="0" anchor="ctr" anchorCtr="1" horzOverflow="overflow">
                    <a:lnL w="38100" cap="flat" cmpd="sng" algn="ctr">
                      <a:solidFill>
                        <a:schemeClr val="bg1"/>
                      </a:solidFill>
                      <a:prstDash val="solid"/>
                      <a:round/>
                      <a:headEnd type="none" w="med" len="med"/>
                      <a:tailEnd type="none" w="lg" len="med"/>
                    </a:lnL>
                    <a:lnR w="38100" cap="flat" cmpd="sng" algn="ctr">
                      <a:solidFill>
                        <a:schemeClr val="bg1"/>
                      </a:solidFill>
                      <a:prstDash val="solid"/>
                      <a:round/>
                      <a:headEnd type="none" w="med" len="med"/>
                      <a:tailEnd type="none" w="lg" len="med"/>
                    </a:lnR>
                    <a:lnT w="38100" cap="flat" cmpd="sng" algn="ctr">
                      <a:solidFill>
                        <a:schemeClr val="bg1"/>
                      </a:solidFill>
                      <a:prstDash val="solid"/>
                      <a:round/>
                      <a:headEnd type="none" w="med" len="med"/>
                      <a:tailEnd type="none" w="lg" len="med"/>
                    </a:lnT>
                    <a:lnB w="38100" cap="flat" cmpd="sng" algn="ctr">
                      <a:solidFill>
                        <a:schemeClr val="bg1"/>
                      </a:solidFill>
                      <a:prstDash val="solid"/>
                      <a:round/>
                      <a:headEnd type="none" w="med" len="med"/>
                      <a:tailEnd type="none" w="lg" len="med"/>
                    </a:lnB>
                    <a:lnTlToBr>
                      <a:noFill/>
                    </a:lnTlToBr>
                    <a:lnBlToTr>
                      <a:noFill/>
                    </a:lnBlToTr>
                    <a:solidFill>
                      <a:srgbClr val="969696">
                        <a:alpha val="50000"/>
                      </a:srgbClr>
                    </a:solidFill>
                  </a:tcPr>
                </a:tc>
                <a:tc>
                  <a:txBody>
                    <a:bodyPr/>
                    <a:lstStyle/>
                    <a:p>
                      <a:pPr marL="0" marR="0" lvl="0" indent="0" algn="r" defTabSz="890588" rtl="0" eaLnBrk="1" fontAlgn="base" latinLnBrk="0" hangingPunct="1">
                        <a:lnSpc>
                          <a:spcPct val="100000"/>
                        </a:lnSpc>
                        <a:spcBef>
                          <a:spcPct val="20000"/>
                        </a:spcBef>
                        <a:spcAft>
                          <a:spcPct val="0"/>
                        </a:spcAft>
                        <a:buClr>
                          <a:schemeClr val="tx2"/>
                        </a:buClr>
                        <a:buSzTx/>
                        <a:buFont typeface="Wingdings" pitchFamily="2" charset="2"/>
                        <a:buNone/>
                        <a:tabLst>
                          <a:tab pos="6985000" algn="l"/>
                          <a:tab pos="7185025" algn="l"/>
                          <a:tab pos="7837488" algn="l"/>
                        </a:tabLst>
                      </a:pPr>
                      <a:r>
                        <a:rPr kumimoji="0" lang="en-US" altLang="zh-CN" sz="2500" b="0" i="0" u="none" strike="noStrike" cap="none" normalizeH="0" baseline="0">
                          <a:ln>
                            <a:noFill/>
                          </a:ln>
                          <a:solidFill>
                            <a:srgbClr val="000000"/>
                          </a:solidFill>
                          <a:effectLst/>
                          <a:latin typeface="Arial" pitchFamily="34" charset="0"/>
                          <a:ea typeface="宋体" pitchFamily="2" charset="-122"/>
                        </a:rPr>
                        <a:t>0.2%</a:t>
                      </a:r>
                    </a:p>
                  </a:txBody>
                  <a:tcPr marL="0" marR="0" marT="0" marB="0" anchor="ctr" anchorCtr="1" horzOverflow="overflow">
                    <a:lnL w="38100" cap="flat" cmpd="sng" algn="ctr">
                      <a:solidFill>
                        <a:schemeClr val="bg1"/>
                      </a:solidFill>
                      <a:prstDash val="solid"/>
                      <a:round/>
                      <a:headEnd type="none" w="med" len="med"/>
                      <a:tailEnd type="none" w="lg" len="med"/>
                    </a:lnL>
                    <a:lnR w="38100" cap="flat" cmpd="sng" algn="ctr">
                      <a:solidFill>
                        <a:schemeClr val="bg1"/>
                      </a:solidFill>
                      <a:prstDash val="solid"/>
                      <a:round/>
                      <a:headEnd type="none" w="med" len="med"/>
                      <a:tailEnd type="none" w="lg" len="med"/>
                    </a:lnR>
                    <a:lnT w="38100" cap="flat" cmpd="sng" algn="ctr">
                      <a:solidFill>
                        <a:schemeClr val="bg1"/>
                      </a:solidFill>
                      <a:prstDash val="solid"/>
                      <a:round/>
                      <a:headEnd type="none" w="med" len="med"/>
                      <a:tailEnd type="none" w="lg" len="med"/>
                    </a:lnT>
                    <a:lnB w="38100" cap="flat" cmpd="sng" algn="ctr">
                      <a:solidFill>
                        <a:schemeClr val="bg1"/>
                      </a:solidFill>
                      <a:prstDash val="solid"/>
                      <a:round/>
                      <a:headEnd type="none" w="med" len="med"/>
                      <a:tailEnd type="none" w="lg" len="med"/>
                    </a:lnB>
                    <a:lnTlToBr>
                      <a:noFill/>
                    </a:lnTlToBr>
                    <a:lnBlToTr>
                      <a:noFill/>
                    </a:lnBlToTr>
                    <a:solidFill>
                      <a:srgbClr val="969696">
                        <a:alpha val="50000"/>
                      </a:srgbClr>
                    </a:solidFill>
                  </a:tcPr>
                </a:tc>
                <a:tc>
                  <a:txBody>
                    <a:bodyPr/>
                    <a:lstStyle/>
                    <a:p>
                      <a:pPr marL="0" marR="0" lvl="0" indent="0" algn="r" defTabSz="890588" rtl="0" eaLnBrk="1" fontAlgn="base" latinLnBrk="0" hangingPunct="1">
                        <a:lnSpc>
                          <a:spcPct val="100000"/>
                        </a:lnSpc>
                        <a:spcBef>
                          <a:spcPct val="20000"/>
                        </a:spcBef>
                        <a:spcAft>
                          <a:spcPct val="0"/>
                        </a:spcAft>
                        <a:buClr>
                          <a:schemeClr val="tx2"/>
                        </a:buClr>
                        <a:buSzTx/>
                        <a:buFont typeface="Wingdings" pitchFamily="2" charset="2"/>
                        <a:buNone/>
                        <a:tabLst>
                          <a:tab pos="6985000" algn="l"/>
                          <a:tab pos="7185025" algn="l"/>
                          <a:tab pos="7837488" algn="l"/>
                        </a:tabLst>
                      </a:pPr>
                      <a:r>
                        <a:rPr kumimoji="0" lang="en-US" altLang="zh-CN" sz="2500" b="0" i="0" u="none" strike="noStrike" cap="none" normalizeH="0" baseline="0">
                          <a:ln>
                            <a:noFill/>
                          </a:ln>
                          <a:solidFill>
                            <a:srgbClr val="000000"/>
                          </a:solidFill>
                          <a:effectLst/>
                          <a:latin typeface="Arial" pitchFamily="34" charset="0"/>
                          <a:ea typeface="宋体" pitchFamily="2" charset="-122"/>
                        </a:rPr>
                        <a:t>17 hrs 31 min</a:t>
                      </a:r>
                    </a:p>
                  </a:txBody>
                  <a:tcPr marL="0" marR="0" marT="0" marB="0" anchor="ctr" anchorCtr="1" horzOverflow="overflow">
                    <a:lnL w="38100" cap="flat" cmpd="sng" algn="ctr">
                      <a:solidFill>
                        <a:schemeClr val="bg1"/>
                      </a:solidFill>
                      <a:prstDash val="solid"/>
                      <a:round/>
                      <a:headEnd type="none" w="med" len="med"/>
                      <a:tailEnd type="none" w="lg" len="med"/>
                    </a:lnL>
                    <a:lnR w="38100" cap="flat" cmpd="sng" algn="ctr">
                      <a:solidFill>
                        <a:schemeClr val="bg1"/>
                      </a:solidFill>
                      <a:prstDash val="solid"/>
                      <a:round/>
                      <a:headEnd type="none" w="med" len="med"/>
                      <a:tailEnd type="none" w="lg" len="med"/>
                    </a:lnR>
                    <a:lnT w="38100" cap="flat" cmpd="sng" algn="ctr">
                      <a:solidFill>
                        <a:schemeClr val="bg1"/>
                      </a:solidFill>
                      <a:prstDash val="solid"/>
                      <a:round/>
                      <a:headEnd type="none" w="med" len="med"/>
                      <a:tailEnd type="none" w="lg" len="med"/>
                    </a:lnT>
                    <a:lnB w="38100" cap="flat" cmpd="sng" algn="ctr">
                      <a:solidFill>
                        <a:schemeClr val="bg1"/>
                      </a:solidFill>
                      <a:prstDash val="solid"/>
                      <a:round/>
                      <a:headEnd type="none" w="med" len="med"/>
                      <a:tailEnd type="none" w="lg" len="med"/>
                    </a:lnB>
                    <a:lnTlToBr>
                      <a:noFill/>
                    </a:lnTlToBr>
                    <a:lnBlToTr>
                      <a:noFill/>
                    </a:lnBlToTr>
                    <a:solidFill>
                      <a:srgbClr val="969696">
                        <a:alpha val="50000"/>
                      </a:srgbClr>
                    </a:solidFill>
                  </a:tcPr>
                </a:tc>
                <a:tc>
                  <a:txBody>
                    <a:bodyPr/>
                    <a:lstStyle/>
                    <a:p>
                      <a:pPr marL="0" marR="0" lvl="0" indent="0" algn="r" defTabSz="890588" rtl="0" eaLnBrk="1" fontAlgn="base" latinLnBrk="0" hangingPunct="1">
                        <a:lnSpc>
                          <a:spcPct val="100000"/>
                        </a:lnSpc>
                        <a:spcBef>
                          <a:spcPct val="20000"/>
                        </a:spcBef>
                        <a:spcAft>
                          <a:spcPct val="0"/>
                        </a:spcAft>
                        <a:buClr>
                          <a:schemeClr val="tx2"/>
                        </a:buClr>
                        <a:buSzTx/>
                        <a:buFont typeface="Wingdings" pitchFamily="2" charset="2"/>
                        <a:buNone/>
                        <a:tabLst>
                          <a:tab pos="6985000" algn="l"/>
                          <a:tab pos="7185025" algn="l"/>
                          <a:tab pos="7837488" algn="l"/>
                        </a:tabLst>
                      </a:pPr>
                      <a:r>
                        <a:rPr kumimoji="0" lang="en-US" altLang="zh-CN" sz="2500" b="0" i="0" u="none" strike="noStrike" cap="none" normalizeH="0" baseline="0">
                          <a:ln>
                            <a:noFill/>
                          </a:ln>
                          <a:solidFill>
                            <a:srgbClr val="000000"/>
                          </a:solidFill>
                          <a:effectLst/>
                          <a:latin typeface="Arial" pitchFamily="34" charset="0"/>
                          <a:ea typeface="宋体" pitchFamily="2" charset="-122"/>
                        </a:rPr>
                        <a:t>20 min 10 sec</a:t>
                      </a:r>
                    </a:p>
                  </a:txBody>
                  <a:tcPr marL="0" marR="0" marT="0" marB="0" anchor="ctr" anchorCtr="1" horzOverflow="overflow">
                    <a:lnL w="38100" cap="flat" cmpd="sng" algn="ctr">
                      <a:solidFill>
                        <a:schemeClr val="bg1"/>
                      </a:solidFill>
                      <a:prstDash val="solid"/>
                      <a:round/>
                      <a:headEnd type="none" w="med" len="med"/>
                      <a:tailEnd type="none" w="lg" len="med"/>
                    </a:lnL>
                    <a:lnR w="38100" cap="flat" cmpd="sng" algn="ctr">
                      <a:solidFill>
                        <a:schemeClr val="bg1"/>
                      </a:solidFill>
                      <a:prstDash val="solid"/>
                      <a:round/>
                      <a:headEnd type="none" w="med" len="med"/>
                      <a:tailEnd type="none" w="lg" len="med"/>
                    </a:lnR>
                    <a:lnT w="38100" cap="flat" cmpd="sng" algn="ctr">
                      <a:solidFill>
                        <a:schemeClr val="bg1"/>
                      </a:solidFill>
                      <a:prstDash val="solid"/>
                      <a:round/>
                      <a:headEnd type="none" w="med" len="med"/>
                      <a:tailEnd type="none" w="lg" len="med"/>
                    </a:lnT>
                    <a:lnB w="38100" cap="flat" cmpd="sng" algn="ctr">
                      <a:solidFill>
                        <a:schemeClr val="bg1"/>
                      </a:solidFill>
                      <a:prstDash val="solid"/>
                      <a:round/>
                      <a:headEnd type="none" w="med" len="med"/>
                      <a:tailEnd type="none" w="lg" len="med"/>
                    </a:lnB>
                    <a:lnTlToBr>
                      <a:noFill/>
                    </a:lnTlToBr>
                    <a:lnBlToTr>
                      <a:noFill/>
                    </a:lnBlToTr>
                    <a:solidFill>
                      <a:srgbClr val="969696">
                        <a:alpha val="50000"/>
                      </a:srgbClr>
                    </a:solidFill>
                  </a:tcPr>
                </a:tc>
                <a:extLst>
                  <a:ext uri="{0D108BD9-81ED-4DB2-BD59-A6C34878D82A}">
                    <a16:rowId xmlns:a16="http://schemas.microsoft.com/office/drawing/2014/main" val="10003"/>
                  </a:ext>
                </a:extLst>
              </a:tr>
              <a:tr h="496888">
                <a:tc>
                  <a:txBody>
                    <a:bodyPr/>
                    <a:lstStyle/>
                    <a:p>
                      <a:pPr marL="0" marR="0" lvl="0" indent="0" algn="r" defTabSz="890588" rtl="0" eaLnBrk="1" fontAlgn="base" latinLnBrk="0" hangingPunct="1">
                        <a:lnSpc>
                          <a:spcPct val="100000"/>
                        </a:lnSpc>
                        <a:spcBef>
                          <a:spcPct val="20000"/>
                        </a:spcBef>
                        <a:spcAft>
                          <a:spcPct val="0"/>
                        </a:spcAft>
                        <a:buClr>
                          <a:schemeClr val="tx2"/>
                        </a:buClr>
                        <a:buSzTx/>
                        <a:buFont typeface="Wingdings" pitchFamily="2" charset="2"/>
                        <a:buNone/>
                        <a:tabLst>
                          <a:tab pos="6985000" algn="l"/>
                          <a:tab pos="7185025" algn="l"/>
                          <a:tab pos="7837488" algn="l"/>
                        </a:tabLst>
                      </a:pPr>
                      <a:r>
                        <a:rPr kumimoji="0" lang="en-US" altLang="zh-CN" sz="2500" b="0" i="0" u="none" strike="noStrike" cap="none" normalizeH="0" baseline="0">
                          <a:ln>
                            <a:noFill/>
                          </a:ln>
                          <a:solidFill>
                            <a:srgbClr val="000000"/>
                          </a:solidFill>
                          <a:effectLst/>
                          <a:latin typeface="Arial" pitchFamily="34" charset="0"/>
                          <a:ea typeface="宋体" pitchFamily="2" charset="-122"/>
                        </a:rPr>
                        <a:t>99.9%</a:t>
                      </a:r>
                    </a:p>
                  </a:txBody>
                  <a:tcPr marL="0" marR="0" marT="0" marB="0" anchor="ctr" anchorCtr="1" horzOverflow="overflow">
                    <a:lnL w="38100" cap="flat" cmpd="sng" algn="ctr">
                      <a:solidFill>
                        <a:schemeClr val="bg1"/>
                      </a:solidFill>
                      <a:prstDash val="solid"/>
                      <a:round/>
                      <a:headEnd type="none" w="med" len="med"/>
                      <a:tailEnd type="none" w="lg" len="med"/>
                    </a:lnL>
                    <a:lnR w="38100" cap="flat" cmpd="sng" algn="ctr">
                      <a:solidFill>
                        <a:schemeClr val="bg1"/>
                      </a:solidFill>
                      <a:prstDash val="solid"/>
                      <a:round/>
                      <a:headEnd type="none" w="med" len="med"/>
                      <a:tailEnd type="none" w="lg" len="med"/>
                    </a:lnR>
                    <a:lnT w="38100" cap="flat" cmpd="sng" algn="ctr">
                      <a:solidFill>
                        <a:schemeClr val="bg1"/>
                      </a:solidFill>
                      <a:prstDash val="solid"/>
                      <a:round/>
                      <a:headEnd type="none" w="med" len="med"/>
                      <a:tailEnd type="none" w="lg" len="med"/>
                    </a:lnT>
                    <a:lnB w="38100" cap="flat" cmpd="sng" algn="ctr">
                      <a:solidFill>
                        <a:schemeClr val="bg1"/>
                      </a:solidFill>
                      <a:prstDash val="solid"/>
                      <a:round/>
                      <a:headEnd type="none" w="med" len="med"/>
                      <a:tailEnd type="none" w="lg" len="med"/>
                    </a:lnB>
                    <a:lnTlToBr>
                      <a:noFill/>
                    </a:lnTlToBr>
                    <a:lnBlToTr>
                      <a:noFill/>
                    </a:lnBlToTr>
                    <a:solidFill>
                      <a:srgbClr val="969696">
                        <a:alpha val="50000"/>
                      </a:srgbClr>
                    </a:solidFill>
                  </a:tcPr>
                </a:tc>
                <a:tc>
                  <a:txBody>
                    <a:bodyPr/>
                    <a:lstStyle/>
                    <a:p>
                      <a:pPr marL="0" marR="0" lvl="0" indent="0" algn="r" defTabSz="890588" rtl="0" eaLnBrk="1" fontAlgn="base" latinLnBrk="0" hangingPunct="1">
                        <a:lnSpc>
                          <a:spcPct val="100000"/>
                        </a:lnSpc>
                        <a:spcBef>
                          <a:spcPct val="20000"/>
                        </a:spcBef>
                        <a:spcAft>
                          <a:spcPct val="0"/>
                        </a:spcAft>
                        <a:buClr>
                          <a:schemeClr val="tx2"/>
                        </a:buClr>
                        <a:buSzTx/>
                        <a:buFont typeface="Wingdings" pitchFamily="2" charset="2"/>
                        <a:buNone/>
                        <a:tabLst>
                          <a:tab pos="6985000" algn="l"/>
                          <a:tab pos="7185025" algn="l"/>
                          <a:tab pos="7837488" algn="l"/>
                        </a:tabLst>
                      </a:pPr>
                      <a:r>
                        <a:rPr kumimoji="0" lang="en-US" altLang="zh-CN" sz="2500" b="0" i="0" u="none" strike="noStrike" cap="none" normalizeH="0" baseline="0">
                          <a:ln>
                            <a:noFill/>
                          </a:ln>
                          <a:solidFill>
                            <a:srgbClr val="000000"/>
                          </a:solidFill>
                          <a:effectLst/>
                          <a:latin typeface="Arial" pitchFamily="34" charset="0"/>
                          <a:ea typeface="宋体" pitchFamily="2" charset="-122"/>
                        </a:rPr>
                        <a:t>0.1%</a:t>
                      </a:r>
                    </a:p>
                  </a:txBody>
                  <a:tcPr marL="0" marR="0" marT="0" marB="0" anchor="ctr" anchorCtr="1" horzOverflow="overflow">
                    <a:lnL w="38100" cap="flat" cmpd="sng" algn="ctr">
                      <a:solidFill>
                        <a:schemeClr val="bg1"/>
                      </a:solidFill>
                      <a:prstDash val="solid"/>
                      <a:round/>
                      <a:headEnd type="none" w="med" len="med"/>
                      <a:tailEnd type="none" w="lg" len="med"/>
                    </a:lnL>
                    <a:lnR w="38100" cap="flat" cmpd="sng" algn="ctr">
                      <a:solidFill>
                        <a:schemeClr val="bg1"/>
                      </a:solidFill>
                      <a:prstDash val="solid"/>
                      <a:round/>
                      <a:headEnd type="none" w="med" len="med"/>
                      <a:tailEnd type="none" w="lg" len="med"/>
                    </a:lnR>
                    <a:lnT w="38100" cap="flat" cmpd="sng" algn="ctr">
                      <a:solidFill>
                        <a:schemeClr val="bg1"/>
                      </a:solidFill>
                      <a:prstDash val="solid"/>
                      <a:round/>
                      <a:headEnd type="none" w="med" len="med"/>
                      <a:tailEnd type="none" w="lg" len="med"/>
                    </a:lnT>
                    <a:lnB w="38100" cap="flat" cmpd="sng" algn="ctr">
                      <a:solidFill>
                        <a:schemeClr val="bg1"/>
                      </a:solidFill>
                      <a:prstDash val="solid"/>
                      <a:round/>
                      <a:headEnd type="none" w="med" len="med"/>
                      <a:tailEnd type="none" w="lg" len="med"/>
                    </a:lnB>
                    <a:lnTlToBr>
                      <a:noFill/>
                    </a:lnTlToBr>
                    <a:lnBlToTr>
                      <a:noFill/>
                    </a:lnBlToTr>
                    <a:solidFill>
                      <a:srgbClr val="969696">
                        <a:alpha val="50000"/>
                      </a:srgbClr>
                    </a:solidFill>
                  </a:tcPr>
                </a:tc>
                <a:tc>
                  <a:txBody>
                    <a:bodyPr/>
                    <a:lstStyle/>
                    <a:p>
                      <a:pPr marL="0" marR="0" lvl="0" indent="0" algn="r" defTabSz="890588" rtl="0" eaLnBrk="1" fontAlgn="base" latinLnBrk="0" hangingPunct="1">
                        <a:lnSpc>
                          <a:spcPct val="100000"/>
                        </a:lnSpc>
                        <a:spcBef>
                          <a:spcPct val="20000"/>
                        </a:spcBef>
                        <a:spcAft>
                          <a:spcPct val="0"/>
                        </a:spcAft>
                        <a:buClr>
                          <a:schemeClr val="tx2"/>
                        </a:buClr>
                        <a:buSzTx/>
                        <a:buFont typeface="Wingdings" pitchFamily="2" charset="2"/>
                        <a:buNone/>
                        <a:tabLst>
                          <a:tab pos="6985000" algn="l"/>
                          <a:tab pos="7185025" algn="l"/>
                          <a:tab pos="7837488" algn="l"/>
                        </a:tabLst>
                      </a:pPr>
                      <a:r>
                        <a:rPr kumimoji="0" lang="en-US" altLang="zh-CN" sz="2500" b="0" i="0" u="none" strike="noStrike" cap="none" normalizeH="0" baseline="0">
                          <a:ln>
                            <a:noFill/>
                          </a:ln>
                          <a:solidFill>
                            <a:srgbClr val="000000"/>
                          </a:solidFill>
                          <a:effectLst/>
                          <a:latin typeface="Arial" pitchFamily="34" charset="0"/>
                          <a:ea typeface="宋体" pitchFamily="2" charset="-122"/>
                        </a:rPr>
                        <a:t>8 hrs 45 min</a:t>
                      </a:r>
                    </a:p>
                  </a:txBody>
                  <a:tcPr marL="0" marR="0" marT="0" marB="0" anchor="ctr" anchorCtr="1" horzOverflow="overflow">
                    <a:lnL w="38100" cap="flat" cmpd="sng" algn="ctr">
                      <a:solidFill>
                        <a:schemeClr val="bg1"/>
                      </a:solidFill>
                      <a:prstDash val="solid"/>
                      <a:round/>
                      <a:headEnd type="none" w="med" len="med"/>
                      <a:tailEnd type="none" w="lg" len="med"/>
                    </a:lnL>
                    <a:lnR w="38100" cap="flat" cmpd="sng" algn="ctr">
                      <a:solidFill>
                        <a:schemeClr val="bg1"/>
                      </a:solidFill>
                      <a:prstDash val="solid"/>
                      <a:round/>
                      <a:headEnd type="none" w="med" len="med"/>
                      <a:tailEnd type="none" w="lg" len="med"/>
                    </a:lnR>
                    <a:lnT w="38100" cap="flat" cmpd="sng" algn="ctr">
                      <a:solidFill>
                        <a:schemeClr val="bg1"/>
                      </a:solidFill>
                      <a:prstDash val="solid"/>
                      <a:round/>
                      <a:headEnd type="none" w="med" len="med"/>
                      <a:tailEnd type="none" w="lg" len="med"/>
                    </a:lnT>
                    <a:lnB w="38100" cap="flat" cmpd="sng" algn="ctr">
                      <a:solidFill>
                        <a:schemeClr val="bg1"/>
                      </a:solidFill>
                      <a:prstDash val="solid"/>
                      <a:round/>
                      <a:headEnd type="none" w="med" len="med"/>
                      <a:tailEnd type="none" w="lg" len="med"/>
                    </a:lnB>
                    <a:lnTlToBr>
                      <a:noFill/>
                    </a:lnTlToBr>
                    <a:lnBlToTr>
                      <a:noFill/>
                    </a:lnBlToTr>
                    <a:solidFill>
                      <a:srgbClr val="969696">
                        <a:alpha val="50000"/>
                      </a:srgbClr>
                    </a:solidFill>
                  </a:tcPr>
                </a:tc>
                <a:tc>
                  <a:txBody>
                    <a:bodyPr/>
                    <a:lstStyle/>
                    <a:p>
                      <a:pPr marL="0" marR="0" lvl="0" indent="0" algn="r" defTabSz="890588" rtl="0" eaLnBrk="1" fontAlgn="base" latinLnBrk="0" hangingPunct="1">
                        <a:lnSpc>
                          <a:spcPct val="100000"/>
                        </a:lnSpc>
                        <a:spcBef>
                          <a:spcPct val="20000"/>
                        </a:spcBef>
                        <a:spcAft>
                          <a:spcPct val="0"/>
                        </a:spcAft>
                        <a:buClr>
                          <a:schemeClr val="tx2"/>
                        </a:buClr>
                        <a:buSzTx/>
                        <a:buFont typeface="Wingdings" pitchFamily="2" charset="2"/>
                        <a:buNone/>
                        <a:tabLst>
                          <a:tab pos="6985000" algn="l"/>
                          <a:tab pos="7185025" algn="l"/>
                          <a:tab pos="7837488" algn="l"/>
                        </a:tabLst>
                      </a:pPr>
                      <a:r>
                        <a:rPr kumimoji="0" lang="en-US" altLang="zh-CN" sz="2500" b="0" i="0" u="none" strike="noStrike" cap="none" normalizeH="0" baseline="0">
                          <a:ln>
                            <a:noFill/>
                          </a:ln>
                          <a:solidFill>
                            <a:srgbClr val="000000"/>
                          </a:solidFill>
                          <a:effectLst/>
                          <a:latin typeface="Arial" pitchFamily="34" charset="0"/>
                          <a:ea typeface="宋体" pitchFamily="2" charset="-122"/>
                        </a:rPr>
                        <a:t>10 min 5 sec</a:t>
                      </a:r>
                    </a:p>
                  </a:txBody>
                  <a:tcPr marL="0" marR="0" marT="0" marB="0" anchor="ctr" anchorCtr="1" horzOverflow="overflow">
                    <a:lnL w="38100" cap="flat" cmpd="sng" algn="ctr">
                      <a:solidFill>
                        <a:schemeClr val="bg1"/>
                      </a:solidFill>
                      <a:prstDash val="solid"/>
                      <a:round/>
                      <a:headEnd type="none" w="med" len="med"/>
                      <a:tailEnd type="none" w="lg" len="med"/>
                    </a:lnL>
                    <a:lnR w="38100" cap="flat" cmpd="sng" algn="ctr">
                      <a:solidFill>
                        <a:schemeClr val="bg1"/>
                      </a:solidFill>
                      <a:prstDash val="solid"/>
                      <a:round/>
                      <a:headEnd type="none" w="med" len="med"/>
                      <a:tailEnd type="none" w="lg" len="med"/>
                    </a:lnR>
                    <a:lnT w="38100" cap="flat" cmpd="sng" algn="ctr">
                      <a:solidFill>
                        <a:schemeClr val="bg1"/>
                      </a:solidFill>
                      <a:prstDash val="solid"/>
                      <a:round/>
                      <a:headEnd type="none" w="med" len="med"/>
                      <a:tailEnd type="none" w="lg" len="med"/>
                    </a:lnT>
                    <a:lnB w="38100" cap="flat" cmpd="sng" algn="ctr">
                      <a:solidFill>
                        <a:schemeClr val="bg1"/>
                      </a:solidFill>
                      <a:prstDash val="solid"/>
                      <a:round/>
                      <a:headEnd type="none" w="med" len="med"/>
                      <a:tailEnd type="none" w="lg" len="med"/>
                    </a:lnB>
                    <a:lnTlToBr>
                      <a:noFill/>
                    </a:lnTlToBr>
                    <a:lnBlToTr>
                      <a:noFill/>
                    </a:lnBlToTr>
                    <a:solidFill>
                      <a:srgbClr val="969696">
                        <a:alpha val="50000"/>
                      </a:srgbClr>
                    </a:solidFill>
                  </a:tcPr>
                </a:tc>
                <a:extLst>
                  <a:ext uri="{0D108BD9-81ED-4DB2-BD59-A6C34878D82A}">
                    <a16:rowId xmlns:a16="http://schemas.microsoft.com/office/drawing/2014/main" val="10004"/>
                  </a:ext>
                </a:extLst>
              </a:tr>
              <a:tr h="698500">
                <a:tc>
                  <a:txBody>
                    <a:bodyPr/>
                    <a:lstStyle/>
                    <a:p>
                      <a:pPr marL="0" marR="0" lvl="0" indent="0" algn="r" defTabSz="890588" rtl="0" eaLnBrk="1" fontAlgn="base" latinLnBrk="0" hangingPunct="1">
                        <a:lnSpc>
                          <a:spcPct val="100000"/>
                        </a:lnSpc>
                        <a:spcBef>
                          <a:spcPct val="20000"/>
                        </a:spcBef>
                        <a:spcAft>
                          <a:spcPct val="0"/>
                        </a:spcAft>
                        <a:buClr>
                          <a:schemeClr val="tx2"/>
                        </a:buClr>
                        <a:buSzTx/>
                        <a:buFont typeface="Wingdings" pitchFamily="2" charset="2"/>
                        <a:buNone/>
                        <a:tabLst>
                          <a:tab pos="6985000" algn="l"/>
                          <a:tab pos="7185025" algn="l"/>
                          <a:tab pos="7837488" algn="l"/>
                        </a:tabLst>
                      </a:pPr>
                      <a:r>
                        <a:rPr kumimoji="0" lang="en-US" altLang="zh-CN" sz="2500" b="0" i="0" u="none" strike="noStrike" cap="none" normalizeH="0" baseline="0">
                          <a:ln>
                            <a:noFill/>
                          </a:ln>
                          <a:solidFill>
                            <a:srgbClr val="000000"/>
                          </a:solidFill>
                          <a:effectLst/>
                          <a:latin typeface="Arial" pitchFamily="34" charset="0"/>
                          <a:ea typeface="宋体" pitchFamily="2" charset="-122"/>
                        </a:rPr>
                        <a:t>99.99%</a:t>
                      </a:r>
                    </a:p>
                  </a:txBody>
                  <a:tcPr marL="0" marR="0" marT="0" marB="0" anchor="ctr" anchorCtr="1" horzOverflow="overflow">
                    <a:lnL w="38100" cap="flat" cmpd="sng" algn="ctr">
                      <a:solidFill>
                        <a:schemeClr val="bg1"/>
                      </a:solidFill>
                      <a:prstDash val="solid"/>
                      <a:round/>
                      <a:headEnd type="none" w="med" len="med"/>
                      <a:tailEnd type="none" w="lg" len="med"/>
                    </a:lnL>
                    <a:lnR w="38100" cap="flat" cmpd="sng" algn="ctr">
                      <a:solidFill>
                        <a:schemeClr val="bg1"/>
                      </a:solidFill>
                      <a:prstDash val="solid"/>
                      <a:round/>
                      <a:headEnd type="none" w="med" len="med"/>
                      <a:tailEnd type="none" w="lg" len="med"/>
                    </a:lnR>
                    <a:lnT w="38100" cap="flat" cmpd="sng" algn="ctr">
                      <a:solidFill>
                        <a:schemeClr val="bg1"/>
                      </a:solidFill>
                      <a:prstDash val="solid"/>
                      <a:round/>
                      <a:headEnd type="none" w="med" len="med"/>
                      <a:tailEnd type="none" w="lg" len="med"/>
                    </a:lnT>
                    <a:lnB w="38100" cap="flat" cmpd="sng" algn="ctr">
                      <a:solidFill>
                        <a:schemeClr val="bg1"/>
                      </a:solidFill>
                      <a:prstDash val="solid"/>
                      <a:round/>
                      <a:headEnd type="none" w="med" len="med"/>
                      <a:tailEnd type="none" w="lg" len="med"/>
                    </a:lnB>
                    <a:lnTlToBr>
                      <a:noFill/>
                    </a:lnTlToBr>
                    <a:lnBlToTr>
                      <a:noFill/>
                    </a:lnBlToTr>
                    <a:solidFill>
                      <a:srgbClr val="969696">
                        <a:alpha val="50000"/>
                      </a:srgbClr>
                    </a:solidFill>
                  </a:tcPr>
                </a:tc>
                <a:tc>
                  <a:txBody>
                    <a:bodyPr/>
                    <a:lstStyle/>
                    <a:p>
                      <a:pPr marL="0" marR="0" lvl="0" indent="0" algn="r" defTabSz="890588" rtl="0" eaLnBrk="1" fontAlgn="base" latinLnBrk="0" hangingPunct="1">
                        <a:lnSpc>
                          <a:spcPct val="100000"/>
                        </a:lnSpc>
                        <a:spcBef>
                          <a:spcPct val="20000"/>
                        </a:spcBef>
                        <a:spcAft>
                          <a:spcPct val="0"/>
                        </a:spcAft>
                        <a:buClr>
                          <a:schemeClr val="tx2"/>
                        </a:buClr>
                        <a:buSzTx/>
                        <a:buFont typeface="Wingdings" pitchFamily="2" charset="2"/>
                        <a:buNone/>
                        <a:tabLst>
                          <a:tab pos="6985000" algn="l"/>
                          <a:tab pos="7185025" algn="l"/>
                          <a:tab pos="7837488" algn="l"/>
                        </a:tabLst>
                      </a:pPr>
                      <a:r>
                        <a:rPr kumimoji="0" lang="en-US" altLang="zh-CN" sz="2500" b="0" i="0" u="none" strike="noStrike" cap="none" normalizeH="0" baseline="0">
                          <a:ln>
                            <a:noFill/>
                          </a:ln>
                          <a:solidFill>
                            <a:srgbClr val="000000"/>
                          </a:solidFill>
                          <a:effectLst/>
                          <a:latin typeface="Arial" pitchFamily="34" charset="0"/>
                          <a:ea typeface="宋体" pitchFamily="2" charset="-122"/>
                        </a:rPr>
                        <a:t>0.01%</a:t>
                      </a:r>
                    </a:p>
                  </a:txBody>
                  <a:tcPr marL="0" marR="0" marT="0" marB="0" anchor="ctr" anchorCtr="1" horzOverflow="overflow">
                    <a:lnL w="38100" cap="flat" cmpd="sng" algn="ctr">
                      <a:solidFill>
                        <a:schemeClr val="bg1"/>
                      </a:solidFill>
                      <a:prstDash val="solid"/>
                      <a:round/>
                      <a:headEnd type="none" w="med" len="med"/>
                      <a:tailEnd type="none" w="lg" len="med"/>
                    </a:lnL>
                    <a:lnR w="38100" cap="flat" cmpd="sng" algn="ctr">
                      <a:solidFill>
                        <a:schemeClr val="bg1"/>
                      </a:solidFill>
                      <a:prstDash val="solid"/>
                      <a:round/>
                      <a:headEnd type="none" w="med" len="med"/>
                      <a:tailEnd type="none" w="lg" len="med"/>
                    </a:lnR>
                    <a:lnT w="38100" cap="flat" cmpd="sng" algn="ctr">
                      <a:solidFill>
                        <a:schemeClr val="bg1"/>
                      </a:solidFill>
                      <a:prstDash val="solid"/>
                      <a:round/>
                      <a:headEnd type="none" w="med" len="med"/>
                      <a:tailEnd type="none" w="lg" len="med"/>
                    </a:lnT>
                    <a:lnB w="38100" cap="flat" cmpd="sng" algn="ctr">
                      <a:solidFill>
                        <a:schemeClr val="bg1"/>
                      </a:solidFill>
                      <a:prstDash val="solid"/>
                      <a:round/>
                      <a:headEnd type="none" w="med" len="med"/>
                      <a:tailEnd type="none" w="lg" len="med"/>
                    </a:lnB>
                    <a:lnTlToBr>
                      <a:noFill/>
                    </a:lnTlToBr>
                    <a:lnBlToTr>
                      <a:noFill/>
                    </a:lnBlToTr>
                    <a:solidFill>
                      <a:srgbClr val="969696">
                        <a:alpha val="50000"/>
                      </a:srgbClr>
                    </a:solidFill>
                  </a:tcPr>
                </a:tc>
                <a:tc>
                  <a:txBody>
                    <a:bodyPr/>
                    <a:lstStyle/>
                    <a:p>
                      <a:pPr marL="0" marR="0" lvl="0" indent="0" algn="r" defTabSz="890588" rtl="0" eaLnBrk="1" fontAlgn="base" latinLnBrk="0" hangingPunct="1">
                        <a:lnSpc>
                          <a:spcPct val="100000"/>
                        </a:lnSpc>
                        <a:spcBef>
                          <a:spcPct val="20000"/>
                        </a:spcBef>
                        <a:spcAft>
                          <a:spcPct val="0"/>
                        </a:spcAft>
                        <a:buClr>
                          <a:schemeClr val="tx2"/>
                        </a:buClr>
                        <a:buSzTx/>
                        <a:buFont typeface="Wingdings" pitchFamily="2" charset="2"/>
                        <a:buNone/>
                        <a:tabLst>
                          <a:tab pos="6985000" algn="l"/>
                          <a:tab pos="7185025" algn="l"/>
                          <a:tab pos="7837488" algn="l"/>
                        </a:tabLst>
                      </a:pPr>
                      <a:r>
                        <a:rPr kumimoji="0" lang="en-US" altLang="zh-CN" sz="2500" b="0" i="0" u="none" strike="noStrike" cap="none" normalizeH="0" baseline="0">
                          <a:ln>
                            <a:noFill/>
                          </a:ln>
                          <a:solidFill>
                            <a:srgbClr val="000000"/>
                          </a:solidFill>
                          <a:effectLst/>
                          <a:latin typeface="Arial" pitchFamily="34" charset="0"/>
                          <a:ea typeface="宋体" pitchFamily="2" charset="-122"/>
                        </a:rPr>
                        <a:t>52.5 min</a:t>
                      </a:r>
                    </a:p>
                  </a:txBody>
                  <a:tcPr marL="0" marR="0" marT="0" marB="0" anchor="ctr" anchorCtr="1" horzOverflow="overflow">
                    <a:lnL w="38100" cap="flat" cmpd="sng" algn="ctr">
                      <a:solidFill>
                        <a:schemeClr val="bg1"/>
                      </a:solidFill>
                      <a:prstDash val="solid"/>
                      <a:round/>
                      <a:headEnd type="none" w="med" len="med"/>
                      <a:tailEnd type="none" w="lg" len="med"/>
                    </a:lnL>
                    <a:lnR w="38100" cap="flat" cmpd="sng" algn="ctr">
                      <a:solidFill>
                        <a:schemeClr val="bg1"/>
                      </a:solidFill>
                      <a:prstDash val="solid"/>
                      <a:round/>
                      <a:headEnd type="none" w="med" len="med"/>
                      <a:tailEnd type="none" w="lg" len="med"/>
                    </a:lnR>
                    <a:lnT w="38100" cap="flat" cmpd="sng" algn="ctr">
                      <a:solidFill>
                        <a:schemeClr val="bg1"/>
                      </a:solidFill>
                      <a:prstDash val="solid"/>
                      <a:round/>
                      <a:headEnd type="none" w="med" len="med"/>
                      <a:tailEnd type="none" w="lg" len="med"/>
                    </a:lnT>
                    <a:lnB w="38100" cap="flat" cmpd="sng" algn="ctr">
                      <a:solidFill>
                        <a:schemeClr val="bg1"/>
                      </a:solidFill>
                      <a:prstDash val="solid"/>
                      <a:round/>
                      <a:headEnd type="none" w="med" len="med"/>
                      <a:tailEnd type="none" w="lg" len="med"/>
                    </a:lnB>
                    <a:lnTlToBr>
                      <a:noFill/>
                    </a:lnTlToBr>
                    <a:lnBlToTr>
                      <a:noFill/>
                    </a:lnBlToTr>
                    <a:solidFill>
                      <a:srgbClr val="969696">
                        <a:alpha val="50000"/>
                      </a:srgbClr>
                    </a:solidFill>
                  </a:tcPr>
                </a:tc>
                <a:tc>
                  <a:txBody>
                    <a:bodyPr/>
                    <a:lstStyle/>
                    <a:p>
                      <a:pPr marL="0" marR="0" lvl="0" indent="0" algn="r" defTabSz="890588" rtl="0" eaLnBrk="1" fontAlgn="base" latinLnBrk="0" hangingPunct="1">
                        <a:lnSpc>
                          <a:spcPct val="100000"/>
                        </a:lnSpc>
                        <a:spcBef>
                          <a:spcPct val="20000"/>
                        </a:spcBef>
                        <a:spcAft>
                          <a:spcPct val="0"/>
                        </a:spcAft>
                        <a:buClr>
                          <a:schemeClr val="tx2"/>
                        </a:buClr>
                        <a:buSzTx/>
                        <a:buFont typeface="Wingdings" pitchFamily="2" charset="2"/>
                        <a:buNone/>
                        <a:tabLst>
                          <a:tab pos="6985000" algn="l"/>
                          <a:tab pos="7185025" algn="l"/>
                          <a:tab pos="7837488" algn="l"/>
                        </a:tabLst>
                      </a:pPr>
                      <a:r>
                        <a:rPr kumimoji="0" lang="en-US" altLang="zh-CN" sz="2500" b="0" i="0" u="none" strike="noStrike" cap="none" normalizeH="0" baseline="0">
                          <a:ln>
                            <a:noFill/>
                          </a:ln>
                          <a:solidFill>
                            <a:srgbClr val="000000"/>
                          </a:solidFill>
                          <a:effectLst/>
                          <a:latin typeface="Arial" pitchFamily="34" charset="0"/>
                          <a:ea typeface="宋体" pitchFamily="2" charset="-122"/>
                        </a:rPr>
                        <a:t>1 min</a:t>
                      </a:r>
                    </a:p>
                  </a:txBody>
                  <a:tcPr marL="0" marR="0" marT="0" marB="0" anchor="ctr" anchorCtr="1" horzOverflow="overflow">
                    <a:lnL w="38100" cap="flat" cmpd="sng" algn="ctr">
                      <a:solidFill>
                        <a:schemeClr val="bg1"/>
                      </a:solidFill>
                      <a:prstDash val="solid"/>
                      <a:round/>
                      <a:headEnd type="none" w="med" len="med"/>
                      <a:tailEnd type="none" w="lg" len="med"/>
                    </a:lnL>
                    <a:lnR w="38100" cap="flat" cmpd="sng" algn="ctr">
                      <a:solidFill>
                        <a:schemeClr val="bg1"/>
                      </a:solidFill>
                      <a:prstDash val="solid"/>
                      <a:round/>
                      <a:headEnd type="none" w="med" len="med"/>
                      <a:tailEnd type="none" w="lg" len="med"/>
                    </a:lnR>
                    <a:lnT w="38100" cap="flat" cmpd="sng" algn="ctr">
                      <a:solidFill>
                        <a:schemeClr val="bg1"/>
                      </a:solidFill>
                      <a:prstDash val="solid"/>
                      <a:round/>
                      <a:headEnd type="none" w="med" len="med"/>
                      <a:tailEnd type="none" w="lg" len="med"/>
                    </a:lnT>
                    <a:lnB w="38100" cap="flat" cmpd="sng" algn="ctr">
                      <a:solidFill>
                        <a:schemeClr val="bg1"/>
                      </a:solidFill>
                      <a:prstDash val="solid"/>
                      <a:round/>
                      <a:headEnd type="none" w="med" len="med"/>
                      <a:tailEnd type="none" w="lg" len="med"/>
                    </a:lnB>
                    <a:lnTlToBr>
                      <a:noFill/>
                    </a:lnTlToBr>
                    <a:lnBlToTr>
                      <a:noFill/>
                    </a:lnBlToTr>
                    <a:solidFill>
                      <a:srgbClr val="969696">
                        <a:alpha val="50000"/>
                      </a:srgbClr>
                    </a:solidFill>
                  </a:tcPr>
                </a:tc>
                <a:extLst>
                  <a:ext uri="{0D108BD9-81ED-4DB2-BD59-A6C34878D82A}">
                    <a16:rowId xmlns:a16="http://schemas.microsoft.com/office/drawing/2014/main" val="10005"/>
                  </a:ext>
                </a:extLst>
              </a:tr>
              <a:tr h="652463">
                <a:tc>
                  <a:txBody>
                    <a:bodyPr/>
                    <a:lstStyle/>
                    <a:p>
                      <a:pPr marL="0" marR="0" lvl="0" indent="0" algn="r" defTabSz="890588" rtl="0" eaLnBrk="1" fontAlgn="base" latinLnBrk="0" hangingPunct="1">
                        <a:lnSpc>
                          <a:spcPct val="100000"/>
                        </a:lnSpc>
                        <a:spcBef>
                          <a:spcPct val="20000"/>
                        </a:spcBef>
                        <a:spcAft>
                          <a:spcPct val="0"/>
                        </a:spcAft>
                        <a:buClr>
                          <a:schemeClr val="tx2"/>
                        </a:buClr>
                        <a:buSzTx/>
                        <a:buFont typeface="Wingdings" pitchFamily="2" charset="2"/>
                        <a:buNone/>
                        <a:tabLst>
                          <a:tab pos="6985000" algn="l"/>
                          <a:tab pos="7185025" algn="l"/>
                          <a:tab pos="7837488" algn="l"/>
                        </a:tabLst>
                      </a:pPr>
                      <a:r>
                        <a:rPr kumimoji="0" lang="en-US" altLang="zh-CN" sz="2500" b="0" i="0" u="none" strike="noStrike" cap="none" normalizeH="0" baseline="0" dirty="0">
                          <a:ln>
                            <a:noFill/>
                          </a:ln>
                          <a:solidFill>
                            <a:srgbClr val="FF0000"/>
                          </a:solidFill>
                          <a:effectLst/>
                          <a:latin typeface="Arial" pitchFamily="34" charset="0"/>
                          <a:ea typeface="宋体" pitchFamily="2" charset="-122"/>
                        </a:rPr>
                        <a:t>99.999%</a:t>
                      </a:r>
                    </a:p>
                  </a:txBody>
                  <a:tcPr marL="0" marR="0" marT="0" marB="0" anchor="ctr" anchorCtr="1" horzOverflow="overflow">
                    <a:lnL w="38100" cap="flat" cmpd="sng" algn="ctr">
                      <a:solidFill>
                        <a:schemeClr val="bg1"/>
                      </a:solidFill>
                      <a:prstDash val="solid"/>
                      <a:round/>
                      <a:headEnd type="none" w="med" len="med"/>
                      <a:tailEnd type="none" w="lg" len="med"/>
                    </a:lnL>
                    <a:lnR w="38100" cap="flat" cmpd="sng" algn="ctr">
                      <a:solidFill>
                        <a:schemeClr val="bg1"/>
                      </a:solidFill>
                      <a:prstDash val="solid"/>
                      <a:round/>
                      <a:headEnd type="none" w="med" len="med"/>
                      <a:tailEnd type="none" w="lg" len="med"/>
                    </a:lnR>
                    <a:lnT w="38100" cap="flat" cmpd="sng" algn="ctr">
                      <a:solidFill>
                        <a:schemeClr val="bg1"/>
                      </a:solidFill>
                      <a:prstDash val="solid"/>
                      <a:round/>
                      <a:headEnd type="none" w="med" len="med"/>
                      <a:tailEnd type="none" w="lg" len="med"/>
                    </a:lnT>
                    <a:lnB w="38100" cap="flat" cmpd="sng" algn="ctr">
                      <a:solidFill>
                        <a:schemeClr val="bg1"/>
                      </a:solidFill>
                      <a:prstDash val="solid"/>
                      <a:round/>
                      <a:headEnd type="none" w="med" len="med"/>
                      <a:tailEnd type="none" w="lg" len="med"/>
                    </a:lnB>
                    <a:lnTlToBr>
                      <a:noFill/>
                    </a:lnTlToBr>
                    <a:lnBlToTr>
                      <a:noFill/>
                    </a:lnBlToTr>
                    <a:solidFill>
                      <a:srgbClr val="969696">
                        <a:alpha val="50000"/>
                      </a:srgbClr>
                    </a:solidFill>
                  </a:tcPr>
                </a:tc>
                <a:tc>
                  <a:txBody>
                    <a:bodyPr/>
                    <a:lstStyle/>
                    <a:p>
                      <a:pPr marL="0" marR="0" lvl="0" indent="0" algn="r" defTabSz="890588" rtl="0" eaLnBrk="1" fontAlgn="base" latinLnBrk="0" hangingPunct="1">
                        <a:lnSpc>
                          <a:spcPct val="100000"/>
                        </a:lnSpc>
                        <a:spcBef>
                          <a:spcPct val="20000"/>
                        </a:spcBef>
                        <a:spcAft>
                          <a:spcPct val="0"/>
                        </a:spcAft>
                        <a:buClr>
                          <a:schemeClr val="tx2"/>
                        </a:buClr>
                        <a:buSzTx/>
                        <a:buFont typeface="Wingdings" pitchFamily="2" charset="2"/>
                        <a:buNone/>
                        <a:tabLst>
                          <a:tab pos="6985000" algn="l"/>
                          <a:tab pos="7185025" algn="l"/>
                          <a:tab pos="7837488" algn="l"/>
                        </a:tabLst>
                      </a:pPr>
                      <a:r>
                        <a:rPr kumimoji="0" lang="en-US" altLang="zh-CN" sz="2500" b="0" i="0" u="none" strike="noStrike" cap="none" normalizeH="0" baseline="0">
                          <a:ln>
                            <a:noFill/>
                          </a:ln>
                          <a:solidFill>
                            <a:srgbClr val="000000"/>
                          </a:solidFill>
                          <a:effectLst/>
                          <a:latin typeface="Arial" pitchFamily="34" charset="0"/>
                          <a:ea typeface="宋体" pitchFamily="2" charset="-122"/>
                        </a:rPr>
                        <a:t>0.001%</a:t>
                      </a:r>
                    </a:p>
                  </a:txBody>
                  <a:tcPr marL="0" marR="0" marT="0" marB="0" anchor="ctr" anchorCtr="1" horzOverflow="overflow">
                    <a:lnL w="38100" cap="flat" cmpd="sng" algn="ctr">
                      <a:solidFill>
                        <a:schemeClr val="bg1"/>
                      </a:solidFill>
                      <a:prstDash val="solid"/>
                      <a:round/>
                      <a:headEnd type="none" w="med" len="med"/>
                      <a:tailEnd type="none" w="lg" len="med"/>
                    </a:lnL>
                    <a:lnR w="38100" cap="flat" cmpd="sng" algn="ctr">
                      <a:solidFill>
                        <a:schemeClr val="bg1"/>
                      </a:solidFill>
                      <a:prstDash val="solid"/>
                      <a:round/>
                      <a:headEnd type="none" w="med" len="med"/>
                      <a:tailEnd type="none" w="lg" len="med"/>
                    </a:lnR>
                    <a:lnT w="38100" cap="flat" cmpd="sng" algn="ctr">
                      <a:solidFill>
                        <a:schemeClr val="bg1"/>
                      </a:solidFill>
                      <a:prstDash val="solid"/>
                      <a:round/>
                      <a:headEnd type="none" w="med" len="med"/>
                      <a:tailEnd type="none" w="lg" len="med"/>
                    </a:lnT>
                    <a:lnB w="38100" cap="flat" cmpd="sng" algn="ctr">
                      <a:solidFill>
                        <a:schemeClr val="bg1"/>
                      </a:solidFill>
                      <a:prstDash val="solid"/>
                      <a:round/>
                      <a:headEnd type="none" w="med" len="med"/>
                      <a:tailEnd type="none" w="lg" len="med"/>
                    </a:lnB>
                    <a:lnTlToBr>
                      <a:noFill/>
                    </a:lnTlToBr>
                    <a:lnBlToTr>
                      <a:noFill/>
                    </a:lnBlToTr>
                    <a:solidFill>
                      <a:srgbClr val="969696">
                        <a:alpha val="50000"/>
                      </a:srgbClr>
                    </a:solidFill>
                  </a:tcPr>
                </a:tc>
                <a:tc>
                  <a:txBody>
                    <a:bodyPr/>
                    <a:lstStyle/>
                    <a:p>
                      <a:pPr marL="0" marR="0" lvl="0" indent="0" algn="r" defTabSz="890588" rtl="0" eaLnBrk="1" fontAlgn="base" latinLnBrk="0" hangingPunct="1">
                        <a:lnSpc>
                          <a:spcPct val="100000"/>
                        </a:lnSpc>
                        <a:spcBef>
                          <a:spcPct val="20000"/>
                        </a:spcBef>
                        <a:spcAft>
                          <a:spcPct val="0"/>
                        </a:spcAft>
                        <a:buClr>
                          <a:schemeClr val="tx2"/>
                        </a:buClr>
                        <a:buSzTx/>
                        <a:buFont typeface="Wingdings" pitchFamily="2" charset="2"/>
                        <a:buNone/>
                        <a:tabLst>
                          <a:tab pos="6985000" algn="l"/>
                          <a:tab pos="7185025" algn="l"/>
                          <a:tab pos="7837488" algn="l"/>
                        </a:tabLst>
                      </a:pPr>
                      <a:r>
                        <a:rPr kumimoji="0" lang="en-US" altLang="zh-CN" sz="2500" b="0" i="0" u="none" strike="noStrike" cap="none" normalizeH="0" baseline="0">
                          <a:ln>
                            <a:noFill/>
                          </a:ln>
                          <a:solidFill>
                            <a:srgbClr val="000000"/>
                          </a:solidFill>
                          <a:effectLst/>
                          <a:latin typeface="Arial" pitchFamily="34" charset="0"/>
                          <a:ea typeface="宋体" pitchFamily="2" charset="-122"/>
                        </a:rPr>
                        <a:t>5.25 min</a:t>
                      </a:r>
                    </a:p>
                  </a:txBody>
                  <a:tcPr marL="0" marR="0" marT="0" marB="0" anchor="ctr" anchorCtr="1" horzOverflow="overflow">
                    <a:lnL w="38100" cap="flat" cmpd="sng" algn="ctr">
                      <a:solidFill>
                        <a:schemeClr val="bg1"/>
                      </a:solidFill>
                      <a:prstDash val="solid"/>
                      <a:round/>
                      <a:headEnd type="none" w="med" len="med"/>
                      <a:tailEnd type="none" w="lg" len="med"/>
                    </a:lnL>
                    <a:lnR w="38100" cap="flat" cmpd="sng" algn="ctr">
                      <a:solidFill>
                        <a:schemeClr val="bg1"/>
                      </a:solidFill>
                      <a:prstDash val="solid"/>
                      <a:round/>
                      <a:headEnd type="none" w="med" len="med"/>
                      <a:tailEnd type="none" w="lg" len="med"/>
                    </a:lnR>
                    <a:lnT w="38100" cap="flat" cmpd="sng" algn="ctr">
                      <a:solidFill>
                        <a:schemeClr val="bg1"/>
                      </a:solidFill>
                      <a:prstDash val="solid"/>
                      <a:round/>
                      <a:headEnd type="none" w="med" len="med"/>
                      <a:tailEnd type="none" w="lg" len="med"/>
                    </a:lnT>
                    <a:lnB w="38100" cap="flat" cmpd="sng" algn="ctr">
                      <a:solidFill>
                        <a:schemeClr val="bg1"/>
                      </a:solidFill>
                      <a:prstDash val="solid"/>
                      <a:round/>
                      <a:headEnd type="none" w="med" len="med"/>
                      <a:tailEnd type="none" w="lg" len="med"/>
                    </a:lnB>
                    <a:lnTlToBr>
                      <a:noFill/>
                    </a:lnTlToBr>
                    <a:lnBlToTr>
                      <a:noFill/>
                    </a:lnBlToTr>
                    <a:solidFill>
                      <a:srgbClr val="969696">
                        <a:alpha val="50000"/>
                      </a:srgbClr>
                    </a:solidFill>
                  </a:tcPr>
                </a:tc>
                <a:tc>
                  <a:txBody>
                    <a:bodyPr/>
                    <a:lstStyle/>
                    <a:p>
                      <a:pPr marL="0" marR="0" lvl="0" indent="0" algn="r" defTabSz="890588" rtl="0" eaLnBrk="1" fontAlgn="base" latinLnBrk="0" hangingPunct="1">
                        <a:lnSpc>
                          <a:spcPct val="100000"/>
                        </a:lnSpc>
                        <a:spcBef>
                          <a:spcPct val="20000"/>
                        </a:spcBef>
                        <a:spcAft>
                          <a:spcPct val="0"/>
                        </a:spcAft>
                        <a:buClr>
                          <a:schemeClr val="tx2"/>
                        </a:buClr>
                        <a:buSzTx/>
                        <a:buFont typeface="Wingdings" pitchFamily="2" charset="2"/>
                        <a:buNone/>
                        <a:tabLst>
                          <a:tab pos="6985000" algn="l"/>
                          <a:tab pos="7185025" algn="l"/>
                          <a:tab pos="7837488" algn="l"/>
                        </a:tabLst>
                      </a:pPr>
                      <a:r>
                        <a:rPr kumimoji="0" lang="en-US" altLang="zh-CN" sz="2500" b="0" i="0" u="none" strike="noStrike" cap="none" normalizeH="0" baseline="0">
                          <a:ln>
                            <a:noFill/>
                          </a:ln>
                          <a:solidFill>
                            <a:srgbClr val="000000"/>
                          </a:solidFill>
                          <a:effectLst/>
                          <a:latin typeface="Arial" pitchFamily="34" charset="0"/>
                          <a:ea typeface="宋体" pitchFamily="2" charset="-122"/>
                        </a:rPr>
                        <a:t>6 sec</a:t>
                      </a:r>
                    </a:p>
                  </a:txBody>
                  <a:tcPr marL="0" marR="0" marT="0" marB="0" anchor="ctr" anchorCtr="1" horzOverflow="overflow">
                    <a:lnL w="38100" cap="flat" cmpd="sng" algn="ctr">
                      <a:solidFill>
                        <a:schemeClr val="bg1"/>
                      </a:solidFill>
                      <a:prstDash val="solid"/>
                      <a:round/>
                      <a:headEnd type="none" w="med" len="med"/>
                      <a:tailEnd type="none" w="lg" len="med"/>
                    </a:lnL>
                    <a:lnR w="38100" cap="flat" cmpd="sng" algn="ctr">
                      <a:solidFill>
                        <a:schemeClr val="bg1"/>
                      </a:solidFill>
                      <a:prstDash val="solid"/>
                      <a:round/>
                      <a:headEnd type="none" w="med" len="med"/>
                      <a:tailEnd type="none" w="lg" len="med"/>
                    </a:lnR>
                    <a:lnT w="38100" cap="flat" cmpd="sng" algn="ctr">
                      <a:solidFill>
                        <a:schemeClr val="bg1"/>
                      </a:solidFill>
                      <a:prstDash val="solid"/>
                      <a:round/>
                      <a:headEnd type="none" w="med" len="med"/>
                      <a:tailEnd type="none" w="lg" len="med"/>
                    </a:lnT>
                    <a:lnB w="38100" cap="flat" cmpd="sng" algn="ctr">
                      <a:solidFill>
                        <a:schemeClr val="bg1"/>
                      </a:solidFill>
                      <a:prstDash val="solid"/>
                      <a:round/>
                      <a:headEnd type="none" w="med" len="med"/>
                      <a:tailEnd type="none" w="lg" len="med"/>
                    </a:lnB>
                    <a:lnTlToBr>
                      <a:noFill/>
                    </a:lnTlToBr>
                    <a:lnBlToTr>
                      <a:noFill/>
                    </a:lnBlToTr>
                    <a:solidFill>
                      <a:srgbClr val="969696">
                        <a:alpha val="50000"/>
                      </a:srgbClr>
                    </a:solidFill>
                  </a:tcPr>
                </a:tc>
                <a:extLst>
                  <a:ext uri="{0D108BD9-81ED-4DB2-BD59-A6C34878D82A}">
                    <a16:rowId xmlns:a16="http://schemas.microsoft.com/office/drawing/2014/main" val="10006"/>
                  </a:ext>
                </a:extLst>
              </a:tr>
              <a:tr h="681038">
                <a:tc>
                  <a:txBody>
                    <a:bodyPr/>
                    <a:lstStyle/>
                    <a:p>
                      <a:pPr marL="0" marR="0" lvl="0" indent="0" algn="r" defTabSz="890588" rtl="0" eaLnBrk="1" fontAlgn="base" latinLnBrk="0" hangingPunct="1">
                        <a:lnSpc>
                          <a:spcPct val="100000"/>
                        </a:lnSpc>
                        <a:spcBef>
                          <a:spcPct val="20000"/>
                        </a:spcBef>
                        <a:spcAft>
                          <a:spcPct val="0"/>
                        </a:spcAft>
                        <a:buClr>
                          <a:schemeClr val="tx2"/>
                        </a:buClr>
                        <a:buSzTx/>
                        <a:buFont typeface="Wingdings" pitchFamily="2" charset="2"/>
                        <a:buNone/>
                        <a:tabLst>
                          <a:tab pos="6985000" algn="l"/>
                          <a:tab pos="7185025" algn="l"/>
                          <a:tab pos="7837488" algn="l"/>
                        </a:tabLst>
                      </a:pPr>
                      <a:r>
                        <a:rPr kumimoji="0" lang="en-US" altLang="zh-CN" sz="2500" b="1" i="0" u="none" strike="noStrike" cap="none" normalizeH="0" baseline="0" dirty="0">
                          <a:ln>
                            <a:noFill/>
                          </a:ln>
                          <a:solidFill>
                            <a:srgbClr val="FF0000"/>
                          </a:solidFill>
                          <a:effectLst/>
                          <a:latin typeface="Arial" pitchFamily="34" charset="0"/>
                          <a:ea typeface="宋体" pitchFamily="2" charset="-122"/>
                        </a:rPr>
                        <a:t>99.9999%</a:t>
                      </a:r>
                    </a:p>
                  </a:txBody>
                  <a:tcPr marL="0" marR="0" marT="0" marB="0" anchor="ctr" anchorCtr="1" horzOverflow="overflow">
                    <a:lnL w="38100" cap="flat" cmpd="sng" algn="ctr">
                      <a:solidFill>
                        <a:schemeClr val="bg1"/>
                      </a:solidFill>
                      <a:prstDash val="solid"/>
                      <a:round/>
                      <a:headEnd type="none" w="med" len="med"/>
                      <a:tailEnd type="none" w="lg" len="med"/>
                    </a:lnL>
                    <a:lnR w="38100" cap="flat" cmpd="sng" algn="ctr">
                      <a:solidFill>
                        <a:schemeClr val="bg1"/>
                      </a:solidFill>
                      <a:prstDash val="solid"/>
                      <a:round/>
                      <a:headEnd type="none" w="med" len="med"/>
                      <a:tailEnd type="none" w="lg" len="med"/>
                    </a:lnR>
                    <a:lnT w="38100" cap="flat" cmpd="sng" algn="ctr">
                      <a:solidFill>
                        <a:schemeClr val="bg1"/>
                      </a:solidFill>
                      <a:prstDash val="solid"/>
                      <a:round/>
                      <a:headEnd type="none" w="med" len="med"/>
                      <a:tailEnd type="none" w="lg" len="med"/>
                    </a:lnT>
                    <a:lnB w="38100" cap="flat" cmpd="sng" algn="ctr">
                      <a:solidFill>
                        <a:schemeClr val="bg1"/>
                      </a:solidFill>
                      <a:prstDash val="solid"/>
                      <a:round/>
                      <a:headEnd type="none" w="med" len="med"/>
                      <a:tailEnd type="none" w="lg" len="med"/>
                    </a:lnB>
                    <a:lnTlToBr>
                      <a:noFill/>
                    </a:lnTlToBr>
                    <a:lnBlToTr>
                      <a:noFill/>
                    </a:lnBlToTr>
                    <a:solidFill>
                      <a:srgbClr val="969696">
                        <a:alpha val="50000"/>
                      </a:srgbClr>
                    </a:solidFill>
                  </a:tcPr>
                </a:tc>
                <a:tc>
                  <a:txBody>
                    <a:bodyPr/>
                    <a:lstStyle/>
                    <a:p>
                      <a:pPr marL="0" marR="0" lvl="0" indent="0" algn="r" defTabSz="890588" rtl="0" eaLnBrk="1" fontAlgn="base" latinLnBrk="0" hangingPunct="1">
                        <a:lnSpc>
                          <a:spcPct val="100000"/>
                        </a:lnSpc>
                        <a:spcBef>
                          <a:spcPct val="20000"/>
                        </a:spcBef>
                        <a:spcAft>
                          <a:spcPct val="0"/>
                        </a:spcAft>
                        <a:buClr>
                          <a:schemeClr val="tx2"/>
                        </a:buClr>
                        <a:buSzTx/>
                        <a:buFont typeface="Wingdings" pitchFamily="2" charset="2"/>
                        <a:buNone/>
                        <a:tabLst>
                          <a:tab pos="6985000" algn="l"/>
                          <a:tab pos="7185025" algn="l"/>
                          <a:tab pos="7837488" algn="l"/>
                        </a:tabLst>
                      </a:pPr>
                      <a:r>
                        <a:rPr kumimoji="0" lang="en-US" altLang="zh-CN" sz="2500" b="0" i="0" u="none" strike="noStrike" cap="none" normalizeH="0" baseline="0">
                          <a:ln>
                            <a:noFill/>
                          </a:ln>
                          <a:solidFill>
                            <a:srgbClr val="000000"/>
                          </a:solidFill>
                          <a:effectLst/>
                          <a:latin typeface="Arial" pitchFamily="34" charset="0"/>
                          <a:ea typeface="宋体" pitchFamily="2" charset="-122"/>
                        </a:rPr>
                        <a:t>0.0001%</a:t>
                      </a:r>
                    </a:p>
                  </a:txBody>
                  <a:tcPr marL="0" marR="0" marT="0" marB="0" anchor="ctr" anchorCtr="1" horzOverflow="overflow">
                    <a:lnL w="38100" cap="flat" cmpd="sng" algn="ctr">
                      <a:solidFill>
                        <a:schemeClr val="bg1"/>
                      </a:solidFill>
                      <a:prstDash val="solid"/>
                      <a:round/>
                      <a:headEnd type="none" w="med" len="med"/>
                      <a:tailEnd type="none" w="lg" len="med"/>
                    </a:lnL>
                    <a:lnR w="38100" cap="flat" cmpd="sng" algn="ctr">
                      <a:solidFill>
                        <a:schemeClr val="bg1"/>
                      </a:solidFill>
                      <a:prstDash val="solid"/>
                      <a:round/>
                      <a:headEnd type="none" w="med" len="med"/>
                      <a:tailEnd type="none" w="lg" len="med"/>
                    </a:lnR>
                    <a:lnT w="38100" cap="flat" cmpd="sng" algn="ctr">
                      <a:solidFill>
                        <a:schemeClr val="bg1"/>
                      </a:solidFill>
                      <a:prstDash val="solid"/>
                      <a:round/>
                      <a:headEnd type="none" w="med" len="med"/>
                      <a:tailEnd type="none" w="lg" len="med"/>
                    </a:lnT>
                    <a:lnB w="38100" cap="flat" cmpd="sng" algn="ctr">
                      <a:solidFill>
                        <a:schemeClr val="bg1"/>
                      </a:solidFill>
                      <a:prstDash val="solid"/>
                      <a:round/>
                      <a:headEnd type="none" w="med" len="med"/>
                      <a:tailEnd type="none" w="lg" len="med"/>
                    </a:lnB>
                    <a:lnTlToBr>
                      <a:noFill/>
                    </a:lnTlToBr>
                    <a:lnBlToTr>
                      <a:noFill/>
                    </a:lnBlToTr>
                    <a:solidFill>
                      <a:srgbClr val="969696">
                        <a:alpha val="50000"/>
                      </a:srgbClr>
                    </a:solidFill>
                  </a:tcPr>
                </a:tc>
                <a:tc>
                  <a:txBody>
                    <a:bodyPr/>
                    <a:lstStyle/>
                    <a:p>
                      <a:pPr marL="0" marR="0" lvl="0" indent="0" algn="r" defTabSz="890588" rtl="0" eaLnBrk="1" fontAlgn="base" latinLnBrk="0" hangingPunct="1">
                        <a:lnSpc>
                          <a:spcPct val="100000"/>
                        </a:lnSpc>
                        <a:spcBef>
                          <a:spcPct val="20000"/>
                        </a:spcBef>
                        <a:spcAft>
                          <a:spcPct val="0"/>
                        </a:spcAft>
                        <a:buClr>
                          <a:schemeClr val="tx2"/>
                        </a:buClr>
                        <a:buSzTx/>
                        <a:buFont typeface="Wingdings" pitchFamily="2" charset="2"/>
                        <a:buNone/>
                        <a:tabLst>
                          <a:tab pos="6985000" algn="l"/>
                          <a:tab pos="7185025" algn="l"/>
                          <a:tab pos="7837488" algn="l"/>
                        </a:tabLst>
                      </a:pPr>
                      <a:r>
                        <a:rPr kumimoji="0" lang="en-US" altLang="zh-CN" sz="2500" b="0" i="0" u="none" strike="noStrike" cap="none" normalizeH="0" baseline="0">
                          <a:ln>
                            <a:noFill/>
                          </a:ln>
                          <a:solidFill>
                            <a:srgbClr val="000000"/>
                          </a:solidFill>
                          <a:effectLst/>
                          <a:latin typeface="Arial" pitchFamily="34" charset="0"/>
                          <a:ea typeface="宋体" pitchFamily="2" charset="-122"/>
                        </a:rPr>
                        <a:t>31.5 sec</a:t>
                      </a:r>
                    </a:p>
                  </a:txBody>
                  <a:tcPr marL="0" marR="0" marT="0" marB="0" anchor="ctr" anchorCtr="1" horzOverflow="overflow">
                    <a:lnL w="38100" cap="flat" cmpd="sng" algn="ctr">
                      <a:solidFill>
                        <a:schemeClr val="bg1"/>
                      </a:solidFill>
                      <a:prstDash val="solid"/>
                      <a:round/>
                      <a:headEnd type="none" w="med" len="med"/>
                      <a:tailEnd type="none" w="lg" len="med"/>
                    </a:lnL>
                    <a:lnR w="38100" cap="flat" cmpd="sng" algn="ctr">
                      <a:solidFill>
                        <a:schemeClr val="bg1"/>
                      </a:solidFill>
                      <a:prstDash val="solid"/>
                      <a:round/>
                      <a:headEnd type="none" w="med" len="med"/>
                      <a:tailEnd type="none" w="lg" len="med"/>
                    </a:lnR>
                    <a:lnT w="38100" cap="flat" cmpd="sng" algn="ctr">
                      <a:solidFill>
                        <a:schemeClr val="bg1"/>
                      </a:solidFill>
                      <a:prstDash val="solid"/>
                      <a:round/>
                      <a:headEnd type="none" w="med" len="med"/>
                      <a:tailEnd type="none" w="lg" len="med"/>
                    </a:lnT>
                    <a:lnB w="38100" cap="flat" cmpd="sng" algn="ctr">
                      <a:solidFill>
                        <a:schemeClr val="bg1"/>
                      </a:solidFill>
                      <a:prstDash val="solid"/>
                      <a:round/>
                      <a:headEnd type="none" w="med" len="med"/>
                      <a:tailEnd type="none" w="lg" len="med"/>
                    </a:lnB>
                    <a:lnTlToBr>
                      <a:noFill/>
                    </a:lnTlToBr>
                    <a:lnBlToTr>
                      <a:noFill/>
                    </a:lnBlToTr>
                    <a:solidFill>
                      <a:srgbClr val="969696">
                        <a:alpha val="50000"/>
                      </a:srgbClr>
                    </a:solidFill>
                  </a:tcPr>
                </a:tc>
                <a:tc>
                  <a:txBody>
                    <a:bodyPr/>
                    <a:lstStyle/>
                    <a:p>
                      <a:pPr marL="0" marR="0" lvl="0" indent="0" algn="r" defTabSz="890588" rtl="0" eaLnBrk="1" fontAlgn="base" latinLnBrk="0" hangingPunct="1">
                        <a:lnSpc>
                          <a:spcPct val="100000"/>
                        </a:lnSpc>
                        <a:spcBef>
                          <a:spcPct val="20000"/>
                        </a:spcBef>
                        <a:spcAft>
                          <a:spcPct val="0"/>
                        </a:spcAft>
                        <a:buClr>
                          <a:schemeClr val="tx2"/>
                        </a:buClr>
                        <a:buSzTx/>
                        <a:buFont typeface="Wingdings" pitchFamily="2" charset="2"/>
                        <a:buNone/>
                        <a:tabLst>
                          <a:tab pos="6985000" algn="l"/>
                          <a:tab pos="7185025" algn="l"/>
                          <a:tab pos="7837488" algn="l"/>
                        </a:tabLst>
                      </a:pPr>
                      <a:r>
                        <a:rPr kumimoji="0" lang="en-US" altLang="zh-CN" sz="2500" b="0" i="0" u="none" strike="noStrike" cap="none" normalizeH="0" baseline="0">
                          <a:ln>
                            <a:noFill/>
                          </a:ln>
                          <a:solidFill>
                            <a:srgbClr val="000000"/>
                          </a:solidFill>
                          <a:effectLst/>
                          <a:latin typeface="Arial" pitchFamily="34" charset="0"/>
                          <a:ea typeface="宋体" pitchFamily="2" charset="-122"/>
                        </a:rPr>
                        <a:t>0.6 sec</a:t>
                      </a:r>
                    </a:p>
                  </a:txBody>
                  <a:tcPr marL="0" marR="0" marT="0" marB="0" anchor="ctr" anchorCtr="1" horzOverflow="overflow">
                    <a:lnL w="38100" cap="flat" cmpd="sng" algn="ctr">
                      <a:solidFill>
                        <a:schemeClr val="bg1"/>
                      </a:solidFill>
                      <a:prstDash val="solid"/>
                      <a:round/>
                      <a:headEnd type="none" w="med" len="med"/>
                      <a:tailEnd type="none" w="lg" len="med"/>
                    </a:lnL>
                    <a:lnR w="38100" cap="flat" cmpd="sng" algn="ctr">
                      <a:solidFill>
                        <a:schemeClr val="bg1"/>
                      </a:solidFill>
                      <a:prstDash val="solid"/>
                      <a:round/>
                      <a:headEnd type="none" w="med" len="med"/>
                      <a:tailEnd type="none" w="lg" len="med"/>
                    </a:lnR>
                    <a:lnT w="38100" cap="flat" cmpd="sng" algn="ctr">
                      <a:solidFill>
                        <a:schemeClr val="bg1"/>
                      </a:solidFill>
                      <a:prstDash val="solid"/>
                      <a:round/>
                      <a:headEnd type="none" w="med" len="med"/>
                      <a:tailEnd type="none" w="lg" len="med"/>
                    </a:lnT>
                    <a:lnB w="38100" cap="flat" cmpd="sng" algn="ctr">
                      <a:solidFill>
                        <a:schemeClr val="bg1"/>
                      </a:solidFill>
                      <a:prstDash val="solid"/>
                      <a:round/>
                      <a:headEnd type="none" w="med" len="med"/>
                      <a:tailEnd type="none" w="lg" len="med"/>
                    </a:lnB>
                    <a:lnTlToBr>
                      <a:noFill/>
                    </a:lnTlToBr>
                    <a:lnBlToTr>
                      <a:noFill/>
                    </a:lnBlToTr>
                    <a:solidFill>
                      <a:srgbClr val="969696">
                        <a:alpha val="50000"/>
                      </a:srgbClr>
                    </a:solidFill>
                  </a:tcPr>
                </a:tc>
                <a:extLst>
                  <a:ext uri="{0D108BD9-81ED-4DB2-BD59-A6C34878D82A}">
                    <a16:rowId xmlns:a16="http://schemas.microsoft.com/office/drawing/2014/main" val="10007"/>
                  </a:ext>
                </a:extLst>
              </a:tr>
            </a:tbl>
          </a:graphicData>
        </a:graphic>
      </p:graphicFrame>
    </p:spTree>
  </p:cSld>
  <p:clrMapOvr>
    <a:masterClrMapping/>
  </p:clrMapOvr>
  <p:transition spd="slow">
    <p:pull dir="ru"/>
  </p:transition>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9458" name="Rectangle 2"/>
          <p:cNvSpPr>
            <a:spLocks noGrp="1" noRot="1" noChangeArrowheads="1"/>
          </p:cNvSpPr>
          <p:nvPr>
            <p:ph type="title"/>
          </p:nvPr>
        </p:nvSpPr>
        <p:spPr/>
        <p:txBody>
          <a:bodyPr/>
          <a:lstStyle/>
          <a:p>
            <a:pPr eaLnBrk="1" hangingPunct="1"/>
            <a:r>
              <a:rPr lang="en-US" altLang="zh-CN" sz="4000">
                <a:latin typeface="Arial"/>
              </a:rPr>
              <a:t>Evolvement of Dependability-1</a:t>
            </a:r>
          </a:p>
        </p:txBody>
      </p:sp>
      <p:sp>
        <p:nvSpPr>
          <p:cNvPr id="19459" name="Rectangle 3"/>
          <p:cNvSpPr>
            <a:spLocks noGrp="1" noRot="1" noChangeArrowheads="1"/>
          </p:cNvSpPr>
          <p:nvPr>
            <p:ph idx="1"/>
          </p:nvPr>
        </p:nvSpPr>
        <p:spPr>
          <a:xfrm>
            <a:off x="1199456" y="1285861"/>
            <a:ext cx="10225136" cy="4683125"/>
          </a:xfrm>
        </p:spPr>
        <p:txBody>
          <a:bodyPr>
            <a:normAutofit/>
          </a:bodyPr>
          <a:lstStyle/>
          <a:p>
            <a:pPr eaLnBrk="1" hangingPunct="1">
              <a:lnSpc>
                <a:spcPct val="90000"/>
              </a:lnSpc>
            </a:pPr>
            <a:r>
              <a:rPr lang="en-US" altLang="zh-CN" sz="3200" dirty="0">
                <a:solidFill>
                  <a:srgbClr val="0000FF"/>
                </a:solidFill>
                <a:latin typeface="Arial"/>
              </a:rPr>
              <a:t>Reliability</a:t>
            </a:r>
            <a:r>
              <a:rPr lang="en-US" altLang="zh-CN" sz="3200" dirty="0">
                <a:latin typeface="Arial"/>
              </a:rPr>
              <a:t> (</a:t>
            </a:r>
            <a:r>
              <a:rPr lang="zh-CN" altLang="en-US" sz="3200" dirty="0">
                <a:latin typeface="Arial"/>
              </a:rPr>
              <a:t>可靠性</a:t>
            </a:r>
            <a:r>
              <a:rPr lang="en-US" altLang="zh-CN" sz="3200" dirty="0">
                <a:latin typeface="Arial"/>
              </a:rPr>
              <a:t>)   </a:t>
            </a:r>
            <a:r>
              <a:rPr lang="en-US" altLang="zh-CN" sz="3200" dirty="0" err="1">
                <a:latin typeface="Arial"/>
              </a:rPr>
              <a:t>1960s</a:t>
            </a:r>
            <a:endParaRPr lang="en-US" altLang="zh-CN" sz="3200" dirty="0"/>
          </a:p>
          <a:p>
            <a:pPr lvl="1" eaLnBrk="1" hangingPunct="1">
              <a:lnSpc>
                <a:spcPct val="90000"/>
              </a:lnSpc>
            </a:pPr>
            <a:r>
              <a:rPr lang="en-US" altLang="zh-CN" sz="2800" dirty="0">
                <a:latin typeface="Arial"/>
              </a:rPr>
              <a:t>----field of fault tolerance and system reliability</a:t>
            </a:r>
          </a:p>
          <a:p>
            <a:pPr eaLnBrk="1" hangingPunct="1">
              <a:lnSpc>
                <a:spcPct val="90000"/>
              </a:lnSpc>
            </a:pPr>
            <a:r>
              <a:rPr lang="en-US" altLang="zh-CN" sz="3200" dirty="0">
                <a:latin typeface="Arial"/>
              </a:rPr>
              <a:t>Definition </a:t>
            </a:r>
          </a:p>
          <a:p>
            <a:pPr lvl="1" eaLnBrk="1" hangingPunct="1">
              <a:lnSpc>
                <a:spcPct val="90000"/>
              </a:lnSpc>
            </a:pPr>
            <a:r>
              <a:rPr lang="en-US" altLang="zh-CN" sz="2800" dirty="0">
                <a:latin typeface="Arial"/>
              </a:rPr>
              <a:t>In general, </a:t>
            </a:r>
            <a:r>
              <a:rPr lang="en-US" altLang="zh-CN" sz="2800" b="1" dirty="0">
                <a:solidFill>
                  <a:srgbClr val="0000FF"/>
                </a:solidFill>
                <a:latin typeface="Arial"/>
              </a:rPr>
              <a:t>reliability</a:t>
            </a:r>
            <a:r>
              <a:rPr lang="en-US" altLang="zh-CN" sz="2800" dirty="0">
                <a:latin typeface="Arial"/>
              </a:rPr>
              <a:t> (systemic def.) is the ability of a person or system to perform and maintain its functions in routine circumstances, as well as hostile or unexpected circumstances.</a:t>
            </a:r>
          </a:p>
          <a:p>
            <a:pPr lvl="1" eaLnBrk="1" hangingPunct="1">
              <a:lnSpc>
                <a:spcPct val="90000"/>
              </a:lnSpc>
            </a:pPr>
            <a:r>
              <a:rPr lang="en-US" altLang="zh-CN" sz="2800" dirty="0">
                <a:latin typeface="Arial"/>
              </a:rPr>
              <a:t>The </a:t>
            </a:r>
            <a:r>
              <a:rPr lang="en-US" altLang="zh-CN" sz="2800" dirty="0">
                <a:latin typeface="Arial"/>
                <a:hlinkClick r:id="rId2" tooltip="Institute of Electrical and Electronics Engineers"/>
              </a:rPr>
              <a:t>IEEE</a:t>
            </a:r>
            <a:r>
              <a:rPr lang="en-US" altLang="zh-CN" sz="2800" dirty="0">
                <a:latin typeface="Arial"/>
              </a:rPr>
              <a:t> defines it as ". . . the ability of a system or component to perform its required functions under stated conditions for a specified period of time."</a:t>
            </a:r>
          </a:p>
          <a:p>
            <a:pPr eaLnBrk="1" hangingPunct="1">
              <a:lnSpc>
                <a:spcPct val="90000"/>
              </a:lnSpc>
            </a:pPr>
            <a:endParaRPr lang="en-US" altLang="zh-CN" sz="3200" dirty="0"/>
          </a:p>
        </p:txBody>
      </p:sp>
      <p:sp>
        <p:nvSpPr>
          <p:cNvPr id="355332" name="Text Box 4"/>
          <p:cNvSpPr txBox="1">
            <a:spLocks noChangeArrowheads="1"/>
          </p:cNvSpPr>
          <p:nvPr/>
        </p:nvSpPr>
        <p:spPr bwMode="auto">
          <a:xfrm>
            <a:off x="1631504" y="5954314"/>
            <a:ext cx="7853432" cy="461665"/>
          </a:xfrm>
          <a:prstGeom prst="rect">
            <a:avLst/>
          </a:prstGeom>
          <a:noFill/>
          <a:ln w="9525" algn="ctr">
            <a:noFill/>
            <a:miter lim="800000"/>
            <a:headEnd type="none" w="sm" len="sm"/>
            <a:tailEnd type="none" w="sm" len="sm"/>
          </a:ln>
        </p:spPr>
        <p:txBody>
          <a:bodyPr wrap="none">
            <a:spAutoFit/>
          </a:bodyPr>
          <a:lstStyle/>
          <a:p>
            <a:r>
              <a:rPr lang="en-US" altLang="zh-CN" sz="2400" b="1" dirty="0">
                <a:latin typeface="Arial"/>
              </a:rPr>
              <a:t>The Institute of Electrical and Electronics Engineers</a:t>
            </a:r>
            <a:r>
              <a:rPr lang="en-US" altLang="zh-CN" dirty="0">
                <a:latin typeface="Arial"/>
              </a:rPr>
              <a:t> </a:t>
            </a:r>
          </a:p>
        </p:txBody>
      </p:sp>
    </p:spTree>
  </p:cSld>
  <p:clrMapOvr>
    <a:masterClrMapping/>
  </p:clrMapOvr>
  <p:transition spd="slow">
    <p:pull dir="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53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5332" grpId="0"/>
    </p:bldLst>
  </p:timing>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82" name="Rectangle 2"/>
          <p:cNvSpPr>
            <a:spLocks noGrp="1" noRot="1" noChangeArrowheads="1"/>
          </p:cNvSpPr>
          <p:nvPr>
            <p:ph type="title"/>
          </p:nvPr>
        </p:nvSpPr>
        <p:spPr/>
        <p:txBody>
          <a:bodyPr/>
          <a:lstStyle/>
          <a:p>
            <a:pPr eaLnBrk="1" hangingPunct="1"/>
            <a:r>
              <a:rPr lang="en-US" altLang="zh-CN" sz="4000">
                <a:latin typeface="Arial"/>
              </a:rPr>
              <a:t>Evolvement of Dependability-2</a:t>
            </a:r>
          </a:p>
        </p:txBody>
      </p:sp>
      <p:sp>
        <p:nvSpPr>
          <p:cNvPr id="20483" name="Rectangle 3"/>
          <p:cNvSpPr>
            <a:spLocks noGrp="1" noRot="1" noChangeArrowheads="1"/>
          </p:cNvSpPr>
          <p:nvPr>
            <p:ph idx="1"/>
          </p:nvPr>
        </p:nvSpPr>
        <p:spPr>
          <a:xfrm>
            <a:off x="1318312" y="1268760"/>
            <a:ext cx="9818248" cy="4968552"/>
          </a:xfrm>
        </p:spPr>
        <p:txBody>
          <a:bodyPr>
            <a:normAutofit/>
          </a:bodyPr>
          <a:lstStyle/>
          <a:p>
            <a:pPr eaLnBrk="1" hangingPunct="1">
              <a:lnSpc>
                <a:spcPct val="90000"/>
              </a:lnSpc>
            </a:pPr>
            <a:r>
              <a:rPr lang="en-US" altLang="zh-CN" sz="3200" dirty="0">
                <a:solidFill>
                  <a:srgbClr val="0000FF"/>
                </a:solidFill>
                <a:latin typeface="Arial"/>
              </a:rPr>
              <a:t>Dependability</a:t>
            </a:r>
            <a:r>
              <a:rPr lang="en-US" altLang="zh-CN" sz="3200" dirty="0">
                <a:latin typeface="Arial"/>
              </a:rPr>
              <a:t> (</a:t>
            </a:r>
            <a:r>
              <a:rPr lang="zh-CN" altLang="en-US" sz="3200" dirty="0">
                <a:latin typeface="Arial"/>
              </a:rPr>
              <a:t>可信性</a:t>
            </a:r>
            <a:r>
              <a:rPr lang="en-US" altLang="zh-CN" sz="3200" dirty="0">
                <a:latin typeface="Arial"/>
              </a:rPr>
              <a:t>) </a:t>
            </a:r>
          </a:p>
          <a:p>
            <a:pPr lvl="1" eaLnBrk="1" hangingPunct="1">
              <a:lnSpc>
                <a:spcPct val="90000"/>
              </a:lnSpc>
            </a:pPr>
            <a:r>
              <a:rPr lang="en-US" altLang="zh-CN" sz="2800" dirty="0">
                <a:solidFill>
                  <a:srgbClr val="0000FF"/>
                </a:solidFill>
                <a:latin typeface="Arial"/>
              </a:rPr>
              <a:t>1985,  Jean-Claude </a:t>
            </a:r>
            <a:r>
              <a:rPr lang="en-US" altLang="zh-CN" sz="2800" dirty="0" err="1">
                <a:solidFill>
                  <a:srgbClr val="0000FF"/>
                </a:solidFill>
                <a:latin typeface="Arial"/>
              </a:rPr>
              <a:t>Laprie</a:t>
            </a:r>
            <a:endParaRPr lang="en-US" altLang="zh-CN" sz="2800" dirty="0">
              <a:solidFill>
                <a:srgbClr val="0000FF"/>
              </a:solidFill>
            </a:endParaRPr>
          </a:p>
          <a:p>
            <a:pPr lvl="2" eaLnBrk="1" hangingPunct="1">
              <a:lnSpc>
                <a:spcPct val="90000"/>
              </a:lnSpc>
            </a:pPr>
            <a:r>
              <a:rPr lang="en-US" altLang="zh-CN" sz="2400" dirty="0">
                <a:latin typeface="Arial"/>
              </a:rPr>
              <a:t>J.C. </a:t>
            </a:r>
            <a:r>
              <a:rPr lang="en-US" altLang="zh-CN" sz="2400" dirty="0" err="1">
                <a:latin typeface="Arial"/>
              </a:rPr>
              <a:t>Laprie</a:t>
            </a:r>
            <a:r>
              <a:rPr lang="en-US" altLang="zh-CN" sz="2400" dirty="0">
                <a:latin typeface="Arial"/>
              </a:rPr>
              <a:t>. "Dependable Computing and Fault Tolerance: Concepts and terminology," in Proc. 15th IEEE Int. </a:t>
            </a:r>
            <a:r>
              <a:rPr lang="en-US" altLang="zh-CN" sz="2400" dirty="0" err="1">
                <a:latin typeface="Arial"/>
              </a:rPr>
              <a:t>Symp</a:t>
            </a:r>
            <a:r>
              <a:rPr lang="en-US" altLang="zh-CN" sz="2400" dirty="0">
                <a:latin typeface="Arial"/>
              </a:rPr>
              <a:t>. on Fault-Tolerant Computing, 1985 </a:t>
            </a:r>
          </a:p>
          <a:p>
            <a:pPr lvl="1" eaLnBrk="1" hangingPunct="1">
              <a:lnSpc>
                <a:spcPct val="90000"/>
              </a:lnSpc>
            </a:pPr>
            <a:r>
              <a:rPr lang="en-US" altLang="zh-CN" sz="2800" dirty="0">
                <a:latin typeface="Arial"/>
              </a:rPr>
              <a:t>International Conference on dependable Systems and networks</a:t>
            </a:r>
          </a:p>
          <a:p>
            <a:pPr lvl="1" eaLnBrk="1" hangingPunct="1">
              <a:lnSpc>
                <a:spcPct val="90000"/>
              </a:lnSpc>
            </a:pPr>
            <a:r>
              <a:rPr lang="en-US" altLang="zh-CN" sz="2800" dirty="0">
                <a:latin typeface="Arial"/>
              </a:rPr>
              <a:t>International Symposium on Reliable Distributed Systems</a:t>
            </a:r>
          </a:p>
          <a:p>
            <a:pPr lvl="1" eaLnBrk="1" hangingPunct="1">
              <a:lnSpc>
                <a:spcPct val="90000"/>
              </a:lnSpc>
            </a:pPr>
            <a:r>
              <a:rPr lang="en-US" altLang="zh-CN" sz="2800" dirty="0">
                <a:latin typeface="Arial"/>
              </a:rPr>
              <a:t>International Symposium on Software Reliability Engineering.</a:t>
            </a:r>
            <a:endParaRPr lang="en-US" altLang="zh-CN" sz="3600" dirty="0"/>
          </a:p>
        </p:txBody>
      </p:sp>
    </p:spTree>
  </p:cSld>
  <p:clrMapOvr>
    <a:masterClrMapping/>
  </p:clrMapOvr>
  <p:transition spd="slow">
    <p:pull dir="ru"/>
  </p:transition>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1506" name="Rectangle 2"/>
          <p:cNvSpPr>
            <a:spLocks noGrp="1" noRot="1" noChangeArrowheads="1"/>
          </p:cNvSpPr>
          <p:nvPr>
            <p:ph type="title"/>
          </p:nvPr>
        </p:nvSpPr>
        <p:spPr>
          <a:xfrm>
            <a:off x="1809721" y="1"/>
            <a:ext cx="8621713" cy="936625"/>
          </a:xfrm>
        </p:spPr>
        <p:txBody>
          <a:bodyPr/>
          <a:lstStyle/>
          <a:p>
            <a:pPr eaLnBrk="1" hangingPunct="1"/>
            <a:r>
              <a:rPr lang="en-US" altLang="zh-CN" sz="4000" dirty="0">
                <a:latin typeface="Arial"/>
              </a:rPr>
              <a:t>Definition 1 of </a:t>
            </a:r>
            <a:r>
              <a:rPr lang="en-US" altLang="zh-CN" sz="4000" dirty="0" err="1">
                <a:latin typeface="Arial"/>
              </a:rPr>
              <a:t>Denpendability</a:t>
            </a:r>
            <a:endParaRPr lang="en-US" altLang="zh-CN" sz="4000" dirty="0"/>
          </a:p>
        </p:txBody>
      </p:sp>
      <p:sp>
        <p:nvSpPr>
          <p:cNvPr id="21507" name="Rectangle 3"/>
          <p:cNvSpPr>
            <a:spLocks noGrp="1" noRot="1" noChangeArrowheads="1"/>
          </p:cNvSpPr>
          <p:nvPr>
            <p:ph idx="1"/>
          </p:nvPr>
        </p:nvSpPr>
        <p:spPr>
          <a:xfrm>
            <a:off x="1271464" y="1340768"/>
            <a:ext cx="9433048" cy="5040312"/>
          </a:xfrm>
        </p:spPr>
        <p:txBody>
          <a:bodyPr>
            <a:normAutofit/>
          </a:bodyPr>
          <a:lstStyle/>
          <a:p>
            <a:pPr eaLnBrk="1" hangingPunct="1">
              <a:lnSpc>
                <a:spcPct val="90000"/>
              </a:lnSpc>
            </a:pPr>
            <a:r>
              <a:rPr lang="en-US" altLang="zh-CN" sz="3200" dirty="0">
                <a:latin typeface="Arial"/>
              </a:rPr>
              <a:t>Computer system dependability is </a:t>
            </a:r>
            <a:r>
              <a:rPr lang="en-US" altLang="zh-CN" sz="3200" dirty="0">
                <a:solidFill>
                  <a:srgbClr val="0000FF"/>
                </a:solidFill>
                <a:latin typeface="Arial"/>
              </a:rPr>
              <a:t>The quality of the delivered service such that reliance can justifiably be placed on this service.</a:t>
            </a:r>
          </a:p>
          <a:p>
            <a:pPr lvl="1" eaLnBrk="1" hangingPunct="1">
              <a:lnSpc>
                <a:spcPct val="90000"/>
              </a:lnSpc>
            </a:pPr>
            <a:r>
              <a:rPr lang="en-US" altLang="zh-CN" sz="2800" dirty="0">
                <a:latin typeface="Arial"/>
              </a:rPr>
              <a:t>J.C. </a:t>
            </a:r>
            <a:r>
              <a:rPr lang="en-US" altLang="zh-CN" sz="2800" dirty="0" err="1">
                <a:latin typeface="Arial"/>
              </a:rPr>
              <a:t>Laprie</a:t>
            </a:r>
            <a:r>
              <a:rPr lang="en-US" altLang="zh-CN" sz="2800" dirty="0">
                <a:latin typeface="Arial"/>
              </a:rPr>
              <a:t>. "Dependable Computing and Fault Tolerance: Concepts and terminology," in Proc. 15th IEEE Int. </a:t>
            </a:r>
            <a:r>
              <a:rPr lang="en-US" altLang="zh-CN" sz="2800" dirty="0" err="1">
                <a:latin typeface="Arial"/>
              </a:rPr>
              <a:t>Symp</a:t>
            </a:r>
            <a:r>
              <a:rPr lang="en-US" altLang="zh-CN" sz="2800" dirty="0">
                <a:latin typeface="Arial"/>
              </a:rPr>
              <a:t>. on Fault-Tolerant Computing, 1985 </a:t>
            </a:r>
          </a:p>
          <a:p>
            <a:pPr lvl="1" eaLnBrk="1" hangingPunct="1">
              <a:lnSpc>
                <a:spcPct val="90000"/>
              </a:lnSpc>
            </a:pPr>
            <a:r>
              <a:rPr lang="en-US" altLang="zh-CN" sz="2800" dirty="0">
                <a:latin typeface="Arial"/>
              </a:rPr>
              <a:t> </a:t>
            </a:r>
            <a:r>
              <a:rPr lang="en-US" altLang="zh-CN" sz="2800" dirty="0">
                <a:solidFill>
                  <a:srgbClr val="0000FF"/>
                </a:solidFill>
                <a:latin typeface="Arial"/>
              </a:rPr>
              <a:t>reliability, maintainability, availability</a:t>
            </a:r>
            <a:r>
              <a:rPr lang="en-US" altLang="zh-CN" sz="2800" dirty="0">
                <a:latin typeface="Arial"/>
              </a:rPr>
              <a:t>, safety, are quantitative measures corresponding to distinct perceptions of the same attribute of a system: it’s dependability</a:t>
            </a:r>
          </a:p>
          <a:p>
            <a:pPr lvl="1" eaLnBrk="1" hangingPunct="1">
              <a:lnSpc>
                <a:spcPct val="90000"/>
              </a:lnSpc>
            </a:pPr>
            <a:r>
              <a:rPr lang="en-US" altLang="zh-CN" sz="2800" dirty="0">
                <a:solidFill>
                  <a:srgbClr val="0000FF"/>
                </a:solidFill>
                <a:latin typeface="Arial"/>
              </a:rPr>
              <a:t>general concept</a:t>
            </a:r>
          </a:p>
        </p:txBody>
      </p:sp>
    </p:spTree>
  </p:cSld>
  <p:clrMapOvr>
    <a:masterClrMapping/>
  </p:clrMapOvr>
  <p:transition spd="slow">
    <p:pull dir="ru"/>
  </p:transition>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2530" name="Rectangle 2"/>
          <p:cNvSpPr>
            <a:spLocks noGrp="1" noRot="1" noChangeArrowheads="1"/>
          </p:cNvSpPr>
          <p:nvPr>
            <p:ph type="title"/>
          </p:nvPr>
        </p:nvSpPr>
        <p:spPr/>
        <p:txBody>
          <a:bodyPr/>
          <a:lstStyle/>
          <a:p>
            <a:pPr eaLnBrk="1" hangingPunct="1"/>
            <a:r>
              <a:rPr lang="en-US" altLang="zh-CN" sz="4000">
                <a:latin typeface="Arial"/>
              </a:rPr>
              <a:t>Definition 2 of Denpendability</a:t>
            </a:r>
          </a:p>
        </p:txBody>
      </p:sp>
      <p:sp>
        <p:nvSpPr>
          <p:cNvPr id="22531" name="Rectangle 3"/>
          <p:cNvSpPr>
            <a:spLocks noGrp="1" noRot="1" noChangeArrowheads="1"/>
          </p:cNvSpPr>
          <p:nvPr>
            <p:ph idx="1"/>
          </p:nvPr>
        </p:nvSpPr>
        <p:spPr>
          <a:xfrm>
            <a:off x="2135560" y="1558256"/>
            <a:ext cx="8281987" cy="5111750"/>
          </a:xfrm>
        </p:spPr>
        <p:txBody>
          <a:bodyPr/>
          <a:lstStyle/>
          <a:p>
            <a:pPr eaLnBrk="1" hangingPunct="1"/>
            <a:r>
              <a:rPr lang="en-US" altLang="zh-CN">
                <a:latin typeface="Arial"/>
              </a:rPr>
              <a:t>A. Avizienis, J.-C. Laprie and </a:t>
            </a:r>
            <a:r>
              <a:rPr lang="en-US" altLang="zh-CN">
                <a:latin typeface="Arial"/>
                <a:hlinkClick r:id="rId3" tooltip="Brian Randell"/>
              </a:rPr>
              <a:t>B. Randell</a:t>
            </a:r>
            <a:r>
              <a:rPr lang="en-US" altLang="zh-CN">
                <a:latin typeface="Arial"/>
              </a:rPr>
              <a:t>: </a:t>
            </a:r>
            <a:r>
              <a:rPr lang="en-US" altLang="zh-CN" i="1">
                <a:latin typeface="Arial"/>
                <a:hlinkClick r:id="rId4" tooltip="http://www.cert.org/research/isw/isw2000/papers/56.pdf"/>
              </a:rPr>
              <a:t>Fundamental Concepts of Dependability</a:t>
            </a:r>
            <a:r>
              <a:rPr lang="en-US" altLang="zh-CN">
                <a:latin typeface="Arial"/>
              </a:rPr>
              <a:t>. Research Report No 1145, , April 2001</a:t>
            </a:r>
          </a:p>
          <a:p>
            <a:pPr eaLnBrk="1" hangingPunct="1"/>
            <a:r>
              <a:rPr lang="en-US" altLang="zh-CN">
                <a:latin typeface="Arial"/>
              </a:rPr>
              <a:t> </a:t>
            </a:r>
          </a:p>
          <a:p>
            <a:pPr lvl="1" eaLnBrk="1" hangingPunct="1"/>
            <a:endParaRPr lang="en-US" altLang="zh-CN"/>
          </a:p>
        </p:txBody>
      </p:sp>
      <p:pic>
        <p:nvPicPr>
          <p:cNvPr id="359428" name="Picture 4"/>
          <p:cNvPicPr>
            <a:picLocks noChangeAspect="1" noChangeArrowheads="1"/>
          </p:cNvPicPr>
          <p:nvPr/>
        </p:nvPicPr>
        <p:blipFill>
          <a:blip r:embed="rId5"/>
          <a:srcRect/>
          <a:stretch>
            <a:fillRect/>
          </a:stretch>
        </p:blipFill>
        <p:spPr bwMode="auto">
          <a:xfrm>
            <a:off x="2135560" y="1340768"/>
            <a:ext cx="8137525" cy="5360988"/>
          </a:xfrm>
          <a:prstGeom prst="rect">
            <a:avLst/>
          </a:prstGeom>
          <a:noFill/>
          <a:ln w="9525" algn="ctr">
            <a:noFill/>
            <a:miter lim="800000"/>
            <a:headEnd type="none" w="sm" len="sm"/>
            <a:tailEnd type="none" w="sm" len="sm"/>
          </a:ln>
        </p:spPr>
      </p:pic>
      <p:sp>
        <p:nvSpPr>
          <p:cNvPr id="359430" name="Text Box 6"/>
          <p:cNvSpPr txBox="1">
            <a:spLocks noChangeArrowheads="1"/>
          </p:cNvSpPr>
          <p:nvPr/>
        </p:nvSpPr>
        <p:spPr bwMode="auto">
          <a:xfrm>
            <a:off x="2280021" y="4006182"/>
            <a:ext cx="2520950" cy="1015663"/>
          </a:xfrm>
          <a:prstGeom prst="rect">
            <a:avLst/>
          </a:prstGeom>
          <a:solidFill>
            <a:schemeClr val="bg1"/>
          </a:solidFill>
          <a:ln w="9525" algn="ctr">
            <a:noFill/>
            <a:miter lim="800000"/>
            <a:headEnd type="none" w="sm" len="sm"/>
            <a:tailEnd type="none" w="sm" len="sm"/>
          </a:ln>
        </p:spPr>
        <p:txBody>
          <a:bodyPr>
            <a:spAutoFit/>
          </a:bodyPr>
          <a:lstStyle/>
          <a:p>
            <a:pPr>
              <a:spcBef>
                <a:spcPct val="50000"/>
              </a:spcBef>
            </a:pPr>
            <a:r>
              <a:rPr lang="en-US" altLang="zh-CN" sz="2400">
                <a:latin typeface="Arial"/>
              </a:rPr>
              <a:t>Denpendability&amp;</a:t>
            </a:r>
          </a:p>
          <a:p>
            <a:pPr>
              <a:spcBef>
                <a:spcPct val="50000"/>
              </a:spcBef>
            </a:pPr>
            <a:r>
              <a:rPr lang="en-US" altLang="zh-CN" sz="2400">
                <a:latin typeface="Arial"/>
              </a:rPr>
              <a:t>Security </a:t>
            </a:r>
          </a:p>
        </p:txBody>
      </p:sp>
    </p:spTree>
  </p:cSld>
  <p:clrMapOvr>
    <a:masterClrMapping/>
  </p:clrMapOvr>
  <p:transition spd="slow">
    <p:pull dir="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94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594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9430"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3554" name="Rectangle 2"/>
          <p:cNvSpPr>
            <a:spLocks noGrp="1" noRot="1" noChangeArrowheads="1"/>
          </p:cNvSpPr>
          <p:nvPr>
            <p:ph type="title"/>
          </p:nvPr>
        </p:nvSpPr>
        <p:spPr/>
        <p:txBody>
          <a:bodyPr/>
          <a:lstStyle/>
          <a:p>
            <a:pPr eaLnBrk="1" hangingPunct="1"/>
            <a:r>
              <a:rPr lang="en-US" altLang="zh-CN">
                <a:latin typeface="Arial"/>
              </a:rPr>
              <a:t>Related concepts</a:t>
            </a:r>
          </a:p>
        </p:txBody>
      </p:sp>
      <p:sp>
        <p:nvSpPr>
          <p:cNvPr id="23555" name="Rectangle 3"/>
          <p:cNvSpPr>
            <a:spLocks noGrp="1" noRot="1" noChangeArrowheads="1"/>
          </p:cNvSpPr>
          <p:nvPr>
            <p:ph idx="1"/>
          </p:nvPr>
        </p:nvSpPr>
        <p:spPr>
          <a:xfrm>
            <a:off x="1343472" y="836712"/>
            <a:ext cx="9362739" cy="4795837"/>
          </a:xfrm>
        </p:spPr>
        <p:txBody>
          <a:bodyPr>
            <a:noAutofit/>
          </a:bodyPr>
          <a:lstStyle/>
          <a:p>
            <a:pPr eaLnBrk="1" hangingPunct="1"/>
            <a:r>
              <a:rPr lang="en-US" altLang="zh-CN" sz="2800" dirty="0">
                <a:latin typeface="Arial"/>
                <a:hlinkClick r:id="rId2" tooltip="Availability"/>
              </a:rPr>
              <a:t>Availability</a:t>
            </a:r>
            <a:r>
              <a:rPr lang="en-US" altLang="zh-CN" sz="2800" dirty="0">
                <a:latin typeface="Arial"/>
              </a:rPr>
              <a:t>(</a:t>
            </a:r>
            <a:r>
              <a:rPr lang="zh-CN" altLang="en-US" sz="2800" dirty="0">
                <a:latin typeface="Arial"/>
              </a:rPr>
              <a:t>可用性</a:t>
            </a:r>
            <a:r>
              <a:rPr lang="en-US" altLang="zh-CN" sz="2800" dirty="0">
                <a:latin typeface="Arial"/>
              </a:rPr>
              <a:t>) - readiness for correct service </a:t>
            </a:r>
          </a:p>
          <a:p>
            <a:pPr eaLnBrk="1" hangingPunct="1"/>
            <a:r>
              <a:rPr lang="en-US" altLang="zh-CN" sz="2800" dirty="0">
                <a:latin typeface="Arial"/>
                <a:hlinkClick r:id="rId3" tooltip="Reliability engineering"/>
              </a:rPr>
              <a:t>Reliability</a:t>
            </a:r>
            <a:r>
              <a:rPr lang="en-US" altLang="zh-CN" sz="2800" dirty="0">
                <a:latin typeface="Arial"/>
              </a:rPr>
              <a:t>(</a:t>
            </a:r>
            <a:r>
              <a:rPr lang="zh-CN" altLang="en-US" sz="2800" dirty="0">
                <a:latin typeface="Arial"/>
              </a:rPr>
              <a:t>可靠性</a:t>
            </a:r>
            <a:r>
              <a:rPr lang="en-US" altLang="zh-CN" sz="2800" dirty="0">
                <a:latin typeface="Arial"/>
              </a:rPr>
              <a:t>) - continuity of correct service </a:t>
            </a:r>
          </a:p>
          <a:p>
            <a:pPr eaLnBrk="1" hangingPunct="1"/>
            <a:r>
              <a:rPr lang="en-US" altLang="zh-CN" sz="2800" dirty="0">
                <a:latin typeface="Arial"/>
                <a:hlinkClick r:id="rId4" tooltip="Safety"/>
              </a:rPr>
              <a:t>Safety</a:t>
            </a:r>
            <a:r>
              <a:rPr lang="en-US" altLang="zh-CN" sz="2800" dirty="0">
                <a:latin typeface="Arial"/>
              </a:rPr>
              <a:t>(</a:t>
            </a:r>
            <a:r>
              <a:rPr lang="zh-CN" altLang="en-US" sz="2800" dirty="0">
                <a:latin typeface="Arial"/>
              </a:rPr>
              <a:t>平安性</a:t>
            </a:r>
            <a:r>
              <a:rPr lang="en-US" altLang="zh-CN" sz="2800" dirty="0">
                <a:latin typeface="Arial"/>
              </a:rPr>
              <a:t>?) - absence of catastrophic consequences on the user(s) and the environment </a:t>
            </a:r>
          </a:p>
          <a:p>
            <a:pPr eaLnBrk="1" hangingPunct="1"/>
            <a:r>
              <a:rPr lang="en-US" altLang="zh-CN" sz="2800" dirty="0">
                <a:latin typeface="Arial"/>
                <a:hlinkClick r:id="rId5" tooltip="Integrity"/>
              </a:rPr>
              <a:t>Integrity</a:t>
            </a:r>
            <a:r>
              <a:rPr lang="en-US" altLang="zh-CN" sz="2800" dirty="0">
                <a:latin typeface="Arial"/>
              </a:rPr>
              <a:t>(</a:t>
            </a:r>
            <a:r>
              <a:rPr lang="zh-CN" altLang="en-US" sz="2800" dirty="0">
                <a:latin typeface="Arial"/>
              </a:rPr>
              <a:t>完整性</a:t>
            </a:r>
            <a:r>
              <a:rPr lang="en-US" altLang="zh-CN" sz="2800" dirty="0">
                <a:latin typeface="Arial"/>
              </a:rPr>
              <a:t>) - absence of improper system alteration </a:t>
            </a:r>
          </a:p>
          <a:p>
            <a:pPr eaLnBrk="1" hangingPunct="1"/>
            <a:r>
              <a:rPr lang="en-US" altLang="zh-CN" sz="2800" dirty="0">
                <a:latin typeface="Arial"/>
                <a:hlinkClick r:id="rId6" tooltip="Maintainability"/>
              </a:rPr>
              <a:t>Maintainability</a:t>
            </a:r>
            <a:r>
              <a:rPr lang="en-US" altLang="zh-CN" sz="2800" dirty="0">
                <a:latin typeface="Arial"/>
              </a:rPr>
              <a:t>(</a:t>
            </a:r>
            <a:r>
              <a:rPr lang="zh-CN" altLang="en-US" sz="2800" dirty="0">
                <a:latin typeface="Arial"/>
              </a:rPr>
              <a:t>可维护性</a:t>
            </a:r>
            <a:r>
              <a:rPr lang="en-US" altLang="zh-CN" sz="2800" dirty="0">
                <a:latin typeface="Arial"/>
              </a:rPr>
              <a:t>) - ability to undergo modifications and repairs </a:t>
            </a:r>
          </a:p>
          <a:p>
            <a:pPr eaLnBrk="1" hangingPunct="1"/>
            <a:r>
              <a:rPr lang="en-US" altLang="zh-CN" sz="2800" dirty="0">
                <a:latin typeface="Arial"/>
                <a:hlinkClick r:id="rId7" tooltip="Confidentiality"/>
              </a:rPr>
              <a:t>Confidentiality</a:t>
            </a:r>
            <a:r>
              <a:rPr lang="en-US" altLang="zh-CN" sz="2800" dirty="0">
                <a:latin typeface="Arial"/>
              </a:rPr>
              <a:t>(</a:t>
            </a:r>
            <a:r>
              <a:rPr lang="zh-CN" altLang="en-US" sz="2800" dirty="0">
                <a:latin typeface="Arial"/>
              </a:rPr>
              <a:t>机密性</a:t>
            </a:r>
            <a:r>
              <a:rPr lang="en-US" altLang="zh-CN" sz="2800" dirty="0">
                <a:latin typeface="Arial"/>
              </a:rPr>
              <a:t>), </a:t>
            </a:r>
            <a:r>
              <a:rPr lang="en-US" altLang="zh-CN" sz="2800" i="1" dirty="0">
                <a:latin typeface="Arial"/>
              </a:rPr>
              <a:t>the absence of unauthorized disclosure of information</a:t>
            </a:r>
            <a:r>
              <a:rPr lang="en-US" altLang="zh-CN" sz="2800" dirty="0">
                <a:latin typeface="Arial"/>
              </a:rPr>
              <a:t> </a:t>
            </a:r>
          </a:p>
          <a:p>
            <a:pPr eaLnBrk="1" hangingPunct="1"/>
            <a:r>
              <a:rPr lang="en-US" altLang="zh-CN" sz="2800" u="sng" dirty="0">
                <a:solidFill>
                  <a:srgbClr val="0000FF"/>
                </a:solidFill>
                <a:latin typeface="Arial"/>
              </a:rPr>
              <a:t>Security(</a:t>
            </a:r>
            <a:r>
              <a:rPr lang="zh-CN" altLang="en-US" sz="2800" u="sng" dirty="0">
                <a:solidFill>
                  <a:srgbClr val="0000FF"/>
                </a:solidFill>
                <a:latin typeface="Arial"/>
              </a:rPr>
              <a:t>安全保障</a:t>
            </a:r>
            <a:r>
              <a:rPr lang="en-US" altLang="zh-CN" sz="2800" u="sng" dirty="0">
                <a:solidFill>
                  <a:srgbClr val="0000FF"/>
                </a:solidFill>
                <a:latin typeface="Arial"/>
              </a:rPr>
              <a:t>)</a:t>
            </a:r>
            <a:r>
              <a:rPr lang="en-US" altLang="zh-CN" sz="2800" dirty="0">
                <a:latin typeface="Arial"/>
              </a:rPr>
              <a:t> is a composite of </a:t>
            </a:r>
            <a:r>
              <a:rPr lang="en-US" altLang="zh-CN" sz="2800" dirty="0">
                <a:latin typeface="Arial"/>
                <a:hlinkClick r:id="rId7" tooltip="Confidentiality"/>
              </a:rPr>
              <a:t>Confidentiality</a:t>
            </a:r>
            <a:r>
              <a:rPr lang="en-US" altLang="zh-CN" sz="2800" dirty="0">
                <a:latin typeface="Arial"/>
              </a:rPr>
              <a:t>, </a:t>
            </a:r>
            <a:r>
              <a:rPr lang="en-US" altLang="zh-CN" sz="2800" dirty="0">
                <a:latin typeface="Arial"/>
                <a:hlinkClick r:id="rId5" tooltip="Integrity"/>
              </a:rPr>
              <a:t>Integrity</a:t>
            </a:r>
            <a:r>
              <a:rPr lang="en-US" altLang="zh-CN" sz="2800" dirty="0">
                <a:latin typeface="Arial"/>
              </a:rPr>
              <a:t>, and </a:t>
            </a:r>
            <a:r>
              <a:rPr lang="en-US" altLang="zh-CN" sz="2800" dirty="0">
                <a:latin typeface="Arial"/>
                <a:hlinkClick r:id="rId2" tooltip="Availability"/>
              </a:rPr>
              <a:t>Availability</a:t>
            </a:r>
            <a:r>
              <a:rPr lang="en-US" altLang="zh-CN" sz="2800" dirty="0">
                <a:latin typeface="Arial"/>
              </a:rPr>
              <a:t>. </a:t>
            </a:r>
          </a:p>
        </p:txBody>
      </p:sp>
    </p:spTree>
  </p:cSld>
  <p:clrMapOvr>
    <a:masterClrMapping/>
  </p:clrMapOvr>
  <p:transition spd="slow">
    <p:pull dir="ru"/>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4818" name="Rectangle 2"/>
          <p:cNvSpPr>
            <a:spLocks noGrp="1" noRot="1" noChangeArrowheads="1"/>
          </p:cNvSpPr>
          <p:nvPr>
            <p:ph type="title"/>
          </p:nvPr>
        </p:nvSpPr>
        <p:spPr/>
        <p:txBody>
          <a:bodyPr/>
          <a:lstStyle/>
          <a:p>
            <a:pPr eaLnBrk="1" hangingPunct="1"/>
            <a:r>
              <a:rPr lang="en-US" altLang="zh-CN" b="1" dirty="0">
                <a:latin typeface="Arial"/>
              </a:rPr>
              <a:t>Desktop Computing</a:t>
            </a:r>
          </a:p>
        </p:txBody>
      </p:sp>
      <p:sp>
        <p:nvSpPr>
          <p:cNvPr id="34819" name="Rectangle 3"/>
          <p:cNvSpPr>
            <a:spLocks noGrp="1" noChangeArrowheads="1"/>
          </p:cNvSpPr>
          <p:nvPr>
            <p:ph idx="1"/>
          </p:nvPr>
        </p:nvSpPr>
        <p:spPr>
          <a:xfrm>
            <a:off x="1559496" y="1052736"/>
            <a:ext cx="9793088" cy="5256485"/>
          </a:xfrm>
          <a:noFill/>
        </p:spPr>
        <p:txBody>
          <a:bodyPr/>
          <a:lstStyle/>
          <a:p>
            <a:pPr eaLnBrk="1" hangingPunct="1"/>
            <a:r>
              <a:rPr lang="en-US" altLang="zh-CN" dirty="0">
                <a:latin typeface="Arial" pitchFamily="66" charset="0"/>
              </a:rPr>
              <a:t>The first, and still the largest market in dollar terms, is desktop computing. </a:t>
            </a:r>
            <a:r>
              <a:rPr lang="zh-CN" altLang="en-US" dirty="0">
                <a:latin typeface="Arial" pitchFamily="66" charset="0"/>
              </a:rPr>
              <a:t>（</a:t>
            </a:r>
            <a:r>
              <a:rPr lang="en-US" altLang="zh-CN" dirty="0">
                <a:latin typeface="Arial" pitchFamily="66" charset="0"/>
              </a:rPr>
              <a:t>laptop  &gt; 50% market of desktop ) </a:t>
            </a:r>
          </a:p>
          <a:p>
            <a:pPr eaLnBrk="1" hangingPunct="1"/>
            <a:r>
              <a:rPr lang="en-US" altLang="zh-CN" dirty="0">
                <a:latin typeface="Arial" pitchFamily="66" charset="0"/>
              </a:rPr>
              <a:t>Requirement:</a:t>
            </a:r>
          </a:p>
          <a:p>
            <a:pPr lvl="1" eaLnBrk="1" hangingPunct="1"/>
            <a:r>
              <a:rPr lang="en-US" altLang="zh-CN" dirty="0">
                <a:solidFill>
                  <a:srgbClr val="FF3300"/>
                </a:solidFill>
                <a:latin typeface="Arial" pitchFamily="66" charset="0"/>
              </a:rPr>
              <a:t>Optimized price-performance</a:t>
            </a:r>
            <a:r>
              <a:rPr lang="en-US" altLang="zh-CN" dirty="0">
                <a:latin typeface="Arial" pitchFamily="66" charset="0"/>
              </a:rPr>
              <a:t> </a:t>
            </a:r>
          </a:p>
          <a:p>
            <a:pPr lvl="1"/>
            <a:r>
              <a:rPr lang="en-US" altLang="zh-CN" sz="2400" dirty="0">
                <a:latin typeface="Arial" pitchFamily="66" charset="0"/>
              </a:rPr>
              <a:t>highest-perf. &amp; cost-reduced Microprocessor appear first in desktop systems</a:t>
            </a:r>
          </a:p>
          <a:p>
            <a:pPr eaLnBrk="1" hangingPunct="1"/>
            <a:r>
              <a:rPr lang="en-US" altLang="zh-CN" dirty="0">
                <a:latin typeface="Arial" pitchFamily="66" charset="0"/>
              </a:rPr>
              <a:t>New challenges:</a:t>
            </a:r>
          </a:p>
          <a:p>
            <a:pPr lvl="1" eaLnBrk="1" hangingPunct="1"/>
            <a:r>
              <a:rPr lang="en-US" altLang="zh-CN" sz="2400" dirty="0">
                <a:latin typeface="Arial" pitchFamily="66" charset="0"/>
              </a:rPr>
              <a:t>Web-centric, interactive application</a:t>
            </a:r>
          </a:p>
          <a:p>
            <a:pPr lvl="1" eaLnBrk="1" hangingPunct="1"/>
            <a:r>
              <a:rPr lang="en-US" altLang="zh-CN" sz="2400" dirty="0">
                <a:latin typeface="Arial" pitchFamily="66" charset="0"/>
              </a:rPr>
              <a:t>How to evaluate performance ?</a:t>
            </a:r>
          </a:p>
          <a:p>
            <a:pPr lvl="1" eaLnBrk="1" hangingPunct="1"/>
            <a:endParaRPr lang="en-US" altLang="zh-CN" dirty="0">
              <a:latin typeface="Comic Sans MS" pitchFamily="66" charset="0"/>
            </a:endParaRPr>
          </a:p>
        </p:txBody>
      </p:sp>
    </p:spTree>
  </p:cSld>
  <p:clrMapOvr>
    <a:masterClrMapping/>
  </p:clrMapOvr>
  <p:transition spd="slow">
    <p:random/>
  </p:transition>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4578" name="Rectangle 2"/>
          <p:cNvSpPr>
            <a:spLocks noGrp="1" noRot="1" noChangeArrowheads="1"/>
          </p:cNvSpPr>
          <p:nvPr>
            <p:ph type="title"/>
          </p:nvPr>
        </p:nvSpPr>
        <p:spPr/>
        <p:txBody>
          <a:bodyPr/>
          <a:lstStyle/>
          <a:p>
            <a:pPr eaLnBrk="1" hangingPunct="1"/>
            <a:r>
              <a:rPr lang="en-US" altLang="zh-CN">
                <a:latin typeface="Arial"/>
              </a:rPr>
              <a:t>Dependability(</a:t>
            </a:r>
            <a:r>
              <a:rPr lang="zh-CN" altLang="en-US">
                <a:latin typeface="Arial"/>
              </a:rPr>
              <a:t>可信性</a:t>
            </a:r>
            <a:r>
              <a:rPr lang="en-US" altLang="zh-CN">
                <a:latin typeface="Arial"/>
              </a:rPr>
              <a:t>)</a:t>
            </a:r>
          </a:p>
        </p:txBody>
      </p:sp>
      <p:sp>
        <p:nvSpPr>
          <p:cNvPr id="24579" name="Rectangle 3"/>
          <p:cNvSpPr>
            <a:spLocks noGrp="1" noRot="1" noChangeArrowheads="1"/>
          </p:cNvSpPr>
          <p:nvPr>
            <p:ph idx="1"/>
          </p:nvPr>
        </p:nvSpPr>
        <p:spPr/>
        <p:txBody>
          <a:bodyPr>
            <a:normAutofit/>
          </a:bodyPr>
          <a:lstStyle/>
          <a:p>
            <a:pPr eaLnBrk="1" hangingPunct="1"/>
            <a:r>
              <a:rPr lang="en-US" altLang="zh-CN" sz="3200" dirty="0">
                <a:latin typeface="Arial"/>
              </a:rPr>
              <a:t>Service level Agreements(SLA) / Service level objectives (</a:t>
            </a:r>
            <a:r>
              <a:rPr lang="en-US" altLang="zh-CN" sz="3200" dirty="0" err="1">
                <a:latin typeface="Arial"/>
              </a:rPr>
              <a:t>SLO</a:t>
            </a:r>
            <a:r>
              <a:rPr lang="en-US" altLang="zh-CN" sz="3200" dirty="0">
                <a:latin typeface="Arial"/>
              </a:rPr>
              <a:t>)</a:t>
            </a:r>
          </a:p>
          <a:p>
            <a:pPr lvl="1" eaLnBrk="1" hangingPunct="1"/>
            <a:r>
              <a:rPr lang="en-US" altLang="zh-CN" sz="2800" dirty="0">
                <a:latin typeface="Arial"/>
              </a:rPr>
              <a:t>Service accomplishment</a:t>
            </a:r>
          </a:p>
          <a:p>
            <a:pPr lvl="1" eaLnBrk="1" hangingPunct="1"/>
            <a:r>
              <a:rPr lang="en-US" altLang="zh-CN" sz="2800" dirty="0">
                <a:latin typeface="Arial"/>
              </a:rPr>
              <a:t>Service interruption</a:t>
            </a:r>
          </a:p>
          <a:p>
            <a:pPr eaLnBrk="1" hangingPunct="1"/>
            <a:r>
              <a:rPr lang="en-US" altLang="zh-CN" sz="4000" dirty="0">
                <a:latin typeface="Arial"/>
                <a:sym typeface="Wingdings" pitchFamily="2" charset="2"/>
              </a:rPr>
              <a:t>Failures: </a:t>
            </a:r>
          </a:p>
          <a:p>
            <a:pPr lvl="1"/>
            <a:r>
              <a:rPr lang="en-US" altLang="zh-CN" sz="2800" dirty="0" err="1">
                <a:latin typeface="Arial"/>
                <a:sym typeface="Wingdings" pitchFamily="2" charset="2"/>
              </a:rPr>
              <a:t>S</a:t>
            </a:r>
            <a:r>
              <a:rPr lang="en-US" altLang="zh-CN" sz="2800" baseline="-25000" dirty="0" err="1">
                <a:latin typeface="Arial"/>
                <a:sym typeface="Wingdings" pitchFamily="2" charset="2"/>
              </a:rPr>
              <a:t>accomplishment</a:t>
            </a:r>
            <a:r>
              <a:rPr lang="en-US" altLang="zh-CN" sz="2800" dirty="0">
                <a:latin typeface="Arial"/>
                <a:sym typeface="Wingdings" pitchFamily="2" charset="2"/>
              </a:rPr>
              <a:t> </a:t>
            </a:r>
            <a:r>
              <a:rPr lang="en-US" altLang="zh-CN" sz="2800" dirty="0" err="1">
                <a:latin typeface="Arial"/>
                <a:sym typeface="Wingdings" pitchFamily="2" charset="2"/>
              </a:rPr>
              <a:t>S</a:t>
            </a:r>
            <a:r>
              <a:rPr lang="en-US" altLang="zh-CN" sz="2800" baseline="-25000" dirty="0" err="1">
                <a:latin typeface="Arial"/>
                <a:sym typeface="Wingdings" pitchFamily="2" charset="2"/>
              </a:rPr>
              <a:t>interruption</a:t>
            </a:r>
            <a:endParaRPr lang="en-US" altLang="zh-CN" sz="2800" dirty="0">
              <a:sym typeface="Wingdings" pitchFamily="2" charset="2"/>
            </a:endParaRPr>
          </a:p>
          <a:p>
            <a:pPr eaLnBrk="1" hangingPunct="1"/>
            <a:r>
              <a:rPr lang="en-US" altLang="zh-CN" sz="4000" dirty="0">
                <a:latin typeface="Arial"/>
                <a:sym typeface="Wingdings" pitchFamily="2" charset="2"/>
              </a:rPr>
              <a:t>Restorations:   </a:t>
            </a:r>
          </a:p>
          <a:p>
            <a:pPr lvl="1"/>
            <a:r>
              <a:rPr lang="en-US" altLang="zh-CN" sz="2800" dirty="0">
                <a:latin typeface="Arial"/>
                <a:sym typeface="Wingdings" pitchFamily="2" charset="2"/>
              </a:rPr>
              <a:t> </a:t>
            </a:r>
            <a:r>
              <a:rPr lang="en-US" altLang="zh-CN" sz="2800" dirty="0" err="1">
                <a:latin typeface="Arial"/>
                <a:sym typeface="Wingdings" pitchFamily="2" charset="2"/>
              </a:rPr>
              <a:t>S</a:t>
            </a:r>
            <a:r>
              <a:rPr lang="en-US" altLang="zh-CN" sz="2800" baseline="-25000" dirty="0" err="1">
                <a:latin typeface="Arial"/>
                <a:sym typeface="Wingdings" pitchFamily="2" charset="2"/>
              </a:rPr>
              <a:t>interruption</a:t>
            </a:r>
            <a:r>
              <a:rPr lang="en-US" altLang="zh-CN" sz="2800" dirty="0">
                <a:latin typeface="Arial"/>
                <a:sym typeface="Wingdings" pitchFamily="2" charset="2"/>
              </a:rPr>
              <a:t> </a:t>
            </a:r>
            <a:r>
              <a:rPr lang="en-US" altLang="zh-CN" sz="2800" dirty="0" err="1">
                <a:latin typeface="Arial"/>
                <a:sym typeface="Wingdings" pitchFamily="2" charset="2"/>
              </a:rPr>
              <a:t>S</a:t>
            </a:r>
            <a:r>
              <a:rPr lang="en-US" altLang="zh-CN" sz="2800" baseline="-25000" dirty="0" err="1">
                <a:latin typeface="Arial"/>
                <a:sym typeface="Wingdings" pitchFamily="2" charset="2"/>
              </a:rPr>
              <a:t>accomplishment</a:t>
            </a:r>
            <a:endParaRPr lang="en-US" altLang="zh-CN" sz="2800" baseline="-25000" dirty="0">
              <a:sym typeface="Wingdings" pitchFamily="2" charset="2"/>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5602" name="Rectangle 2"/>
          <p:cNvSpPr>
            <a:spLocks noGrp="1" noRot="1" noChangeArrowheads="1"/>
          </p:cNvSpPr>
          <p:nvPr>
            <p:ph type="title"/>
          </p:nvPr>
        </p:nvSpPr>
        <p:spPr>
          <a:xfrm>
            <a:off x="1738282" y="0"/>
            <a:ext cx="8929718" cy="1143000"/>
          </a:xfrm>
        </p:spPr>
        <p:txBody>
          <a:bodyPr/>
          <a:lstStyle/>
          <a:p>
            <a:pPr eaLnBrk="1" hangingPunct="1"/>
            <a:r>
              <a:rPr lang="en-US" altLang="zh-CN" sz="4000" dirty="0">
                <a:latin typeface="Arial"/>
              </a:rPr>
              <a:t>Measurements of Dependability</a:t>
            </a:r>
          </a:p>
        </p:txBody>
      </p:sp>
      <p:sp>
        <p:nvSpPr>
          <p:cNvPr id="25603" name="Rectangle 3"/>
          <p:cNvSpPr>
            <a:spLocks noGrp="1" noRot="1" noChangeArrowheads="1"/>
          </p:cNvSpPr>
          <p:nvPr>
            <p:ph idx="1"/>
          </p:nvPr>
        </p:nvSpPr>
        <p:spPr>
          <a:xfrm>
            <a:off x="1559496" y="1143000"/>
            <a:ext cx="9433048" cy="5094312"/>
          </a:xfrm>
        </p:spPr>
        <p:txBody>
          <a:bodyPr>
            <a:normAutofit fontScale="92500" lnSpcReduction="10000"/>
          </a:bodyPr>
          <a:lstStyle/>
          <a:p>
            <a:pPr eaLnBrk="1" hangingPunct="1">
              <a:lnSpc>
                <a:spcPct val="90000"/>
              </a:lnSpc>
            </a:pPr>
            <a:r>
              <a:rPr lang="en-US" altLang="zh-CN" sz="3600" dirty="0">
                <a:latin typeface="Arial"/>
              </a:rPr>
              <a:t>Module </a:t>
            </a:r>
            <a:r>
              <a:rPr lang="en-US" altLang="zh-CN" sz="3600" b="1" i="1" dirty="0">
                <a:solidFill>
                  <a:srgbClr val="0000FF"/>
                </a:solidFill>
                <a:latin typeface="Arial"/>
              </a:rPr>
              <a:t>reliability</a:t>
            </a:r>
            <a:r>
              <a:rPr lang="en-US" altLang="zh-CN" sz="3600" dirty="0">
                <a:latin typeface="Arial"/>
              </a:rPr>
              <a:t>: continuous service accomplishment ( of the time to failure )  </a:t>
            </a:r>
          </a:p>
          <a:p>
            <a:pPr lvl="1" eaLnBrk="1" hangingPunct="1">
              <a:lnSpc>
                <a:spcPct val="90000"/>
              </a:lnSpc>
            </a:pPr>
            <a:r>
              <a:rPr lang="en-US" altLang="zh-CN" sz="3200" dirty="0" err="1">
                <a:solidFill>
                  <a:srgbClr val="0000FF"/>
                </a:solidFill>
                <a:latin typeface="Arial"/>
              </a:rPr>
              <a:t>MTTF</a:t>
            </a:r>
            <a:r>
              <a:rPr lang="en-US" altLang="zh-CN" sz="3200" dirty="0">
                <a:latin typeface="Arial"/>
              </a:rPr>
              <a:t>: </a:t>
            </a:r>
            <a:r>
              <a:rPr lang="en-US" altLang="zh-CN" sz="3200" u="sng" dirty="0">
                <a:latin typeface="Arial"/>
              </a:rPr>
              <a:t>M</a:t>
            </a:r>
            <a:r>
              <a:rPr lang="en-US" altLang="zh-CN" sz="3200" dirty="0">
                <a:latin typeface="Arial"/>
              </a:rPr>
              <a:t>ean </a:t>
            </a:r>
            <a:r>
              <a:rPr lang="en-US" altLang="zh-CN" sz="3200" u="sng" dirty="0">
                <a:latin typeface="Arial"/>
              </a:rPr>
              <a:t>T</a:t>
            </a:r>
            <a:r>
              <a:rPr lang="en-US" altLang="zh-CN" sz="3200" dirty="0">
                <a:latin typeface="Arial"/>
              </a:rPr>
              <a:t>ime </a:t>
            </a:r>
            <a:r>
              <a:rPr lang="en-US" altLang="zh-CN" sz="3200" u="sng" dirty="0">
                <a:latin typeface="Arial"/>
              </a:rPr>
              <a:t>T</a:t>
            </a:r>
            <a:r>
              <a:rPr lang="en-US" altLang="zh-CN" sz="3200" dirty="0">
                <a:latin typeface="Arial"/>
              </a:rPr>
              <a:t>o </a:t>
            </a:r>
            <a:r>
              <a:rPr lang="en-US" altLang="zh-CN" sz="3200" u="sng" dirty="0">
                <a:latin typeface="Arial"/>
              </a:rPr>
              <a:t>F</a:t>
            </a:r>
            <a:r>
              <a:rPr lang="en-US" altLang="zh-CN" sz="3200" dirty="0">
                <a:latin typeface="Arial"/>
              </a:rPr>
              <a:t>ailure  </a:t>
            </a:r>
          </a:p>
          <a:p>
            <a:pPr lvl="1" eaLnBrk="1" hangingPunct="1">
              <a:lnSpc>
                <a:spcPct val="90000"/>
              </a:lnSpc>
            </a:pPr>
            <a:r>
              <a:rPr lang="en-US" altLang="zh-CN" sz="3200" dirty="0" err="1">
                <a:solidFill>
                  <a:srgbClr val="0000FF"/>
                </a:solidFill>
                <a:latin typeface="Arial"/>
              </a:rPr>
              <a:t>MTTR</a:t>
            </a:r>
            <a:r>
              <a:rPr lang="en-US" altLang="zh-CN" sz="3200" dirty="0">
                <a:latin typeface="Arial"/>
              </a:rPr>
              <a:t>:  </a:t>
            </a:r>
            <a:r>
              <a:rPr lang="en-US" altLang="zh-CN" sz="3200" u="sng" dirty="0">
                <a:latin typeface="Arial"/>
              </a:rPr>
              <a:t>M</a:t>
            </a:r>
            <a:r>
              <a:rPr lang="en-US" altLang="zh-CN" sz="3200" dirty="0">
                <a:latin typeface="Arial"/>
              </a:rPr>
              <a:t>ean </a:t>
            </a:r>
            <a:r>
              <a:rPr lang="en-US" altLang="zh-CN" sz="3200" u="sng" dirty="0">
                <a:latin typeface="Arial"/>
              </a:rPr>
              <a:t>T</a:t>
            </a:r>
            <a:r>
              <a:rPr lang="en-US" altLang="zh-CN" sz="3200" dirty="0">
                <a:latin typeface="Arial"/>
              </a:rPr>
              <a:t>ime </a:t>
            </a:r>
            <a:r>
              <a:rPr lang="en-US" altLang="zh-CN" sz="3200" u="sng" dirty="0">
                <a:latin typeface="Arial"/>
              </a:rPr>
              <a:t>T</a:t>
            </a:r>
            <a:r>
              <a:rPr lang="en-US" altLang="zh-CN" sz="3200" dirty="0">
                <a:latin typeface="Arial"/>
              </a:rPr>
              <a:t>o </a:t>
            </a:r>
            <a:r>
              <a:rPr lang="en-US" altLang="zh-CN" sz="3200" u="sng" dirty="0">
                <a:latin typeface="Arial"/>
              </a:rPr>
              <a:t>R</a:t>
            </a:r>
            <a:r>
              <a:rPr lang="en-US" altLang="zh-CN" sz="3200" dirty="0">
                <a:latin typeface="Arial"/>
              </a:rPr>
              <a:t>epair  (service interruption)</a:t>
            </a:r>
          </a:p>
          <a:p>
            <a:pPr lvl="1" eaLnBrk="1" hangingPunct="1">
              <a:lnSpc>
                <a:spcPct val="90000"/>
              </a:lnSpc>
            </a:pPr>
            <a:r>
              <a:rPr lang="en-US" altLang="zh-CN" sz="3200" dirty="0">
                <a:latin typeface="Arial"/>
              </a:rPr>
              <a:t>FIT: </a:t>
            </a:r>
            <a:r>
              <a:rPr lang="en-US" altLang="zh-CN" sz="3200" u="sng" dirty="0">
                <a:latin typeface="Arial"/>
              </a:rPr>
              <a:t>F</a:t>
            </a:r>
            <a:r>
              <a:rPr lang="en-US" altLang="zh-CN" sz="3200" dirty="0">
                <a:latin typeface="Arial"/>
              </a:rPr>
              <a:t>ailure </a:t>
            </a:r>
            <a:r>
              <a:rPr lang="en-US" altLang="zh-CN" sz="3200" u="sng" dirty="0">
                <a:latin typeface="Arial"/>
              </a:rPr>
              <a:t>I</a:t>
            </a:r>
            <a:r>
              <a:rPr lang="en-US" altLang="zh-CN" sz="3200" dirty="0">
                <a:latin typeface="Arial"/>
              </a:rPr>
              <a:t>n </a:t>
            </a:r>
            <a:r>
              <a:rPr lang="en-US" altLang="zh-CN" sz="3200" u="sng" dirty="0">
                <a:latin typeface="Arial"/>
              </a:rPr>
              <a:t>T</a:t>
            </a:r>
            <a:r>
              <a:rPr lang="en-US" altLang="zh-CN" sz="3200" dirty="0">
                <a:latin typeface="Arial"/>
              </a:rPr>
              <a:t>ime = 1/</a:t>
            </a:r>
            <a:r>
              <a:rPr lang="en-US" altLang="zh-CN" sz="3200" dirty="0" err="1">
                <a:latin typeface="Arial"/>
              </a:rPr>
              <a:t>MTTF</a:t>
            </a:r>
            <a:endParaRPr lang="en-US" altLang="zh-CN" sz="3200" dirty="0"/>
          </a:p>
          <a:p>
            <a:pPr lvl="1" eaLnBrk="1" hangingPunct="1">
              <a:lnSpc>
                <a:spcPct val="90000"/>
              </a:lnSpc>
            </a:pPr>
            <a:r>
              <a:rPr lang="en-US" altLang="zh-CN" sz="3200" dirty="0" err="1">
                <a:solidFill>
                  <a:srgbClr val="0000FF"/>
                </a:solidFill>
                <a:latin typeface="Arial"/>
              </a:rPr>
              <a:t>MTBF</a:t>
            </a:r>
            <a:r>
              <a:rPr lang="en-US" altLang="zh-CN" sz="3200" dirty="0">
                <a:latin typeface="Arial"/>
              </a:rPr>
              <a:t>: </a:t>
            </a:r>
            <a:r>
              <a:rPr lang="en-US" altLang="zh-CN" sz="3200" u="sng" dirty="0">
                <a:latin typeface="Arial"/>
              </a:rPr>
              <a:t>M</a:t>
            </a:r>
            <a:r>
              <a:rPr lang="en-US" altLang="zh-CN" sz="3200" dirty="0">
                <a:latin typeface="Arial"/>
              </a:rPr>
              <a:t>ean </a:t>
            </a:r>
            <a:r>
              <a:rPr lang="en-US" altLang="zh-CN" sz="3200" u="sng" dirty="0">
                <a:latin typeface="Arial"/>
              </a:rPr>
              <a:t>T</a:t>
            </a:r>
            <a:r>
              <a:rPr lang="en-US" altLang="zh-CN" sz="3200" dirty="0">
                <a:latin typeface="Arial"/>
              </a:rPr>
              <a:t>ime </a:t>
            </a:r>
            <a:r>
              <a:rPr lang="en-US" altLang="zh-CN" sz="3200" u="sng" dirty="0">
                <a:latin typeface="Arial"/>
              </a:rPr>
              <a:t>B</a:t>
            </a:r>
            <a:r>
              <a:rPr lang="en-US" altLang="zh-CN" sz="3200" dirty="0">
                <a:latin typeface="Arial"/>
              </a:rPr>
              <a:t>etween </a:t>
            </a:r>
            <a:r>
              <a:rPr lang="en-US" altLang="zh-CN" sz="3200" u="sng" dirty="0">
                <a:latin typeface="Arial"/>
              </a:rPr>
              <a:t>F</a:t>
            </a:r>
            <a:r>
              <a:rPr lang="en-US" altLang="zh-CN" sz="3200" dirty="0">
                <a:latin typeface="Arial"/>
              </a:rPr>
              <a:t>ailure = </a:t>
            </a:r>
            <a:r>
              <a:rPr lang="en-US" altLang="zh-CN" sz="3200" dirty="0" err="1">
                <a:latin typeface="Arial"/>
              </a:rPr>
              <a:t>MTTF+MTTR</a:t>
            </a:r>
            <a:endParaRPr lang="en-US" altLang="zh-CN" sz="3200" dirty="0"/>
          </a:p>
          <a:p>
            <a:pPr eaLnBrk="1" hangingPunct="1">
              <a:lnSpc>
                <a:spcPct val="90000"/>
              </a:lnSpc>
            </a:pPr>
            <a:r>
              <a:rPr lang="en-US" altLang="zh-CN" sz="3600" dirty="0">
                <a:latin typeface="Arial"/>
              </a:rPr>
              <a:t>Module </a:t>
            </a:r>
            <a:r>
              <a:rPr lang="en-US" altLang="zh-CN" sz="3600" b="1" i="1" dirty="0">
                <a:solidFill>
                  <a:srgbClr val="0000FF"/>
                </a:solidFill>
                <a:latin typeface="Arial"/>
              </a:rPr>
              <a:t>availability</a:t>
            </a:r>
          </a:p>
          <a:p>
            <a:pPr lvl="1" eaLnBrk="1" hangingPunct="1">
              <a:lnSpc>
                <a:spcPct val="90000"/>
              </a:lnSpc>
            </a:pPr>
            <a:r>
              <a:rPr lang="en-US" altLang="zh-CN" sz="3200" u="sng" dirty="0">
                <a:solidFill>
                  <a:srgbClr val="0000FF"/>
                </a:solidFill>
                <a:latin typeface="Arial"/>
              </a:rPr>
              <a:t>     </a:t>
            </a:r>
            <a:r>
              <a:rPr lang="en-US" altLang="zh-CN" sz="3200" u="sng" dirty="0" err="1">
                <a:solidFill>
                  <a:srgbClr val="0000FF"/>
                </a:solidFill>
                <a:latin typeface="Arial"/>
              </a:rPr>
              <a:t>MTTF</a:t>
            </a:r>
            <a:r>
              <a:rPr lang="en-US" altLang="zh-CN" sz="3200" u="sng" dirty="0">
                <a:solidFill>
                  <a:srgbClr val="0000FF"/>
                </a:solidFill>
                <a:latin typeface="Arial"/>
              </a:rPr>
              <a:t>          </a:t>
            </a:r>
            <a:r>
              <a:rPr lang="en-US" altLang="zh-CN" sz="3200" dirty="0">
                <a:solidFill>
                  <a:srgbClr val="0000FF"/>
                </a:solidFill>
                <a:latin typeface="Arial"/>
              </a:rPr>
              <a:t>  =</a:t>
            </a:r>
            <a:r>
              <a:rPr lang="en-US" altLang="zh-CN" sz="3200" u="sng" dirty="0">
                <a:solidFill>
                  <a:srgbClr val="0000FF"/>
                </a:solidFill>
                <a:latin typeface="Arial"/>
              </a:rPr>
              <a:t> </a:t>
            </a:r>
            <a:r>
              <a:rPr lang="en-US" altLang="zh-CN" sz="3200" u="sng" dirty="0" err="1">
                <a:solidFill>
                  <a:srgbClr val="0000FF"/>
                </a:solidFill>
                <a:latin typeface="Arial"/>
              </a:rPr>
              <a:t>MTTF</a:t>
            </a:r>
            <a:endParaRPr lang="en-US" altLang="zh-CN" sz="3200" u="sng" dirty="0">
              <a:solidFill>
                <a:srgbClr val="0000FF"/>
              </a:solidFill>
            </a:endParaRPr>
          </a:p>
          <a:p>
            <a:pPr lvl="1" eaLnBrk="1" hangingPunct="1">
              <a:lnSpc>
                <a:spcPct val="90000"/>
              </a:lnSpc>
              <a:buFont typeface="Wingdings" pitchFamily="2" charset="2"/>
              <a:buNone/>
            </a:pPr>
            <a:r>
              <a:rPr lang="en-US" altLang="zh-CN" sz="3200" dirty="0">
                <a:solidFill>
                  <a:srgbClr val="0000FF"/>
                </a:solidFill>
                <a:latin typeface="Arial"/>
              </a:rPr>
              <a:t>    </a:t>
            </a:r>
            <a:r>
              <a:rPr lang="en-US" altLang="zh-CN" sz="3200" dirty="0" err="1">
                <a:solidFill>
                  <a:srgbClr val="0000FF"/>
                </a:solidFill>
                <a:latin typeface="Arial"/>
              </a:rPr>
              <a:t>MTTF</a:t>
            </a:r>
            <a:r>
              <a:rPr lang="en-US" altLang="zh-CN" sz="3200" dirty="0">
                <a:solidFill>
                  <a:srgbClr val="0000FF"/>
                </a:solidFill>
                <a:latin typeface="Arial"/>
              </a:rPr>
              <a:t> + </a:t>
            </a:r>
            <a:r>
              <a:rPr lang="en-US" altLang="zh-CN" sz="3200" dirty="0" err="1">
                <a:solidFill>
                  <a:srgbClr val="0000FF"/>
                </a:solidFill>
                <a:latin typeface="Arial"/>
              </a:rPr>
              <a:t>MTTR</a:t>
            </a:r>
            <a:r>
              <a:rPr lang="en-US" altLang="zh-CN" sz="3200" dirty="0">
                <a:solidFill>
                  <a:srgbClr val="0000FF"/>
                </a:solidFill>
                <a:latin typeface="Arial"/>
              </a:rPr>
              <a:t>     </a:t>
            </a:r>
            <a:r>
              <a:rPr lang="en-US" altLang="zh-CN" sz="3200" dirty="0" err="1">
                <a:solidFill>
                  <a:srgbClr val="0000FF"/>
                </a:solidFill>
                <a:latin typeface="Arial"/>
              </a:rPr>
              <a:t>MTBF</a:t>
            </a:r>
            <a:endParaRPr lang="en-US" altLang="zh-CN" sz="3200" dirty="0">
              <a:solidFill>
                <a:srgbClr val="0000FF"/>
              </a:solidFill>
            </a:endParaRPr>
          </a:p>
        </p:txBody>
      </p:sp>
    </p:spTree>
  </p:cSld>
  <p:clrMapOvr>
    <a:masterClrMapping/>
  </p:clrMapOvr>
  <p:transition spd="slow">
    <p:pull dir="ru"/>
  </p:transition>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6626" name="Rectangle 2"/>
          <p:cNvSpPr>
            <a:spLocks noGrp="1" noRot="1" noChangeArrowheads="1"/>
          </p:cNvSpPr>
          <p:nvPr>
            <p:ph type="title"/>
          </p:nvPr>
        </p:nvSpPr>
        <p:spPr/>
        <p:txBody>
          <a:bodyPr/>
          <a:lstStyle/>
          <a:p>
            <a:pPr eaLnBrk="1" hangingPunct="1"/>
            <a:r>
              <a:rPr lang="en-US" altLang="zh-CN">
                <a:latin typeface="Arial"/>
              </a:rPr>
              <a:t>Example: disk system </a:t>
            </a:r>
          </a:p>
        </p:txBody>
      </p:sp>
      <p:sp>
        <p:nvSpPr>
          <p:cNvPr id="26627" name="Rectangle 3"/>
          <p:cNvSpPr>
            <a:spLocks noGrp="1" noRot="1" noChangeArrowheads="1"/>
          </p:cNvSpPr>
          <p:nvPr>
            <p:ph sz="half" idx="1"/>
          </p:nvPr>
        </p:nvSpPr>
        <p:spPr>
          <a:xfrm>
            <a:off x="1703512" y="1077075"/>
            <a:ext cx="8229600" cy="2362200"/>
          </a:xfrm>
        </p:spPr>
        <p:txBody>
          <a:bodyPr>
            <a:noAutofit/>
          </a:bodyPr>
          <a:lstStyle/>
          <a:p>
            <a:pPr eaLnBrk="1" hangingPunct="1"/>
            <a:r>
              <a:rPr lang="en-US" altLang="zh-CN" b="1" dirty="0">
                <a:latin typeface="Arial"/>
              </a:rPr>
              <a:t>Assumption:</a:t>
            </a:r>
          </a:p>
          <a:p>
            <a:pPr lvl="1" eaLnBrk="1" hangingPunct="1"/>
            <a:r>
              <a:rPr lang="en-US" altLang="zh-CN" dirty="0">
                <a:latin typeface="Arial"/>
              </a:rPr>
              <a:t>10 disks, 1000000 hour MTTF</a:t>
            </a:r>
          </a:p>
          <a:p>
            <a:pPr lvl="1" eaLnBrk="1" hangingPunct="1"/>
            <a:r>
              <a:rPr lang="en-US" altLang="zh-CN" dirty="0">
                <a:latin typeface="Arial"/>
              </a:rPr>
              <a:t>1 SCSI controller, 500000 hour MTTF</a:t>
            </a:r>
          </a:p>
          <a:p>
            <a:pPr lvl="1" eaLnBrk="1" hangingPunct="1"/>
            <a:r>
              <a:rPr lang="en-US" altLang="zh-CN" dirty="0">
                <a:latin typeface="Arial"/>
              </a:rPr>
              <a:t>1 power supply, 1 fan, both  200000 hour MTTF</a:t>
            </a:r>
          </a:p>
          <a:p>
            <a:pPr lvl="1" eaLnBrk="1" hangingPunct="1"/>
            <a:r>
              <a:rPr lang="en-US" altLang="zh-CN" dirty="0">
                <a:latin typeface="Arial"/>
              </a:rPr>
              <a:t>1 SCSI cable, 1000000 hour MTTF</a:t>
            </a:r>
          </a:p>
          <a:p>
            <a:pPr eaLnBrk="1" hangingPunct="1"/>
            <a:r>
              <a:rPr lang="en-US" altLang="zh-CN" b="1" dirty="0">
                <a:latin typeface="Arial"/>
              </a:rPr>
              <a:t>Question:</a:t>
            </a:r>
            <a:r>
              <a:rPr lang="en-US" altLang="zh-CN" dirty="0">
                <a:latin typeface="Arial"/>
              </a:rPr>
              <a:t> MTTR of the whole system</a:t>
            </a:r>
          </a:p>
          <a:p>
            <a:pPr eaLnBrk="1" hangingPunct="1">
              <a:buFont typeface="Wingdings" pitchFamily="2" charset="2"/>
              <a:buNone/>
            </a:pPr>
            <a:endParaRPr lang="en-US" altLang="zh-CN" dirty="0"/>
          </a:p>
        </p:txBody>
      </p:sp>
      <p:sp>
        <p:nvSpPr>
          <p:cNvPr id="26628" name="Rectangle 4"/>
          <p:cNvSpPr>
            <a:spLocks noGrp="1" noRot="1" noChangeArrowheads="1"/>
          </p:cNvSpPr>
          <p:nvPr>
            <p:ph sz="half" idx="2"/>
          </p:nvPr>
        </p:nvSpPr>
        <p:spPr>
          <a:xfrm>
            <a:off x="1703512" y="3933056"/>
            <a:ext cx="8640960" cy="2590800"/>
          </a:xfrm>
        </p:spPr>
        <p:txBody>
          <a:bodyPr>
            <a:normAutofit fontScale="92500"/>
          </a:bodyPr>
          <a:lstStyle/>
          <a:p>
            <a:pPr eaLnBrk="1" hangingPunct="1"/>
            <a:r>
              <a:rPr lang="en-US" altLang="zh-CN" sz="3200" dirty="0">
                <a:latin typeface="Arial"/>
              </a:rPr>
              <a:t>Answer:</a:t>
            </a:r>
          </a:p>
          <a:p>
            <a:pPr lvl="1" eaLnBrk="1" hangingPunct="1"/>
            <a:r>
              <a:rPr lang="en-US" altLang="zh-CN" sz="2800" dirty="0">
                <a:latin typeface="Arial"/>
              </a:rPr>
              <a:t>Failure </a:t>
            </a:r>
            <a:r>
              <a:rPr lang="en-US" altLang="zh-CN" sz="2800" dirty="0" err="1">
                <a:latin typeface="Arial"/>
              </a:rPr>
              <a:t>rate</a:t>
            </a:r>
            <a:r>
              <a:rPr lang="en-US" altLang="zh-CN" sz="2800" baseline="-25000" dirty="0" err="1">
                <a:latin typeface="Arial"/>
              </a:rPr>
              <a:t>system</a:t>
            </a:r>
            <a:r>
              <a:rPr lang="en-US" altLang="zh-CN" sz="2800" dirty="0">
                <a:latin typeface="Arial"/>
              </a:rPr>
              <a:t> = 10*1/1000,000 + 1/500,000 + 1/200,000 + 1/100,000</a:t>
            </a:r>
          </a:p>
          <a:p>
            <a:pPr lvl="1" eaLnBrk="1" hangingPunct="1">
              <a:buFont typeface="Wingdings" pitchFamily="2" charset="2"/>
              <a:buNone/>
            </a:pPr>
            <a:r>
              <a:rPr lang="en-US" altLang="zh-CN" sz="2800" dirty="0">
                <a:latin typeface="Arial"/>
              </a:rPr>
              <a:t>  = 23000/1000,000,000  </a:t>
            </a:r>
          </a:p>
          <a:p>
            <a:pPr lvl="1" eaLnBrk="1" hangingPunct="1"/>
            <a:r>
              <a:rPr lang="en-US" altLang="zh-CN" sz="2800" dirty="0" err="1">
                <a:latin typeface="Arial"/>
              </a:rPr>
              <a:t>MTTF</a:t>
            </a:r>
            <a:r>
              <a:rPr lang="en-US" altLang="zh-CN" sz="2800" baseline="-25000" dirty="0" err="1">
                <a:latin typeface="Arial"/>
              </a:rPr>
              <a:t>system</a:t>
            </a:r>
            <a:r>
              <a:rPr lang="en-US" altLang="zh-CN" sz="2800" dirty="0">
                <a:latin typeface="Arial"/>
              </a:rPr>
              <a:t> = 1/</a:t>
            </a:r>
            <a:r>
              <a:rPr lang="en-US" altLang="zh-CN" sz="2800" dirty="0" err="1">
                <a:latin typeface="Arial"/>
              </a:rPr>
              <a:t>Failure</a:t>
            </a:r>
            <a:r>
              <a:rPr lang="en-US" altLang="zh-CN" sz="2800" baseline="-25000" dirty="0" err="1">
                <a:latin typeface="Arial"/>
              </a:rPr>
              <a:t>system</a:t>
            </a:r>
            <a:r>
              <a:rPr lang="en-US" altLang="zh-CN" sz="2800" dirty="0">
                <a:latin typeface="Arial"/>
              </a:rPr>
              <a:t> = 43500 hours ~ 5 years</a:t>
            </a:r>
          </a:p>
        </p:txBody>
      </p:sp>
    </p:spTree>
  </p:cSld>
  <p:clrMapOvr>
    <a:masterClrMapping/>
  </p:clrMapOvr>
  <p:transition spd="slow">
    <p:pull dir="ru"/>
  </p:transition>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7650" name="Rectangle 2"/>
          <p:cNvSpPr>
            <a:spLocks noGrp="1" noRot="1" noChangeArrowheads="1"/>
          </p:cNvSpPr>
          <p:nvPr>
            <p:ph type="title"/>
          </p:nvPr>
        </p:nvSpPr>
        <p:spPr>
          <a:xfrm>
            <a:off x="1809721" y="1"/>
            <a:ext cx="8621713" cy="936625"/>
          </a:xfrm>
        </p:spPr>
        <p:txBody>
          <a:bodyPr/>
          <a:lstStyle/>
          <a:p>
            <a:pPr eaLnBrk="1" hangingPunct="1"/>
            <a:r>
              <a:rPr lang="en-US" altLang="zh-CN" dirty="0">
                <a:latin typeface="Arial"/>
              </a:rPr>
              <a:t>   Way to cope with failure</a:t>
            </a:r>
          </a:p>
        </p:txBody>
      </p:sp>
      <p:sp>
        <p:nvSpPr>
          <p:cNvPr id="27651" name="Rectangle 3"/>
          <p:cNvSpPr>
            <a:spLocks noGrp="1" noRot="1" noChangeArrowheads="1"/>
          </p:cNvSpPr>
          <p:nvPr>
            <p:ph idx="1"/>
          </p:nvPr>
        </p:nvSpPr>
        <p:spPr>
          <a:xfrm>
            <a:off x="1199456" y="1196752"/>
            <a:ext cx="9145016" cy="4683125"/>
          </a:xfrm>
        </p:spPr>
        <p:txBody>
          <a:bodyPr>
            <a:normAutofit/>
          </a:bodyPr>
          <a:lstStyle/>
          <a:p>
            <a:pPr eaLnBrk="1" hangingPunct="1"/>
            <a:r>
              <a:rPr lang="en-US" altLang="zh-CN" sz="3600" dirty="0">
                <a:latin typeface="Arial"/>
              </a:rPr>
              <a:t>Redundancy:</a:t>
            </a:r>
          </a:p>
          <a:p>
            <a:pPr lvl="1" eaLnBrk="1" hangingPunct="1"/>
            <a:r>
              <a:rPr lang="en-US" altLang="zh-CN" sz="3200" dirty="0">
                <a:solidFill>
                  <a:srgbClr val="0000FF"/>
                </a:solidFill>
                <a:latin typeface="Arial"/>
              </a:rPr>
              <a:t>Time redundancy</a:t>
            </a:r>
            <a:r>
              <a:rPr lang="en-US" altLang="zh-CN" sz="3200" dirty="0">
                <a:latin typeface="Arial"/>
              </a:rPr>
              <a:t>:  repeat the operation again to see if it is still in erroneous.</a:t>
            </a:r>
          </a:p>
          <a:p>
            <a:pPr lvl="1" eaLnBrk="1" hangingPunct="1"/>
            <a:r>
              <a:rPr lang="en-US" altLang="zh-CN" sz="3200" dirty="0">
                <a:solidFill>
                  <a:srgbClr val="0000FF"/>
                </a:solidFill>
                <a:latin typeface="Arial"/>
              </a:rPr>
              <a:t>Resource redundancy</a:t>
            </a:r>
            <a:r>
              <a:rPr lang="en-US" altLang="zh-CN" sz="3200" dirty="0">
                <a:latin typeface="Arial"/>
              </a:rPr>
              <a:t>: have other components to take over from the one that failed.</a:t>
            </a:r>
          </a:p>
        </p:txBody>
      </p:sp>
    </p:spTree>
  </p:cSld>
  <p:clrMapOvr>
    <a:masterClrMapping/>
  </p:clrMapOvr>
  <p:transition spd="slow">
    <p:pull dir="ru"/>
  </p:transition>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8674" name="Rectangle 2"/>
          <p:cNvSpPr>
            <a:spLocks noGrp="1" noRot="1" noChangeArrowheads="1"/>
          </p:cNvSpPr>
          <p:nvPr>
            <p:ph type="title"/>
          </p:nvPr>
        </p:nvSpPr>
        <p:spPr>
          <a:xfrm>
            <a:off x="2315369" y="0"/>
            <a:ext cx="7561262" cy="981075"/>
          </a:xfrm>
        </p:spPr>
        <p:txBody>
          <a:bodyPr/>
          <a:lstStyle/>
          <a:p>
            <a:pPr eaLnBrk="1" hangingPunct="1"/>
            <a:r>
              <a:rPr lang="en-US" altLang="zh-CN" sz="4000" dirty="0">
                <a:latin typeface="Arial"/>
              </a:rPr>
              <a:t>Dependability</a:t>
            </a:r>
            <a:endParaRPr lang="en-US" altLang="zh-CN" dirty="0"/>
          </a:p>
        </p:txBody>
      </p:sp>
      <p:sp>
        <p:nvSpPr>
          <p:cNvPr id="28675" name="Rectangle 3"/>
          <p:cNvSpPr>
            <a:spLocks noGrp="1" noRot="1" noChangeArrowheads="1"/>
          </p:cNvSpPr>
          <p:nvPr>
            <p:ph idx="1"/>
          </p:nvPr>
        </p:nvSpPr>
        <p:spPr>
          <a:xfrm>
            <a:off x="1774825" y="1412875"/>
            <a:ext cx="8642350" cy="4508500"/>
          </a:xfrm>
        </p:spPr>
        <p:txBody>
          <a:bodyPr>
            <a:normAutofit/>
          </a:bodyPr>
          <a:lstStyle/>
          <a:p>
            <a:pPr eaLnBrk="1" hangingPunct="1"/>
            <a:r>
              <a:rPr lang="en-US" altLang="zh-CN" sz="4000" dirty="0">
                <a:latin typeface="Arial"/>
              </a:rPr>
              <a:t>Compare with </a:t>
            </a:r>
          </a:p>
          <a:p>
            <a:pPr lvl="1" eaLnBrk="1" hangingPunct="1"/>
            <a:r>
              <a:rPr lang="en-US" altLang="zh-CN" sz="3600" dirty="0">
                <a:latin typeface="Arial"/>
              </a:rPr>
              <a:t>Trusted computing </a:t>
            </a:r>
          </a:p>
          <a:p>
            <a:pPr lvl="1" eaLnBrk="1" hangingPunct="1"/>
            <a:r>
              <a:rPr lang="en-US" altLang="zh-CN" sz="3600" dirty="0">
                <a:latin typeface="Arial"/>
              </a:rPr>
              <a:t>Trustworthy computing</a:t>
            </a:r>
          </a:p>
          <a:p>
            <a:pPr lvl="1" eaLnBrk="1" hangingPunct="1"/>
            <a:r>
              <a:rPr lang="en-US" altLang="zh-CN" sz="3600" dirty="0">
                <a:latin typeface="Arial"/>
              </a:rPr>
              <a:t>Credibility</a:t>
            </a:r>
          </a:p>
          <a:p>
            <a:pPr lvl="1" eaLnBrk="1" hangingPunct="1"/>
            <a:endParaRPr lang="en-US" altLang="zh-CN" sz="3600" dirty="0"/>
          </a:p>
        </p:txBody>
      </p:sp>
    </p:spTree>
  </p:cSld>
  <p:clrMapOvr>
    <a:masterClrMapping/>
  </p:clrMapOvr>
  <p:transition spd="slow">
    <p:pull dir="ru"/>
  </p:transition>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9698" name="Rectangle 2"/>
          <p:cNvSpPr>
            <a:spLocks noGrp="1" noRot="1" noChangeArrowheads="1"/>
          </p:cNvSpPr>
          <p:nvPr>
            <p:ph type="title"/>
          </p:nvPr>
        </p:nvSpPr>
        <p:spPr>
          <a:xfrm>
            <a:off x="2855913" y="0"/>
            <a:ext cx="7561262" cy="719138"/>
          </a:xfrm>
        </p:spPr>
        <p:txBody>
          <a:bodyPr/>
          <a:lstStyle/>
          <a:p>
            <a:pPr eaLnBrk="1" hangingPunct="1"/>
            <a:r>
              <a:rPr lang="en-US" altLang="zh-CN">
                <a:latin typeface="Arial"/>
              </a:rPr>
              <a:t>Topics in Chapter</a:t>
            </a:r>
          </a:p>
        </p:txBody>
      </p:sp>
      <p:sp>
        <p:nvSpPr>
          <p:cNvPr id="29699" name="Rectangle 3"/>
          <p:cNvSpPr>
            <a:spLocks noGrp="1" noRot="1" noChangeArrowheads="1"/>
          </p:cNvSpPr>
          <p:nvPr>
            <p:ph idx="1"/>
          </p:nvPr>
        </p:nvSpPr>
        <p:spPr>
          <a:xfrm>
            <a:off x="1775520" y="1196752"/>
            <a:ext cx="9145016" cy="5410200"/>
          </a:xfrm>
        </p:spPr>
        <p:txBody>
          <a:bodyPr>
            <a:normAutofit/>
          </a:bodyPr>
          <a:lstStyle/>
          <a:p>
            <a:pPr eaLnBrk="1" hangingPunct="1">
              <a:lnSpc>
                <a:spcPct val="90000"/>
              </a:lnSpc>
              <a:buFont typeface="Wingdings" pitchFamily="2" charset="2"/>
              <a:buNone/>
            </a:pPr>
            <a:r>
              <a:rPr lang="en-US" altLang="zh-CN" sz="2800" dirty="0">
                <a:solidFill>
                  <a:schemeClr val="folHlink"/>
                </a:solidFill>
                <a:latin typeface="Arial" pitchFamily="66" charset="0"/>
              </a:rPr>
              <a:t>1.1  Why take this course ?</a:t>
            </a:r>
          </a:p>
          <a:p>
            <a:pPr eaLnBrk="1" hangingPunct="1">
              <a:lnSpc>
                <a:spcPct val="90000"/>
              </a:lnSpc>
              <a:buFont typeface="Wingdings" pitchFamily="2" charset="2"/>
              <a:buNone/>
            </a:pPr>
            <a:r>
              <a:rPr lang="en-US" altLang="zh-CN" sz="2800" dirty="0">
                <a:solidFill>
                  <a:schemeClr val="folHlink"/>
                </a:solidFill>
                <a:latin typeface="Arial" pitchFamily="66" charset="0"/>
              </a:rPr>
              <a:t>1.2  Classes of computers in current computer market</a:t>
            </a:r>
          </a:p>
          <a:p>
            <a:pPr eaLnBrk="1" hangingPunct="1">
              <a:lnSpc>
                <a:spcPct val="90000"/>
              </a:lnSpc>
              <a:buFont typeface="Wingdings" pitchFamily="2" charset="2"/>
              <a:buNone/>
            </a:pPr>
            <a:r>
              <a:rPr lang="en-US" altLang="zh-CN" sz="2800" dirty="0">
                <a:solidFill>
                  <a:schemeClr val="folHlink"/>
                </a:solidFill>
                <a:latin typeface="Arial" pitchFamily="66" charset="0"/>
              </a:rPr>
              <a:t>1.3  Defining computer architecture  and What’s the task of computer design?</a:t>
            </a:r>
          </a:p>
          <a:p>
            <a:pPr eaLnBrk="1" hangingPunct="1">
              <a:lnSpc>
                <a:spcPct val="90000"/>
              </a:lnSpc>
              <a:buFont typeface="Wingdings" pitchFamily="2" charset="2"/>
              <a:buNone/>
            </a:pPr>
            <a:r>
              <a:rPr lang="en-US" altLang="zh-CN" sz="2800" dirty="0">
                <a:solidFill>
                  <a:schemeClr val="folHlink"/>
                </a:solidFill>
                <a:latin typeface="Arial" pitchFamily="66" charset="0"/>
              </a:rPr>
              <a:t>1.4  Trends in Technology</a:t>
            </a:r>
          </a:p>
          <a:p>
            <a:pPr eaLnBrk="1" hangingPunct="1">
              <a:lnSpc>
                <a:spcPct val="90000"/>
              </a:lnSpc>
              <a:buFont typeface="Wingdings" pitchFamily="2" charset="2"/>
              <a:buNone/>
            </a:pPr>
            <a:r>
              <a:rPr lang="en-US" altLang="zh-CN" sz="2800" dirty="0">
                <a:solidFill>
                  <a:schemeClr val="folHlink"/>
                </a:solidFill>
                <a:latin typeface="Arial" pitchFamily="66" charset="0"/>
              </a:rPr>
              <a:t>1.5  Trends in power in Integrated circuits</a:t>
            </a:r>
          </a:p>
          <a:p>
            <a:pPr eaLnBrk="1" hangingPunct="1">
              <a:lnSpc>
                <a:spcPct val="90000"/>
              </a:lnSpc>
              <a:buFont typeface="Wingdings" pitchFamily="2" charset="2"/>
              <a:buNone/>
            </a:pPr>
            <a:r>
              <a:rPr lang="en-US" altLang="zh-CN" sz="2800" dirty="0">
                <a:solidFill>
                  <a:schemeClr val="folHlink"/>
                </a:solidFill>
                <a:latin typeface="Arial" pitchFamily="66" charset="0"/>
              </a:rPr>
              <a:t>1.6  Trends in Cost</a:t>
            </a:r>
          </a:p>
          <a:p>
            <a:pPr eaLnBrk="1" hangingPunct="1">
              <a:lnSpc>
                <a:spcPct val="90000"/>
              </a:lnSpc>
              <a:buFont typeface="Wingdings" pitchFamily="2" charset="2"/>
              <a:buNone/>
            </a:pPr>
            <a:r>
              <a:rPr lang="en-US" altLang="zh-CN" sz="2800" dirty="0">
                <a:solidFill>
                  <a:schemeClr val="folHlink"/>
                </a:solidFill>
                <a:latin typeface="Arial" pitchFamily="66" charset="0"/>
              </a:rPr>
              <a:t>1.7  Dependability</a:t>
            </a:r>
          </a:p>
          <a:p>
            <a:pPr eaLnBrk="1" hangingPunct="1">
              <a:lnSpc>
                <a:spcPct val="90000"/>
              </a:lnSpc>
              <a:buFont typeface="Wingdings" pitchFamily="2" charset="2"/>
              <a:buNone/>
            </a:pPr>
            <a:r>
              <a:rPr lang="en-US" altLang="zh-CN" sz="2800" dirty="0">
                <a:solidFill>
                  <a:srgbClr val="0000FF"/>
                </a:solidFill>
                <a:latin typeface="Arial" pitchFamily="66" charset="0"/>
              </a:rPr>
              <a:t>1.8  Measuring, Reporting and </a:t>
            </a:r>
            <a:r>
              <a:rPr lang="en-US" altLang="zh-CN" sz="2800" dirty="0" err="1">
                <a:solidFill>
                  <a:srgbClr val="0000FF"/>
                </a:solidFill>
                <a:latin typeface="Arial" pitchFamily="66" charset="0"/>
              </a:rPr>
              <a:t>summerizing</a:t>
            </a:r>
            <a:r>
              <a:rPr lang="en-US" altLang="zh-CN" sz="2800" dirty="0">
                <a:solidFill>
                  <a:srgbClr val="0000FF"/>
                </a:solidFill>
                <a:latin typeface="Arial" pitchFamily="66" charset="0"/>
              </a:rPr>
              <a:t> Perf.</a:t>
            </a:r>
          </a:p>
          <a:p>
            <a:pPr eaLnBrk="1" hangingPunct="1">
              <a:lnSpc>
                <a:spcPct val="90000"/>
              </a:lnSpc>
              <a:buFont typeface="Wingdings" pitchFamily="2" charset="2"/>
              <a:buNone/>
            </a:pPr>
            <a:r>
              <a:rPr lang="en-US" altLang="zh-CN" sz="2800" dirty="0">
                <a:solidFill>
                  <a:schemeClr val="folHlink"/>
                </a:solidFill>
                <a:latin typeface="Arial" pitchFamily="66" charset="0"/>
              </a:rPr>
              <a:t>1.9 Quantitative Principles of computer Design </a:t>
            </a:r>
          </a:p>
          <a:p>
            <a:pPr eaLnBrk="1" hangingPunct="1">
              <a:lnSpc>
                <a:spcPct val="90000"/>
              </a:lnSpc>
              <a:buFont typeface="Wingdings" pitchFamily="2" charset="2"/>
              <a:buNone/>
            </a:pPr>
            <a:r>
              <a:rPr lang="en-US" altLang="zh-CN" sz="2800" dirty="0">
                <a:solidFill>
                  <a:schemeClr val="folHlink"/>
                </a:solidFill>
                <a:latin typeface="Arial" pitchFamily="66" charset="0"/>
              </a:rPr>
              <a:t>1.10 Putting it altogether</a:t>
            </a:r>
            <a:endParaRPr lang="en-US" altLang="zh-CN" sz="2800" dirty="0">
              <a:solidFill>
                <a:schemeClr val="folHlink"/>
              </a:solidFill>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1746" name="Rectangle 2"/>
          <p:cNvSpPr>
            <a:spLocks noGrp="1" noRot="1" noChangeArrowheads="1"/>
          </p:cNvSpPr>
          <p:nvPr>
            <p:ph type="title"/>
          </p:nvPr>
        </p:nvSpPr>
        <p:spPr>
          <a:xfrm>
            <a:off x="1991544" y="188640"/>
            <a:ext cx="8101012" cy="762270"/>
          </a:xfrm>
        </p:spPr>
        <p:txBody>
          <a:bodyPr/>
          <a:lstStyle/>
          <a:p>
            <a:pPr eaLnBrk="1" hangingPunct="1"/>
            <a:r>
              <a:rPr lang="en-US" altLang="zh-CN" sz="3200" dirty="0">
                <a:latin typeface="Arial"/>
              </a:rPr>
              <a:t>Measuring and Reporting Performance</a:t>
            </a:r>
          </a:p>
        </p:txBody>
      </p:sp>
      <p:sp>
        <p:nvSpPr>
          <p:cNvPr id="31747" name="Rectangle 3"/>
          <p:cNvSpPr>
            <a:spLocks noGrp="1" noRot="1" noChangeArrowheads="1"/>
          </p:cNvSpPr>
          <p:nvPr>
            <p:ph idx="1"/>
          </p:nvPr>
        </p:nvSpPr>
        <p:spPr>
          <a:xfrm>
            <a:off x="1559496" y="1225826"/>
            <a:ext cx="9505056" cy="4867470"/>
          </a:xfrm>
        </p:spPr>
        <p:txBody>
          <a:bodyPr>
            <a:normAutofit/>
          </a:bodyPr>
          <a:lstStyle/>
          <a:p>
            <a:pPr eaLnBrk="1" hangingPunct="1"/>
            <a:r>
              <a:rPr lang="en-US" altLang="zh-CN" sz="3200" b="1" dirty="0">
                <a:solidFill>
                  <a:srgbClr val="000000"/>
                </a:solidFill>
                <a:latin typeface="Arial" pitchFamily="66" charset="0"/>
              </a:rPr>
              <a:t>Comparing Machines</a:t>
            </a:r>
          </a:p>
          <a:p>
            <a:pPr lvl="1" eaLnBrk="1" hangingPunct="1"/>
            <a:r>
              <a:rPr lang="en-US" altLang="zh-CN" sz="2800" dirty="0">
                <a:solidFill>
                  <a:srgbClr val="0000FF"/>
                </a:solidFill>
                <a:latin typeface="Arial" pitchFamily="66" charset="0"/>
              </a:rPr>
              <a:t>Execution time</a:t>
            </a:r>
            <a:r>
              <a:rPr lang="en-US" altLang="zh-CN" sz="2800" dirty="0">
                <a:solidFill>
                  <a:srgbClr val="000000"/>
                </a:solidFill>
                <a:latin typeface="Arial" pitchFamily="66" charset="0"/>
              </a:rPr>
              <a:t> (latency)</a:t>
            </a:r>
          </a:p>
          <a:p>
            <a:pPr lvl="1" eaLnBrk="1" hangingPunct="1"/>
            <a:r>
              <a:rPr lang="en-US" altLang="zh-CN" sz="2800" dirty="0">
                <a:solidFill>
                  <a:srgbClr val="0000FF"/>
                </a:solidFill>
                <a:latin typeface="Arial" pitchFamily="66" charset="0"/>
              </a:rPr>
              <a:t>Throughput</a:t>
            </a:r>
          </a:p>
          <a:p>
            <a:pPr lvl="1" eaLnBrk="1" hangingPunct="1"/>
            <a:r>
              <a:rPr lang="en-US" altLang="zh-CN" sz="2800" dirty="0">
                <a:solidFill>
                  <a:srgbClr val="000000"/>
                </a:solidFill>
                <a:latin typeface="Arial" pitchFamily="66" charset="0"/>
              </a:rPr>
              <a:t>MIPS - millions of instructions per second</a:t>
            </a:r>
          </a:p>
          <a:p>
            <a:pPr eaLnBrk="1" hangingPunct="1"/>
            <a:r>
              <a:rPr lang="en-US" altLang="zh-CN" sz="3200" b="1" dirty="0">
                <a:solidFill>
                  <a:srgbClr val="000000"/>
                </a:solidFill>
                <a:latin typeface="Arial" pitchFamily="66" charset="0"/>
              </a:rPr>
              <a:t>Comparing Machines Using Sets of Programs</a:t>
            </a:r>
          </a:p>
          <a:p>
            <a:pPr lvl="1" eaLnBrk="1" hangingPunct="1"/>
            <a:r>
              <a:rPr lang="en-US" altLang="zh-CN" sz="2800" dirty="0">
                <a:solidFill>
                  <a:srgbClr val="000000"/>
                </a:solidFill>
                <a:latin typeface="Arial" pitchFamily="66" charset="0"/>
              </a:rPr>
              <a:t>Choosing which program to evaluate performance</a:t>
            </a:r>
          </a:p>
          <a:p>
            <a:pPr lvl="2" eaLnBrk="1" hangingPunct="1"/>
            <a:r>
              <a:rPr lang="en-US" altLang="zh-CN" sz="2400" dirty="0">
                <a:solidFill>
                  <a:srgbClr val="000000"/>
                </a:solidFill>
                <a:latin typeface="Arial" pitchFamily="66" charset="0"/>
              </a:rPr>
              <a:t>Benchmark Suites</a:t>
            </a:r>
          </a:p>
          <a:p>
            <a:pPr lvl="1" eaLnBrk="1" hangingPunct="1"/>
            <a:r>
              <a:rPr lang="en-US" altLang="zh-CN" sz="2800" dirty="0">
                <a:solidFill>
                  <a:srgbClr val="000000"/>
                </a:solidFill>
                <a:latin typeface="Arial" pitchFamily="66" charset="0"/>
              </a:rPr>
              <a:t>Different Means: Arithmetic, Harmonic, and Geometric Means</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2770" name="Rectangle 2"/>
          <p:cNvSpPr>
            <a:spLocks noGrp="1" noRot="1" noChangeArrowheads="1"/>
          </p:cNvSpPr>
          <p:nvPr>
            <p:ph type="title"/>
          </p:nvPr>
        </p:nvSpPr>
        <p:spPr>
          <a:xfrm>
            <a:off x="1775884" y="-17462"/>
            <a:ext cx="10416116" cy="981075"/>
          </a:xfrm>
        </p:spPr>
        <p:txBody>
          <a:bodyPr/>
          <a:lstStyle/>
          <a:p>
            <a:r>
              <a:rPr lang="en-US" altLang="zh-CN" dirty="0" err="1">
                <a:solidFill>
                  <a:schemeClr val="bg1"/>
                </a:solidFill>
                <a:latin typeface="Arial"/>
              </a:rPr>
              <a:t>D</a:t>
            </a:r>
            <a:r>
              <a:rPr lang="en-US" altLang="zh-CN" dirty="0" err="1">
                <a:solidFill>
                  <a:srgbClr val="FF0000"/>
                </a:solidFill>
                <a:latin typeface="Arial" pitchFamily="66" charset="0"/>
              </a:rPr>
              <a:t>different</a:t>
            </a:r>
            <a:r>
              <a:rPr lang="en-US" altLang="zh-CN" dirty="0">
                <a:solidFill>
                  <a:srgbClr val="FF0000"/>
                </a:solidFill>
                <a:latin typeface="Arial" pitchFamily="66" charset="0"/>
              </a:rPr>
              <a:t> perception</a:t>
            </a:r>
            <a:endParaRPr lang="en-US" altLang="zh-CN" dirty="0">
              <a:solidFill>
                <a:schemeClr val="tx1"/>
              </a:solidFill>
            </a:endParaRPr>
          </a:p>
        </p:txBody>
      </p:sp>
      <p:sp>
        <p:nvSpPr>
          <p:cNvPr id="32771" name="Rectangle 3"/>
          <p:cNvSpPr>
            <a:spLocks noGrp="1" noRot="1" noChangeArrowheads="1"/>
          </p:cNvSpPr>
          <p:nvPr>
            <p:ph idx="1"/>
          </p:nvPr>
        </p:nvSpPr>
        <p:spPr>
          <a:xfrm>
            <a:off x="479376" y="981076"/>
            <a:ext cx="11523133" cy="5544616"/>
          </a:xfrm>
        </p:spPr>
        <p:txBody>
          <a:bodyPr>
            <a:normAutofit/>
          </a:bodyPr>
          <a:lstStyle/>
          <a:p>
            <a:pPr eaLnBrk="1" hangingPunct="1">
              <a:lnSpc>
                <a:spcPct val="80000"/>
              </a:lnSpc>
              <a:buFont typeface="Symbol" pitchFamily="18" charset="2"/>
              <a:buChar char="·"/>
            </a:pPr>
            <a:r>
              <a:rPr lang="en-US" altLang="zh-CN" sz="2400" dirty="0">
                <a:latin typeface="Arial" pitchFamily="66" charset="0"/>
              </a:rPr>
              <a:t>Performance means different things to different people, therefore its assessment is subtle</a:t>
            </a:r>
          </a:p>
          <a:p>
            <a:pPr eaLnBrk="1" hangingPunct="1">
              <a:lnSpc>
                <a:spcPct val="80000"/>
              </a:lnSpc>
              <a:buFont typeface="Symbol" pitchFamily="18" charset="2"/>
              <a:buChar char="·"/>
            </a:pPr>
            <a:endParaRPr lang="en-US" altLang="zh-CN" sz="2400" b="1" dirty="0">
              <a:latin typeface="Comic Sans MS" pitchFamily="66" charset="0"/>
            </a:endParaRPr>
          </a:p>
          <a:p>
            <a:pPr eaLnBrk="1" hangingPunct="1">
              <a:lnSpc>
                <a:spcPct val="80000"/>
              </a:lnSpc>
              <a:buFont typeface="Symbol" pitchFamily="18" charset="2"/>
              <a:buChar char="·"/>
            </a:pPr>
            <a:endParaRPr lang="en-US" altLang="zh-CN" sz="2000" b="1" dirty="0">
              <a:latin typeface="Comic Sans MS" pitchFamily="66" charset="0"/>
            </a:endParaRPr>
          </a:p>
          <a:p>
            <a:pPr eaLnBrk="1" hangingPunct="1">
              <a:lnSpc>
                <a:spcPct val="80000"/>
              </a:lnSpc>
              <a:buFont typeface="Symbol" pitchFamily="18" charset="2"/>
              <a:buChar char="·"/>
            </a:pPr>
            <a:endParaRPr lang="en-US" altLang="zh-CN" sz="2000" b="1" dirty="0">
              <a:latin typeface="Comic Sans MS" pitchFamily="66" charset="0"/>
            </a:endParaRPr>
          </a:p>
          <a:p>
            <a:pPr eaLnBrk="1" hangingPunct="1">
              <a:lnSpc>
                <a:spcPct val="80000"/>
              </a:lnSpc>
              <a:buFont typeface="Symbol" pitchFamily="18" charset="2"/>
              <a:buChar char="·"/>
            </a:pPr>
            <a:endParaRPr lang="en-US" altLang="zh-CN" sz="2000" b="1" dirty="0">
              <a:latin typeface="Comic Sans MS" pitchFamily="66" charset="0"/>
            </a:endParaRPr>
          </a:p>
          <a:p>
            <a:pPr eaLnBrk="1" hangingPunct="1">
              <a:lnSpc>
                <a:spcPct val="80000"/>
              </a:lnSpc>
              <a:buFont typeface="Symbol" pitchFamily="18" charset="2"/>
              <a:buChar char="·"/>
            </a:pPr>
            <a:endParaRPr lang="en-US" altLang="zh-CN" sz="2000" b="1" dirty="0">
              <a:latin typeface="Comic Sans MS" pitchFamily="66" charset="0"/>
            </a:endParaRPr>
          </a:p>
          <a:p>
            <a:pPr eaLnBrk="1" hangingPunct="1">
              <a:lnSpc>
                <a:spcPct val="80000"/>
              </a:lnSpc>
              <a:buFont typeface="Symbol" pitchFamily="18" charset="2"/>
              <a:buChar char="·"/>
            </a:pPr>
            <a:endParaRPr lang="en-US" altLang="zh-CN" sz="2000" b="1" dirty="0">
              <a:latin typeface="Comic Sans MS" pitchFamily="66" charset="0"/>
            </a:endParaRPr>
          </a:p>
          <a:p>
            <a:pPr eaLnBrk="1" hangingPunct="1">
              <a:lnSpc>
                <a:spcPct val="80000"/>
              </a:lnSpc>
              <a:buFont typeface="Symbol" pitchFamily="18" charset="2"/>
              <a:buChar char="·"/>
            </a:pPr>
            <a:endParaRPr lang="en-US" altLang="zh-CN" sz="2000" b="1" dirty="0">
              <a:latin typeface="Comic Sans MS" pitchFamily="66" charset="0"/>
            </a:endParaRPr>
          </a:p>
          <a:p>
            <a:pPr eaLnBrk="1" hangingPunct="1">
              <a:lnSpc>
                <a:spcPct val="80000"/>
              </a:lnSpc>
              <a:buFont typeface="Symbol" pitchFamily="18" charset="2"/>
              <a:buChar char="·"/>
            </a:pPr>
            <a:endParaRPr lang="en-US" altLang="zh-CN" sz="2000" b="1" dirty="0">
              <a:latin typeface="Comic Sans MS" pitchFamily="66" charset="0"/>
            </a:endParaRPr>
          </a:p>
          <a:p>
            <a:pPr eaLnBrk="1" hangingPunct="1">
              <a:lnSpc>
                <a:spcPct val="80000"/>
              </a:lnSpc>
              <a:buFont typeface="Symbol" pitchFamily="18" charset="2"/>
              <a:buChar char="·"/>
            </a:pPr>
            <a:endParaRPr lang="en-US" altLang="zh-CN" sz="2000" b="1" dirty="0">
              <a:latin typeface="Comic Sans MS" pitchFamily="66" charset="0"/>
            </a:endParaRPr>
          </a:p>
          <a:p>
            <a:pPr eaLnBrk="1" hangingPunct="1">
              <a:lnSpc>
                <a:spcPct val="80000"/>
              </a:lnSpc>
              <a:buFont typeface="Symbol" pitchFamily="18" charset="2"/>
              <a:buChar char="·"/>
            </a:pPr>
            <a:endParaRPr lang="en-US" altLang="zh-CN" sz="2000" b="1" dirty="0">
              <a:latin typeface="Comic Sans MS" pitchFamily="66" charset="0"/>
            </a:endParaRPr>
          </a:p>
          <a:p>
            <a:pPr eaLnBrk="1" hangingPunct="1">
              <a:lnSpc>
                <a:spcPct val="80000"/>
              </a:lnSpc>
              <a:buFont typeface="Symbol" pitchFamily="18" charset="2"/>
              <a:buChar char="·"/>
            </a:pPr>
            <a:endParaRPr lang="en-US" altLang="zh-CN" sz="2800" dirty="0">
              <a:solidFill>
                <a:srgbClr val="FF0000"/>
              </a:solidFill>
              <a:latin typeface="Comic Sans MS" pitchFamily="66" charset="0"/>
            </a:endParaRPr>
          </a:p>
          <a:p>
            <a:pPr eaLnBrk="1" hangingPunct="1">
              <a:lnSpc>
                <a:spcPct val="80000"/>
              </a:lnSpc>
              <a:buFont typeface="Symbol" pitchFamily="18" charset="2"/>
              <a:buChar char="·"/>
            </a:pPr>
            <a:r>
              <a:rPr lang="en-US" altLang="zh-CN" sz="2800" dirty="0">
                <a:solidFill>
                  <a:srgbClr val="FF0000"/>
                </a:solidFill>
                <a:latin typeface="Arial" pitchFamily="66" charset="0"/>
              </a:rPr>
              <a:t>different perception</a:t>
            </a:r>
          </a:p>
          <a:p>
            <a:pPr lvl="1" eaLnBrk="1" hangingPunct="1">
              <a:lnSpc>
                <a:spcPct val="80000"/>
              </a:lnSpc>
              <a:buFont typeface="Symbol" pitchFamily="18" charset="2"/>
              <a:buChar char="·"/>
            </a:pPr>
            <a:r>
              <a:rPr lang="en-US" altLang="zh-CN" sz="2400" dirty="0">
                <a:solidFill>
                  <a:srgbClr val="0000FF"/>
                </a:solidFill>
                <a:latin typeface="Arial" pitchFamily="66" charset="0"/>
              </a:rPr>
              <a:t>Criteria of performance evaluation differs among users and designers</a:t>
            </a:r>
          </a:p>
        </p:txBody>
      </p:sp>
      <p:pic>
        <p:nvPicPr>
          <p:cNvPr id="32772" name="Picture 4" descr="厨师做菜"/>
          <p:cNvPicPr>
            <a:picLocks noChangeAspect="1" noChangeArrowheads="1"/>
          </p:cNvPicPr>
          <p:nvPr/>
        </p:nvPicPr>
        <p:blipFill>
          <a:blip r:embed="rId2"/>
          <a:srcRect/>
          <a:stretch>
            <a:fillRect/>
          </a:stretch>
        </p:blipFill>
        <p:spPr bwMode="auto">
          <a:xfrm>
            <a:off x="2590800" y="2743200"/>
            <a:ext cx="2133600" cy="2057400"/>
          </a:xfrm>
          <a:prstGeom prst="rect">
            <a:avLst/>
          </a:prstGeom>
          <a:noFill/>
          <a:ln w="9525">
            <a:noFill/>
            <a:miter lim="800000"/>
            <a:headEnd/>
            <a:tailEnd/>
          </a:ln>
        </p:spPr>
      </p:pic>
      <p:grpSp>
        <p:nvGrpSpPr>
          <p:cNvPr id="2" name="Group 5"/>
          <p:cNvGrpSpPr>
            <a:grpSpLocks/>
          </p:cNvGrpSpPr>
          <p:nvPr/>
        </p:nvGrpSpPr>
        <p:grpSpPr bwMode="auto">
          <a:xfrm>
            <a:off x="1371600" y="1981201"/>
            <a:ext cx="2438400" cy="1158875"/>
            <a:chOff x="144" y="1968"/>
            <a:chExt cx="1536" cy="730"/>
          </a:xfrm>
        </p:grpSpPr>
        <p:sp>
          <p:nvSpPr>
            <p:cNvPr id="32780" name="AutoShape 6"/>
            <p:cNvSpPr>
              <a:spLocks noChangeArrowheads="1"/>
            </p:cNvSpPr>
            <p:nvPr/>
          </p:nvSpPr>
          <p:spPr bwMode="auto">
            <a:xfrm>
              <a:off x="144" y="1968"/>
              <a:ext cx="1488" cy="672"/>
            </a:xfrm>
            <a:prstGeom prst="wedgeEllipseCallout">
              <a:avLst>
                <a:gd name="adj1" fmla="val 42407"/>
                <a:gd name="adj2" fmla="val 87056"/>
              </a:avLst>
            </a:prstGeom>
            <a:noFill/>
            <a:ln w="9525">
              <a:solidFill>
                <a:schemeClr val="tx1"/>
              </a:solidFill>
              <a:miter lim="800000"/>
              <a:headEnd/>
              <a:tailEnd/>
            </a:ln>
          </p:spPr>
          <p:txBody>
            <a:bodyPr wrap="none" anchor="ctr"/>
            <a:lstStyle/>
            <a:p>
              <a:pPr algn="ctr"/>
              <a:endParaRPr kumimoji="1" lang="zh-CN" altLang="zh-CN" sz="2400">
                <a:latin typeface="Times New Roman" pitchFamily="18" charset="0"/>
              </a:endParaRPr>
            </a:p>
          </p:txBody>
        </p:sp>
        <p:sp>
          <p:nvSpPr>
            <p:cNvPr id="32781" name="Text Box 7"/>
            <p:cNvSpPr txBox="1">
              <a:spLocks noChangeArrowheads="1"/>
            </p:cNvSpPr>
            <p:nvPr/>
          </p:nvSpPr>
          <p:spPr bwMode="auto">
            <a:xfrm>
              <a:off x="240" y="2064"/>
              <a:ext cx="1440" cy="634"/>
            </a:xfrm>
            <a:prstGeom prst="rect">
              <a:avLst/>
            </a:prstGeom>
            <a:noFill/>
            <a:ln w="9525">
              <a:noFill/>
              <a:miter lim="800000"/>
              <a:headEnd/>
              <a:tailEnd/>
            </a:ln>
          </p:spPr>
          <p:txBody>
            <a:bodyPr>
              <a:spAutoFit/>
            </a:bodyPr>
            <a:lstStyle/>
            <a:p>
              <a:pPr algn="ctr"/>
              <a:r>
                <a:rPr kumimoji="1" lang="en-US" altLang="zh-CN" sz="2000">
                  <a:latin typeface="Arial" pitchFamily="66" charset="0"/>
                </a:rPr>
                <a:t>Just a piece of </a:t>
              </a:r>
            </a:p>
            <a:p>
              <a:pPr algn="ctr"/>
              <a:r>
                <a:rPr kumimoji="1" lang="en-US" altLang="zh-CN" sz="2000">
                  <a:latin typeface="Arial" pitchFamily="66" charset="0"/>
                </a:rPr>
                <a:t>cake ! Even for   50 guys</a:t>
              </a:r>
            </a:p>
          </p:txBody>
        </p:sp>
      </p:grpSp>
      <p:pic>
        <p:nvPicPr>
          <p:cNvPr id="32774" name="Picture 8" descr="waitingBoy"/>
          <p:cNvPicPr>
            <a:picLocks noChangeAspect="1" noChangeArrowheads="1"/>
          </p:cNvPicPr>
          <p:nvPr/>
        </p:nvPicPr>
        <p:blipFill>
          <a:blip r:embed="rId3"/>
          <a:srcRect/>
          <a:stretch>
            <a:fillRect/>
          </a:stretch>
        </p:blipFill>
        <p:spPr bwMode="auto">
          <a:xfrm>
            <a:off x="8229600" y="3124200"/>
            <a:ext cx="2057400" cy="1600200"/>
          </a:xfrm>
          <a:prstGeom prst="rect">
            <a:avLst/>
          </a:prstGeom>
          <a:noFill/>
          <a:ln w="9525">
            <a:noFill/>
            <a:miter lim="800000"/>
            <a:headEnd/>
            <a:tailEnd/>
          </a:ln>
        </p:spPr>
      </p:pic>
      <p:grpSp>
        <p:nvGrpSpPr>
          <p:cNvPr id="3" name="Group 9"/>
          <p:cNvGrpSpPr>
            <a:grpSpLocks/>
          </p:cNvGrpSpPr>
          <p:nvPr/>
        </p:nvGrpSpPr>
        <p:grpSpPr bwMode="auto">
          <a:xfrm>
            <a:off x="7389814" y="2057400"/>
            <a:ext cx="3278187" cy="914400"/>
            <a:chOff x="3552" y="1632"/>
            <a:chExt cx="2065" cy="576"/>
          </a:xfrm>
        </p:grpSpPr>
        <p:sp>
          <p:nvSpPr>
            <p:cNvPr id="32778" name="AutoShape 10"/>
            <p:cNvSpPr>
              <a:spLocks noChangeArrowheads="1"/>
            </p:cNvSpPr>
            <p:nvPr/>
          </p:nvSpPr>
          <p:spPr bwMode="auto">
            <a:xfrm>
              <a:off x="3552" y="1632"/>
              <a:ext cx="2064" cy="576"/>
            </a:xfrm>
            <a:prstGeom prst="wedgeEllipseCallout">
              <a:avLst>
                <a:gd name="adj1" fmla="val 33190"/>
                <a:gd name="adj2" fmla="val 130208"/>
              </a:avLst>
            </a:prstGeom>
            <a:noFill/>
            <a:ln w="9525">
              <a:solidFill>
                <a:schemeClr val="tx1"/>
              </a:solidFill>
              <a:miter lim="800000"/>
              <a:headEnd/>
              <a:tailEnd/>
            </a:ln>
          </p:spPr>
          <p:txBody>
            <a:bodyPr wrap="none" anchor="ctr"/>
            <a:lstStyle/>
            <a:p>
              <a:pPr algn="ctr"/>
              <a:endParaRPr kumimoji="1" lang="zh-CN" altLang="zh-CN" sz="2400">
                <a:latin typeface="Times New Roman" pitchFamily="18" charset="0"/>
              </a:endParaRPr>
            </a:p>
          </p:txBody>
        </p:sp>
        <p:sp>
          <p:nvSpPr>
            <p:cNvPr id="32779" name="Text Box 11"/>
            <p:cNvSpPr txBox="1">
              <a:spLocks noChangeArrowheads="1"/>
            </p:cNvSpPr>
            <p:nvPr/>
          </p:nvSpPr>
          <p:spPr bwMode="auto">
            <a:xfrm>
              <a:off x="3696" y="1680"/>
              <a:ext cx="1921" cy="442"/>
            </a:xfrm>
            <a:prstGeom prst="rect">
              <a:avLst/>
            </a:prstGeom>
            <a:noFill/>
            <a:ln w="9525">
              <a:noFill/>
              <a:miter lim="800000"/>
              <a:headEnd/>
              <a:tailEnd/>
            </a:ln>
          </p:spPr>
          <p:txBody>
            <a:bodyPr wrap="none">
              <a:spAutoFit/>
            </a:bodyPr>
            <a:lstStyle/>
            <a:p>
              <a:r>
                <a:rPr kumimoji="1" lang="en-US" altLang="zh-CN" sz="2000">
                  <a:latin typeface="Arial" pitchFamily="66" charset="0"/>
                </a:rPr>
                <a:t>Faint ! When will </a:t>
              </a:r>
            </a:p>
            <a:p>
              <a:r>
                <a:rPr kumimoji="1" lang="en-US" altLang="zh-CN" sz="2000">
                  <a:latin typeface="Arial" pitchFamily="66" charset="0"/>
                </a:rPr>
                <a:t>they bring me the meal?</a:t>
              </a:r>
              <a:endParaRPr kumimoji="1" lang="en-US" altLang="zh-CN" sz="2400">
                <a:latin typeface="Times New Roman" pitchFamily="18" charset="0"/>
              </a:endParaRPr>
            </a:p>
          </p:txBody>
        </p:sp>
      </p:grpSp>
      <p:pic>
        <p:nvPicPr>
          <p:cNvPr id="32776" name="Picture 12" descr="waiter"/>
          <p:cNvPicPr>
            <a:picLocks noChangeAspect="1" noChangeArrowheads="1"/>
          </p:cNvPicPr>
          <p:nvPr/>
        </p:nvPicPr>
        <p:blipFill>
          <a:blip r:embed="rId4"/>
          <a:srcRect/>
          <a:stretch>
            <a:fillRect/>
          </a:stretch>
        </p:blipFill>
        <p:spPr bwMode="auto">
          <a:xfrm>
            <a:off x="5257800" y="2743200"/>
            <a:ext cx="1600200" cy="2057400"/>
          </a:xfrm>
          <a:prstGeom prst="rect">
            <a:avLst/>
          </a:prstGeom>
          <a:noFill/>
          <a:ln w="9525">
            <a:noFill/>
            <a:miter lim="800000"/>
            <a:headEnd/>
            <a:tailEnd/>
          </a:ln>
        </p:spPr>
      </p:pic>
      <p:sp>
        <p:nvSpPr>
          <p:cNvPr id="32777" name="Text Box 13"/>
          <p:cNvSpPr txBox="1">
            <a:spLocks noChangeArrowheads="1"/>
          </p:cNvSpPr>
          <p:nvPr/>
        </p:nvSpPr>
        <p:spPr bwMode="auto">
          <a:xfrm>
            <a:off x="4648200" y="2286001"/>
            <a:ext cx="2616200" cy="396875"/>
          </a:xfrm>
          <a:prstGeom prst="rect">
            <a:avLst/>
          </a:prstGeom>
          <a:noFill/>
          <a:ln w="9525">
            <a:noFill/>
            <a:miter lim="800000"/>
            <a:headEnd/>
            <a:tailEnd/>
          </a:ln>
        </p:spPr>
        <p:txBody>
          <a:bodyPr wrap="none">
            <a:spAutoFit/>
          </a:bodyPr>
          <a:lstStyle/>
          <a:p>
            <a:r>
              <a:rPr kumimoji="1" lang="en-US" altLang="zh-CN" sz="2000">
                <a:latin typeface="Arial" pitchFamily="66" charset="0"/>
              </a:rPr>
              <a:t>Sorry, Lady is first !</a:t>
            </a:r>
            <a:endParaRPr kumimoji="1" lang="en-US" altLang="zh-CN" sz="2400">
              <a:latin typeface="Times New Roman" pitchFamily="18" charset="0"/>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3794" name="Rectangle 2"/>
          <p:cNvSpPr>
            <a:spLocks noGrp="1" noRot="1" noChangeArrowheads="1"/>
          </p:cNvSpPr>
          <p:nvPr>
            <p:ph type="title"/>
          </p:nvPr>
        </p:nvSpPr>
        <p:spPr>
          <a:xfrm>
            <a:off x="1991544" y="0"/>
            <a:ext cx="8676456" cy="990600"/>
          </a:xfrm>
        </p:spPr>
        <p:txBody>
          <a:bodyPr>
            <a:normAutofit/>
          </a:bodyPr>
          <a:lstStyle/>
          <a:p>
            <a:pPr eaLnBrk="1" hangingPunct="1"/>
            <a:r>
              <a:rPr lang="en-US" altLang="zh-CN" dirty="0">
                <a:solidFill>
                  <a:srgbClr val="FF0000"/>
                </a:solidFill>
                <a:latin typeface="Arial"/>
              </a:rPr>
              <a:t>Perf. Metrics --response time</a:t>
            </a:r>
            <a:endParaRPr lang="en-US" altLang="zh-CN" b="1" dirty="0">
              <a:solidFill>
                <a:srgbClr val="FF0000"/>
              </a:solidFill>
              <a:latin typeface="Arial Narrow" pitchFamily="34" charset="0"/>
            </a:endParaRPr>
          </a:p>
        </p:txBody>
      </p:sp>
      <p:sp>
        <p:nvSpPr>
          <p:cNvPr id="33795" name="Rectangle 3"/>
          <p:cNvSpPr>
            <a:spLocks noGrp="1" noRot="1" noChangeArrowheads="1"/>
          </p:cNvSpPr>
          <p:nvPr>
            <p:ph idx="1"/>
          </p:nvPr>
        </p:nvSpPr>
        <p:spPr>
          <a:xfrm>
            <a:off x="1487488" y="1191039"/>
            <a:ext cx="8534400" cy="4876800"/>
          </a:xfrm>
        </p:spPr>
        <p:txBody>
          <a:bodyPr/>
          <a:lstStyle/>
          <a:p>
            <a:pPr eaLnBrk="1" hangingPunct="1"/>
            <a:r>
              <a:rPr lang="en-US" altLang="zh-CN" sz="2800" b="1" dirty="0">
                <a:solidFill>
                  <a:srgbClr val="000000"/>
                </a:solidFill>
                <a:latin typeface="Arial" pitchFamily="66" charset="0"/>
              </a:rPr>
              <a:t>Wall-clock time</a:t>
            </a:r>
          </a:p>
          <a:p>
            <a:pPr lvl="1" eaLnBrk="1" hangingPunct="1"/>
            <a:r>
              <a:rPr lang="en-US" altLang="zh-CN" sz="2400" dirty="0">
                <a:solidFill>
                  <a:srgbClr val="000000"/>
                </a:solidFill>
                <a:latin typeface="Arial" pitchFamily="66" charset="0"/>
              </a:rPr>
              <a:t>Start the program and watch the clock -</a:t>
            </a:r>
          </a:p>
          <a:p>
            <a:pPr lvl="1" eaLnBrk="1" hangingPunct="1"/>
            <a:r>
              <a:rPr lang="en-US" altLang="zh-CN" sz="2400" dirty="0">
                <a:solidFill>
                  <a:srgbClr val="000000"/>
                </a:solidFill>
                <a:latin typeface="Arial" pitchFamily="66" charset="0"/>
              </a:rPr>
              <a:t>when the program ends, that’s the total </a:t>
            </a:r>
            <a:r>
              <a:rPr lang="en-US" altLang="zh-CN" sz="2400" dirty="0">
                <a:solidFill>
                  <a:srgbClr val="FD0128"/>
                </a:solidFill>
                <a:latin typeface="Arial" pitchFamily="66" charset="0"/>
              </a:rPr>
              <a:t>wall-clock time</a:t>
            </a:r>
          </a:p>
          <a:p>
            <a:pPr lvl="1" eaLnBrk="1" hangingPunct="1"/>
            <a:r>
              <a:rPr lang="en-US" altLang="zh-CN" sz="2400" dirty="0">
                <a:solidFill>
                  <a:srgbClr val="000000"/>
                </a:solidFill>
                <a:latin typeface="Arial" pitchFamily="66" charset="0"/>
              </a:rPr>
              <a:t>Also called </a:t>
            </a:r>
            <a:r>
              <a:rPr lang="en-US" altLang="zh-CN" sz="2400" dirty="0">
                <a:solidFill>
                  <a:srgbClr val="FD0128"/>
                </a:solidFill>
                <a:latin typeface="Arial" pitchFamily="66" charset="0"/>
              </a:rPr>
              <a:t>response time </a:t>
            </a:r>
            <a:r>
              <a:rPr lang="en-US" altLang="zh-CN" sz="2400" dirty="0">
                <a:solidFill>
                  <a:srgbClr val="000000"/>
                </a:solidFill>
                <a:latin typeface="Arial" pitchFamily="66" charset="0"/>
              </a:rPr>
              <a:t>or </a:t>
            </a:r>
            <a:r>
              <a:rPr lang="en-US" altLang="zh-CN" sz="2400" dirty="0">
                <a:solidFill>
                  <a:srgbClr val="FD0128"/>
                </a:solidFill>
                <a:latin typeface="Arial" pitchFamily="66" charset="0"/>
              </a:rPr>
              <a:t>elapsed time or </a:t>
            </a:r>
          </a:p>
          <a:p>
            <a:pPr lvl="1" eaLnBrk="1" hangingPunct="1"/>
            <a:r>
              <a:rPr lang="en-US" altLang="zh-CN" sz="2400" dirty="0">
                <a:solidFill>
                  <a:srgbClr val="000000"/>
                </a:solidFill>
                <a:latin typeface="Arial" pitchFamily="66" charset="0"/>
              </a:rPr>
              <a:t>Measures </a:t>
            </a:r>
            <a:r>
              <a:rPr lang="en-US" altLang="zh-CN" sz="2400" dirty="0">
                <a:solidFill>
                  <a:srgbClr val="0000FF"/>
                </a:solidFill>
                <a:latin typeface="Arial" pitchFamily="66" charset="0"/>
              </a:rPr>
              <a:t>user perception</a:t>
            </a:r>
            <a:r>
              <a:rPr lang="en-US" altLang="zh-CN" sz="2400" dirty="0">
                <a:solidFill>
                  <a:srgbClr val="000000"/>
                </a:solidFill>
                <a:latin typeface="Arial" pitchFamily="66" charset="0"/>
              </a:rPr>
              <a:t> of the system speed</a:t>
            </a:r>
            <a:endParaRPr lang="en-US" altLang="zh-CN" sz="2400" dirty="0">
              <a:solidFill>
                <a:srgbClr val="FD0128"/>
              </a:solidFill>
              <a:latin typeface="Comic Sans MS" pitchFamily="66" charset="0"/>
            </a:endParaRPr>
          </a:p>
          <a:p>
            <a:pPr eaLnBrk="1" hangingPunct="1"/>
            <a:r>
              <a:rPr lang="en-US" altLang="zh-CN" sz="2800" b="1" dirty="0">
                <a:solidFill>
                  <a:srgbClr val="000000"/>
                </a:solidFill>
                <a:latin typeface="Arial" pitchFamily="66" charset="0"/>
              </a:rPr>
              <a:t>Problems with wall-clock time</a:t>
            </a:r>
          </a:p>
          <a:p>
            <a:pPr lvl="1" eaLnBrk="1" hangingPunct="1"/>
            <a:r>
              <a:rPr lang="en-US" altLang="zh-CN" sz="2400" dirty="0">
                <a:solidFill>
                  <a:srgbClr val="000000"/>
                </a:solidFill>
                <a:latin typeface="Arial" pitchFamily="66" charset="0"/>
              </a:rPr>
              <a:t>What if more than one program is running on</a:t>
            </a:r>
          </a:p>
          <a:p>
            <a:pPr lvl="1" eaLnBrk="1" hangingPunct="1">
              <a:buFont typeface="Wingdings" pitchFamily="2" charset="2"/>
              <a:buNone/>
            </a:pPr>
            <a:r>
              <a:rPr lang="en-US" altLang="zh-CN" sz="2400" dirty="0">
                <a:solidFill>
                  <a:srgbClr val="000000"/>
                </a:solidFill>
                <a:latin typeface="Arial" pitchFamily="66" charset="0"/>
              </a:rPr>
              <a:t>   the same machine ?</a:t>
            </a:r>
          </a:p>
          <a:p>
            <a:pPr lvl="1" eaLnBrk="1" hangingPunct="1"/>
            <a:r>
              <a:rPr lang="en-US" altLang="zh-CN" sz="2400" dirty="0">
                <a:solidFill>
                  <a:srgbClr val="000000"/>
                </a:solidFill>
                <a:latin typeface="Arial" pitchFamily="66" charset="0"/>
              </a:rPr>
              <a:t>What if the program asks for user input ?</a:t>
            </a:r>
          </a:p>
        </p:txBody>
      </p:sp>
      <p:pic>
        <p:nvPicPr>
          <p:cNvPr id="33796" name="Picture 4"/>
          <p:cNvPicPr>
            <a:picLocks noChangeAspect="1" noChangeArrowheads="1"/>
          </p:cNvPicPr>
          <p:nvPr/>
        </p:nvPicPr>
        <p:blipFill>
          <a:blip r:embed="rId2"/>
          <a:srcRect/>
          <a:stretch>
            <a:fillRect/>
          </a:stretch>
        </p:blipFill>
        <p:spPr bwMode="auto">
          <a:xfrm>
            <a:off x="9264352" y="4271140"/>
            <a:ext cx="1933127" cy="1997138"/>
          </a:xfrm>
          <a:prstGeom prst="rect">
            <a:avLst/>
          </a:prstGeom>
          <a:noFill/>
          <a:ln w="9525">
            <a:noFill/>
            <a:miter lim="800000"/>
            <a:headEnd/>
            <a:tailEnd/>
          </a:ln>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4818" name="Rectangle 2"/>
          <p:cNvSpPr>
            <a:spLocks noGrp="1" noRot="1" noChangeArrowheads="1"/>
          </p:cNvSpPr>
          <p:nvPr>
            <p:ph type="title"/>
          </p:nvPr>
        </p:nvSpPr>
        <p:spPr>
          <a:xfrm>
            <a:off x="1881159" y="0"/>
            <a:ext cx="8588405" cy="838200"/>
          </a:xfrm>
        </p:spPr>
        <p:txBody>
          <a:bodyPr/>
          <a:lstStyle/>
          <a:p>
            <a:pPr eaLnBrk="1" hangingPunct="1"/>
            <a:r>
              <a:rPr lang="en-US" altLang="zh-CN" sz="4000" dirty="0">
                <a:solidFill>
                  <a:srgbClr val="FF0000"/>
                </a:solidFill>
                <a:latin typeface="Arial"/>
              </a:rPr>
              <a:t>Performance Metrics --CPU time</a:t>
            </a:r>
          </a:p>
        </p:txBody>
      </p:sp>
      <p:sp>
        <p:nvSpPr>
          <p:cNvPr id="34819" name="Rectangle 3"/>
          <p:cNvSpPr>
            <a:spLocks noGrp="1" noRot="1" noChangeArrowheads="1"/>
          </p:cNvSpPr>
          <p:nvPr>
            <p:ph idx="1"/>
          </p:nvPr>
        </p:nvSpPr>
        <p:spPr>
          <a:xfrm>
            <a:off x="1487488" y="855766"/>
            <a:ext cx="10116616" cy="5791200"/>
          </a:xfrm>
        </p:spPr>
        <p:txBody>
          <a:bodyPr>
            <a:normAutofit fontScale="92500" lnSpcReduction="10000"/>
          </a:bodyPr>
          <a:lstStyle/>
          <a:p>
            <a:pPr eaLnBrk="1" hangingPunct="1">
              <a:lnSpc>
                <a:spcPct val="90000"/>
              </a:lnSpc>
            </a:pPr>
            <a:r>
              <a:rPr lang="en-US" altLang="zh-CN" sz="3200" dirty="0">
                <a:latin typeface="Arial" pitchFamily="66" charset="0"/>
              </a:rPr>
              <a:t>Measures the time the CPU is computing, (not waiting for I/O)</a:t>
            </a:r>
          </a:p>
          <a:p>
            <a:pPr lvl="1" eaLnBrk="1" hangingPunct="1">
              <a:lnSpc>
                <a:spcPct val="90000"/>
              </a:lnSpc>
            </a:pPr>
            <a:r>
              <a:rPr lang="en-US" altLang="zh-CN" sz="2800" dirty="0">
                <a:solidFill>
                  <a:srgbClr val="000000"/>
                </a:solidFill>
                <a:latin typeface="Arial" pitchFamily="66" charset="0"/>
              </a:rPr>
              <a:t>Measures </a:t>
            </a:r>
            <a:r>
              <a:rPr lang="en-US" altLang="zh-CN" sz="2800" dirty="0">
                <a:solidFill>
                  <a:srgbClr val="0000FF"/>
                </a:solidFill>
                <a:latin typeface="Arial" pitchFamily="66" charset="0"/>
              </a:rPr>
              <a:t>designer perception</a:t>
            </a:r>
            <a:r>
              <a:rPr lang="en-US" altLang="zh-CN" sz="2800" dirty="0">
                <a:solidFill>
                  <a:srgbClr val="000000"/>
                </a:solidFill>
                <a:latin typeface="Arial" pitchFamily="66" charset="0"/>
              </a:rPr>
              <a:t> of the CPU speed</a:t>
            </a:r>
            <a:endParaRPr lang="en-US" altLang="zh-CN" sz="2800" dirty="0">
              <a:latin typeface="Comic Sans MS" pitchFamily="66" charset="0"/>
            </a:endParaRPr>
          </a:p>
          <a:p>
            <a:pPr eaLnBrk="1" hangingPunct="1">
              <a:lnSpc>
                <a:spcPct val="70000"/>
              </a:lnSpc>
              <a:spcBef>
                <a:spcPct val="45000"/>
              </a:spcBef>
            </a:pPr>
            <a:r>
              <a:rPr lang="en-US" altLang="zh-CN" sz="3200" dirty="0">
                <a:solidFill>
                  <a:srgbClr val="000000"/>
                </a:solidFill>
                <a:latin typeface="Arial" pitchFamily="66" charset="0"/>
              </a:rPr>
              <a:t>CPU time is further divided into:</a:t>
            </a:r>
          </a:p>
          <a:p>
            <a:pPr lvl="1" eaLnBrk="1" hangingPunct="1">
              <a:lnSpc>
                <a:spcPct val="70000"/>
              </a:lnSpc>
            </a:pPr>
            <a:r>
              <a:rPr lang="en-US" altLang="zh-CN" sz="2800" dirty="0">
                <a:solidFill>
                  <a:srgbClr val="FF0000"/>
                </a:solidFill>
                <a:latin typeface="Arial" pitchFamily="66" charset="0"/>
              </a:rPr>
              <a:t>User time</a:t>
            </a:r>
            <a:r>
              <a:rPr lang="en-US" altLang="zh-CN" sz="2800" dirty="0">
                <a:solidFill>
                  <a:srgbClr val="000000"/>
                </a:solidFill>
                <a:latin typeface="Arial" pitchFamily="66" charset="0"/>
              </a:rPr>
              <a:t> - time spent in user mode</a:t>
            </a:r>
          </a:p>
          <a:p>
            <a:pPr lvl="1" eaLnBrk="1" hangingPunct="1">
              <a:lnSpc>
                <a:spcPct val="70000"/>
              </a:lnSpc>
            </a:pPr>
            <a:r>
              <a:rPr lang="en-US" altLang="zh-CN" sz="2800" dirty="0">
                <a:solidFill>
                  <a:srgbClr val="FF0000"/>
                </a:solidFill>
                <a:latin typeface="Arial" pitchFamily="66" charset="0"/>
              </a:rPr>
              <a:t>System time</a:t>
            </a:r>
            <a:r>
              <a:rPr lang="en-US" altLang="zh-CN" sz="2800" dirty="0">
                <a:solidFill>
                  <a:srgbClr val="000000"/>
                </a:solidFill>
                <a:latin typeface="Arial" pitchFamily="66" charset="0"/>
              </a:rPr>
              <a:t> - time spent in the operating system (OS)</a:t>
            </a:r>
          </a:p>
          <a:p>
            <a:pPr eaLnBrk="1" hangingPunct="1"/>
            <a:r>
              <a:rPr lang="en-US" altLang="zh-CN" sz="3200" dirty="0">
                <a:solidFill>
                  <a:srgbClr val="000000"/>
                </a:solidFill>
                <a:latin typeface="Arial" pitchFamily="66" charset="0"/>
              </a:rPr>
              <a:t>Unix time command reports CPU time as:</a:t>
            </a:r>
          </a:p>
          <a:p>
            <a:pPr lvl="1" eaLnBrk="1" hangingPunct="1"/>
            <a:r>
              <a:rPr lang="en-US" altLang="zh-CN" b="1" dirty="0">
                <a:solidFill>
                  <a:srgbClr val="0000FF"/>
                </a:solidFill>
                <a:latin typeface="Arial" pitchFamily="66" charset="0"/>
              </a:rPr>
              <a:t>90.7u 12.9s 2:39 65%</a:t>
            </a:r>
          </a:p>
          <a:p>
            <a:pPr lvl="1" eaLnBrk="1" hangingPunct="1"/>
            <a:r>
              <a:rPr lang="en-US" altLang="zh-CN" b="1" dirty="0">
                <a:solidFill>
                  <a:srgbClr val="000000"/>
                </a:solidFill>
                <a:latin typeface="Arial" pitchFamily="66" charset="0"/>
              </a:rPr>
              <a:t>90.7 user CPU seconds (in the user’s program)</a:t>
            </a:r>
          </a:p>
          <a:p>
            <a:pPr lvl="1" eaLnBrk="1" hangingPunct="1"/>
            <a:r>
              <a:rPr lang="en-US" altLang="zh-CN" b="1" dirty="0">
                <a:solidFill>
                  <a:srgbClr val="000000"/>
                </a:solidFill>
                <a:latin typeface="Arial" pitchFamily="66" charset="0"/>
              </a:rPr>
              <a:t>12.9 system CPU seconds (in the system calls e.g. </a:t>
            </a:r>
            <a:r>
              <a:rPr lang="en-US" altLang="zh-CN" b="1" dirty="0" err="1">
                <a:solidFill>
                  <a:srgbClr val="000000"/>
                </a:solidFill>
                <a:latin typeface="Arial" pitchFamily="66" charset="0"/>
              </a:rPr>
              <a:t>printf</a:t>
            </a:r>
            <a:r>
              <a:rPr lang="en-US" altLang="zh-CN" b="1" dirty="0">
                <a:solidFill>
                  <a:srgbClr val="000000"/>
                </a:solidFill>
                <a:latin typeface="Arial" pitchFamily="66" charset="0"/>
              </a:rPr>
              <a:t>)</a:t>
            </a:r>
          </a:p>
          <a:p>
            <a:pPr lvl="1" eaLnBrk="1" hangingPunct="1"/>
            <a:r>
              <a:rPr lang="en-US" altLang="zh-CN" b="1" dirty="0">
                <a:solidFill>
                  <a:srgbClr val="000000"/>
                </a:solidFill>
                <a:latin typeface="Arial" pitchFamily="66" charset="0"/>
              </a:rPr>
              <a:t>2 minutes, 39 seconds wall-clock time</a:t>
            </a:r>
          </a:p>
          <a:p>
            <a:pPr lvl="1" eaLnBrk="1" hangingPunct="1"/>
            <a:r>
              <a:rPr lang="en-US" altLang="zh-CN" b="1" dirty="0">
                <a:solidFill>
                  <a:srgbClr val="000000"/>
                </a:solidFill>
                <a:latin typeface="Arial" pitchFamily="66" charset="0"/>
              </a:rPr>
              <a:t>65% of the wall clock time was spent running on the CPU</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5842" name="Rectangle 2"/>
          <p:cNvSpPr>
            <a:spLocks noGrp="1" noRot="1" noChangeArrowheads="1"/>
          </p:cNvSpPr>
          <p:nvPr>
            <p:ph type="title"/>
          </p:nvPr>
        </p:nvSpPr>
        <p:spPr/>
        <p:txBody>
          <a:bodyPr/>
          <a:lstStyle/>
          <a:p>
            <a:pPr eaLnBrk="1" hangingPunct="1"/>
            <a:r>
              <a:rPr lang="en-US" altLang="zh-CN" b="1">
                <a:latin typeface="Arial"/>
              </a:rPr>
              <a:t>Servers</a:t>
            </a:r>
            <a:endParaRPr lang="en-US" altLang="zh-CN" b="1">
              <a:latin typeface="MyriadMM_565_600_" charset="0"/>
            </a:endParaRPr>
          </a:p>
        </p:txBody>
      </p:sp>
      <p:sp>
        <p:nvSpPr>
          <p:cNvPr id="35843" name="Rectangle 3"/>
          <p:cNvSpPr>
            <a:spLocks noGrp="1" noChangeArrowheads="1"/>
          </p:cNvSpPr>
          <p:nvPr>
            <p:ph idx="1"/>
          </p:nvPr>
        </p:nvSpPr>
        <p:spPr>
          <a:xfrm>
            <a:off x="1199456" y="1125539"/>
            <a:ext cx="10658111" cy="4795837"/>
          </a:xfrm>
          <a:noFill/>
        </p:spPr>
        <p:txBody>
          <a:bodyPr/>
          <a:lstStyle/>
          <a:p>
            <a:pPr eaLnBrk="1" hangingPunct="1"/>
            <a:r>
              <a:rPr lang="en-US" altLang="zh-CN" sz="2800" dirty="0">
                <a:latin typeface="Arial" pitchFamily="66" charset="0"/>
              </a:rPr>
              <a:t>The role of servers to provide larger scale and more reliable file and computing services grew.</a:t>
            </a:r>
          </a:p>
          <a:p>
            <a:r>
              <a:rPr lang="en-US" altLang="zh-CN" dirty="0">
                <a:latin typeface="Arial" pitchFamily="66" charset="0"/>
              </a:rPr>
              <a:t>Requirement:</a:t>
            </a:r>
          </a:p>
          <a:p>
            <a:pPr lvl="1" eaLnBrk="1" hangingPunct="1"/>
            <a:r>
              <a:rPr lang="en-US" altLang="zh-CN" dirty="0">
                <a:latin typeface="Arial" pitchFamily="66" charset="0"/>
              </a:rPr>
              <a:t>First, </a:t>
            </a:r>
            <a:r>
              <a:rPr lang="en-US" altLang="zh-CN" dirty="0">
                <a:solidFill>
                  <a:srgbClr val="FF0000"/>
                </a:solidFill>
                <a:latin typeface="Arial" pitchFamily="66" charset="0"/>
              </a:rPr>
              <a:t>availability</a:t>
            </a:r>
            <a:r>
              <a:rPr lang="en-US" altLang="zh-CN" dirty="0">
                <a:latin typeface="Arial" pitchFamily="66" charset="0"/>
              </a:rPr>
              <a:t> is critical.</a:t>
            </a:r>
          </a:p>
          <a:p>
            <a:pPr lvl="1" eaLnBrk="1" hangingPunct="1"/>
            <a:r>
              <a:rPr lang="en-US" altLang="zh-CN" dirty="0">
                <a:latin typeface="Arial" pitchFamily="66" charset="0"/>
              </a:rPr>
              <a:t>A second key feature of server systems is an emphasis on </a:t>
            </a:r>
            <a:r>
              <a:rPr lang="en-US" altLang="zh-CN" dirty="0">
                <a:solidFill>
                  <a:srgbClr val="FF3300"/>
                </a:solidFill>
                <a:latin typeface="Arial" pitchFamily="66" charset="0"/>
              </a:rPr>
              <a:t>scalability</a:t>
            </a:r>
            <a:r>
              <a:rPr lang="en-US" altLang="zh-CN" dirty="0">
                <a:latin typeface="Arial" pitchFamily="66" charset="0"/>
              </a:rPr>
              <a:t>. </a:t>
            </a:r>
            <a:r>
              <a:rPr lang="en-US" altLang="zh-CN" dirty="0">
                <a:latin typeface="Arial" pitchFamily="66" charset="0"/>
                <a:sym typeface="Wingdings" panose="05000000000000000000" pitchFamily="2" charset="2"/>
              </a:rPr>
              <a:t></a:t>
            </a:r>
            <a:r>
              <a:rPr lang="en-US" altLang="zh-CN" sz="2400" dirty="0" err="1">
                <a:solidFill>
                  <a:srgbClr val="0000FF"/>
                </a:solidFill>
                <a:latin typeface="Arial" pitchFamily="66" charset="0"/>
                <a:sym typeface="Wingdings" panose="05000000000000000000" pitchFamily="2" charset="2"/>
              </a:rPr>
              <a:t>memory,storage</a:t>
            </a:r>
            <a:r>
              <a:rPr lang="en-US" altLang="zh-CN" sz="2400" dirty="0">
                <a:solidFill>
                  <a:srgbClr val="0000FF"/>
                </a:solidFill>
                <a:latin typeface="Arial" pitchFamily="66" charset="0"/>
                <a:sym typeface="Wingdings" panose="05000000000000000000" pitchFamily="2" charset="2"/>
              </a:rPr>
              <a:t> and I/O bandwidth is crucial.</a:t>
            </a:r>
            <a:endParaRPr lang="en-US" altLang="zh-CN" dirty="0">
              <a:solidFill>
                <a:srgbClr val="0000FF"/>
              </a:solidFill>
              <a:latin typeface="Comic Sans MS" pitchFamily="66" charset="0"/>
            </a:endParaRPr>
          </a:p>
          <a:p>
            <a:pPr lvl="1" eaLnBrk="1" hangingPunct="1"/>
            <a:r>
              <a:rPr lang="en-US" altLang="zh-CN" dirty="0">
                <a:latin typeface="Arial" pitchFamily="66" charset="0"/>
              </a:rPr>
              <a:t>Lastly, servers are designed for </a:t>
            </a:r>
            <a:r>
              <a:rPr lang="en-US" altLang="zh-CN" dirty="0">
                <a:solidFill>
                  <a:srgbClr val="FF3300"/>
                </a:solidFill>
                <a:latin typeface="Arial" pitchFamily="66" charset="0"/>
              </a:rPr>
              <a:t>efficient throughput</a:t>
            </a:r>
            <a:r>
              <a:rPr lang="en-US" altLang="zh-CN" dirty="0">
                <a:latin typeface="Arial" pitchFamily="66" charset="0"/>
              </a:rPr>
              <a:t>.</a:t>
            </a:r>
          </a:p>
        </p:txBody>
      </p:sp>
    </p:spTree>
  </p:cSld>
  <p:clrMapOvr>
    <a:masterClrMapping/>
  </p:clrMapOvr>
  <p:transition spd="slow">
    <p:random/>
  </p:transition>
</p:sld>
</file>

<file path=ppt/slides/slide7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5842" name="Rectangle 2"/>
          <p:cNvSpPr>
            <a:spLocks noGrp="1" noRot="1" noChangeArrowheads="1"/>
          </p:cNvSpPr>
          <p:nvPr>
            <p:ph type="title"/>
          </p:nvPr>
        </p:nvSpPr>
        <p:spPr>
          <a:xfrm>
            <a:off x="2024035" y="1"/>
            <a:ext cx="8445529" cy="1052513"/>
          </a:xfrm>
        </p:spPr>
        <p:txBody>
          <a:bodyPr/>
          <a:lstStyle/>
          <a:p>
            <a:pPr eaLnBrk="1" hangingPunct="1"/>
            <a:r>
              <a:rPr lang="en-US" altLang="zh-CN" sz="3600" dirty="0">
                <a:solidFill>
                  <a:srgbClr val="FF0000"/>
                </a:solidFill>
                <a:latin typeface="Arial"/>
              </a:rPr>
              <a:t>Performance Metrics --throughput</a:t>
            </a:r>
          </a:p>
        </p:txBody>
      </p:sp>
      <p:sp>
        <p:nvSpPr>
          <p:cNvPr id="35843" name="Rectangle 3"/>
          <p:cNvSpPr>
            <a:spLocks noGrp="1" noRot="1" noChangeArrowheads="1"/>
          </p:cNvSpPr>
          <p:nvPr>
            <p:ph idx="1"/>
          </p:nvPr>
        </p:nvSpPr>
        <p:spPr>
          <a:xfrm>
            <a:off x="1630364" y="908720"/>
            <a:ext cx="8839200" cy="5245224"/>
          </a:xfrm>
        </p:spPr>
        <p:txBody>
          <a:bodyPr>
            <a:normAutofit/>
          </a:bodyPr>
          <a:lstStyle/>
          <a:p>
            <a:pPr eaLnBrk="1" hangingPunct="1">
              <a:lnSpc>
                <a:spcPct val="80000"/>
              </a:lnSpc>
            </a:pPr>
            <a:r>
              <a:rPr lang="en-US" altLang="zh-CN" sz="2400" b="1" dirty="0">
                <a:solidFill>
                  <a:srgbClr val="000000"/>
                </a:solidFill>
                <a:latin typeface="Arial" pitchFamily="66" charset="0"/>
              </a:rPr>
              <a:t>Amount of work done in a given time</a:t>
            </a:r>
          </a:p>
          <a:p>
            <a:pPr lvl="1" eaLnBrk="1" hangingPunct="1">
              <a:lnSpc>
                <a:spcPct val="80000"/>
              </a:lnSpc>
            </a:pPr>
            <a:r>
              <a:rPr lang="en-US" altLang="zh-CN" sz="2400" dirty="0">
                <a:solidFill>
                  <a:srgbClr val="000000"/>
                </a:solidFill>
                <a:latin typeface="Arial" pitchFamily="66" charset="0"/>
              </a:rPr>
              <a:t>Measure </a:t>
            </a:r>
            <a:r>
              <a:rPr lang="en-US" altLang="zh-CN" sz="2400" dirty="0">
                <a:solidFill>
                  <a:srgbClr val="0000FF"/>
                </a:solidFill>
                <a:latin typeface="Arial" pitchFamily="66" charset="0"/>
              </a:rPr>
              <a:t>administrator perception</a:t>
            </a:r>
            <a:r>
              <a:rPr lang="en-US" altLang="zh-CN" sz="2400" dirty="0">
                <a:solidFill>
                  <a:srgbClr val="000000"/>
                </a:solidFill>
                <a:latin typeface="Arial" pitchFamily="66" charset="0"/>
              </a:rPr>
              <a:t> of the system perf.</a:t>
            </a:r>
            <a:r>
              <a:rPr lang="en-US" altLang="zh-CN" sz="2000" b="1" dirty="0">
                <a:solidFill>
                  <a:srgbClr val="000000"/>
                </a:solidFill>
                <a:latin typeface="Arial" pitchFamily="66" charset="0"/>
              </a:rPr>
              <a:t> </a:t>
            </a:r>
          </a:p>
          <a:p>
            <a:pPr eaLnBrk="1" hangingPunct="1">
              <a:lnSpc>
                <a:spcPct val="80000"/>
              </a:lnSpc>
            </a:pPr>
            <a:r>
              <a:rPr lang="en-US" altLang="zh-CN" sz="2400" b="1" dirty="0">
                <a:solidFill>
                  <a:srgbClr val="000000"/>
                </a:solidFill>
                <a:latin typeface="Arial" pitchFamily="66" charset="0"/>
              </a:rPr>
              <a:t>We often use throughput to measure</a:t>
            </a:r>
          </a:p>
          <a:p>
            <a:pPr lvl="1" eaLnBrk="1" hangingPunct="1">
              <a:lnSpc>
                <a:spcPct val="70000"/>
              </a:lnSpc>
            </a:pPr>
            <a:r>
              <a:rPr lang="en-US" altLang="zh-CN" sz="2000" dirty="0">
                <a:solidFill>
                  <a:srgbClr val="000000"/>
                </a:solidFill>
                <a:latin typeface="Arial" pitchFamily="66" charset="0"/>
              </a:rPr>
              <a:t>Number of lines of code per day</a:t>
            </a:r>
          </a:p>
          <a:p>
            <a:pPr lvl="1" eaLnBrk="1" hangingPunct="1">
              <a:lnSpc>
                <a:spcPct val="70000"/>
              </a:lnSpc>
            </a:pPr>
            <a:r>
              <a:rPr lang="en-US" altLang="zh-CN" sz="2000" dirty="0">
                <a:solidFill>
                  <a:srgbClr val="000000"/>
                </a:solidFill>
                <a:latin typeface="Arial" pitchFamily="66" charset="0"/>
              </a:rPr>
              <a:t>Number bits per second transmitted over a wire</a:t>
            </a:r>
          </a:p>
          <a:p>
            <a:pPr lvl="1" eaLnBrk="1" hangingPunct="1">
              <a:lnSpc>
                <a:spcPct val="70000"/>
              </a:lnSpc>
            </a:pPr>
            <a:r>
              <a:rPr lang="en-US" altLang="zh-CN" sz="2000" dirty="0">
                <a:solidFill>
                  <a:srgbClr val="000000"/>
                </a:solidFill>
                <a:latin typeface="Arial" pitchFamily="66" charset="0"/>
              </a:rPr>
              <a:t>Number of web pages served</a:t>
            </a:r>
          </a:p>
          <a:p>
            <a:pPr eaLnBrk="1" hangingPunct="1">
              <a:lnSpc>
                <a:spcPct val="80000"/>
              </a:lnSpc>
            </a:pPr>
            <a:r>
              <a:rPr lang="en-US" altLang="zh-CN" sz="2400" b="1" dirty="0">
                <a:solidFill>
                  <a:srgbClr val="000000"/>
                </a:solidFill>
                <a:latin typeface="Arial" pitchFamily="66" charset="0"/>
              </a:rPr>
              <a:t>In contrast to latency</a:t>
            </a:r>
          </a:p>
          <a:p>
            <a:pPr lvl="1" eaLnBrk="1" hangingPunct="1">
              <a:lnSpc>
                <a:spcPct val="70000"/>
              </a:lnSpc>
            </a:pPr>
            <a:r>
              <a:rPr lang="en-US" altLang="zh-CN" sz="2000" dirty="0">
                <a:solidFill>
                  <a:srgbClr val="000000"/>
                </a:solidFill>
                <a:latin typeface="Arial" pitchFamily="66" charset="0"/>
              </a:rPr>
              <a:t>amount of time to produce 1 line of code</a:t>
            </a:r>
          </a:p>
          <a:p>
            <a:pPr lvl="1" eaLnBrk="1" hangingPunct="1">
              <a:lnSpc>
                <a:spcPct val="70000"/>
              </a:lnSpc>
            </a:pPr>
            <a:r>
              <a:rPr lang="en-US" altLang="zh-CN" sz="2000" dirty="0">
                <a:solidFill>
                  <a:srgbClr val="000000"/>
                </a:solidFill>
                <a:latin typeface="Arial" pitchFamily="66" charset="0"/>
              </a:rPr>
              <a:t>amount of time to send 1 bit over a wire</a:t>
            </a:r>
          </a:p>
          <a:p>
            <a:pPr lvl="1" eaLnBrk="1" hangingPunct="1">
              <a:lnSpc>
                <a:spcPct val="70000"/>
              </a:lnSpc>
            </a:pPr>
            <a:r>
              <a:rPr lang="en-US" altLang="zh-CN" sz="2000" dirty="0">
                <a:solidFill>
                  <a:srgbClr val="000000"/>
                </a:solidFill>
                <a:latin typeface="Arial" pitchFamily="66" charset="0"/>
              </a:rPr>
              <a:t>Amount of time spent waiting to receive web page</a:t>
            </a:r>
            <a:endParaRPr lang="en-US" altLang="zh-CN" dirty="0">
              <a:solidFill>
                <a:srgbClr val="000000"/>
              </a:solidFill>
              <a:latin typeface="Comic Sans MS" pitchFamily="66" charset="0"/>
            </a:endParaRPr>
          </a:p>
          <a:p>
            <a:pPr eaLnBrk="1" hangingPunct="1">
              <a:lnSpc>
                <a:spcPct val="80000"/>
              </a:lnSpc>
            </a:pPr>
            <a:r>
              <a:rPr lang="en-US" altLang="zh-CN" sz="2400" b="1" dirty="0">
                <a:solidFill>
                  <a:srgbClr val="000000"/>
                </a:solidFill>
                <a:latin typeface="Arial" pitchFamily="66" charset="0"/>
              </a:rPr>
              <a:t>Often, processor performance is only quoted in terms of relative latency</a:t>
            </a:r>
          </a:p>
          <a:p>
            <a:pPr lvl="1" eaLnBrk="1" hangingPunct="1">
              <a:lnSpc>
                <a:spcPct val="70000"/>
              </a:lnSpc>
            </a:pPr>
            <a:r>
              <a:rPr lang="en-US" altLang="zh-CN" sz="2000" dirty="0">
                <a:solidFill>
                  <a:srgbClr val="000000"/>
                </a:solidFill>
                <a:latin typeface="Arial" pitchFamily="66" charset="0"/>
              </a:rPr>
              <a:t>Program A ran 10 times faster than program B</a:t>
            </a:r>
          </a:p>
          <a:p>
            <a:pPr eaLnBrk="1" hangingPunct="1">
              <a:lnSpc>
                <a:spcPct val="80000"/>
              </a:lnSpc>
            </a:pPr>
            <a:r>
              <a:rPr lang="en-US" altLang="zh-CN" sz="2400" b="1" dirty="0">
                <a:solidFill>
                  <a:srgbClr val="000000"/>
                </a:solidFill>
                <a:latin typeface="Arial" pitchFamily="66" charset="0"/>
              </a:rPr>
              <a:t>But, for many apps, throughput </a:t>
            </a:r>
            <a:r>
              <a:rPr lang="en-US" altLang="zh-CN" sz="2400" b="1" dirty="0">
                <a:solidFill>
                  <a:srgbClr val="FD0128"/>
                </a:solidFill>
                <a:latin typeface="Arial" pitchFamily="66" charset="0"/>
              </a:rPr>
              <a:t>much </a:t>
            </a:r>
            <a:r>
              <a:rPr lang="en-US" altLang="zh-CN" sz="2400" b="1" dirty="0">
                <a:solidFill>
                  <a:srgbClr val="000000"/>
                </a:solidFill>
                <a:latin typeface="Arial" pitchFamily="66" charset="0"/>
              </a:rPr>
              <a:t>more important than latency</a:t>
            </a:r>
          </a:p>
          <a:p>
            <a:pPr lvl="1" eaLnBrk="1" hangingPunct="1">
              <a:lnSpc>
                <a:spcPct val="70000"/>
              </a:lnSpc>
            </a:pPr>
            <a:r>
              <a:rPr lang="en-US" altLang="zh-CN" sz="2000" dirty="0">
                <a:solidFill>
                  <a:srgbClr val="000000"/>
                </a:solidFill>
                <a:latin typeface="Arial" pitchFamily="66" charset="0"/>
              </a:rPr>
              <a:t>Financial markets, government statistics (census)</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6866" name="Rectangle 2"/>
          <p:cNvSpPr>
            <a:spLocks noGrp="1" noRot="1" noChangeArrowheads="1"/>
          </p:cNvSpPr>
          <p:nvPr>
            <p:ph type="title"/>
          </p:nvPr>
        </p:nvSpPr>
        <p:spPr>
          <a:xfrm>
            <a:off x="1952597" y="0"/>
            <a:ext cx="8715404" cy="990600"/>
          </a:xfrm>
        </p:spPr>
        <p:txBody>
          <a:bodyPr/>
          <a:lstStyle/>
          <a:p>
            <a:pPr eaLnBrk="1" hangingPunct="1"/>
            <a:r>
              <a:rPr lang="en-US" altLang="zh-CN" dirty="0">
                <a:latin typeface="Arial"/>
              </a:rPr>
              <a:t>Response time vs. Throughput </a:t>
            </a:r>
          </a:p>
        </p:txBody>
      </p:sp>
      <p:sp>
        <p:nvSpPr>
          <p:cNvPr id="36867" name="Rectangle 3"/>
          <p:cNvSpPr>
            <a:spLocks noGrp="1" noRot="1" noChangeArrowheads="1"/>
          </p:cNvSpPr>
          <p:nvPr>
            <p:ph idx="1"/>
          </p:nvPr>
        </p:nvSpPr>
        <p:spPr>
          <a:xfrm>
            <a:off x="1388247" y="1340768"/>
            <a:ext cx="9676305" cy="4641850"/>
          </a:xfrm>
        </p:spPr>
        <p:txBody>
          <a:bodyPr/>
          <a:lstStyle/>
          <a:p>
            <a:pPr eaLnBrk="1" hangingPunct="1">
              <a:lnSpc>
                <a:spcPct val="90000"/>
              </a:lnSpc>
            </a:pPr>
            <a:r>
              <a:rPr lang="en-US" altLang="zh-CN" sz="2800" dirty="0">
                <a:latin typeface="Arial" pitchFamily="66" charset="0"/>
              </a:rPr>
              <a:t>If you improve response time, you usually improve throughput</a:t>
            </a:r>
          </a:p>
          <a:p>
            <a:pPr lvl="1" eaLnBrk="1" hangingPunct="1">
              <a:lnSpc>
                <a:spcPct val="90000"/>
              </a:lnSpc>
            </a:pPr>
            <a:r>
              <a:rPr lang="en-US" altLang="zh-CN" sz="2400" dirty="0">
                <a:latin typeface="Arial" pitchFamily="66" charset="0"/>
              </a:rPr>
              <a:t>Replacing the processor of a computer with a faster version</a:t>
            </a:r>
          </a:p>
          <a:p>
            <a:pPr eaLnBrk="1" hangingPunct="1">
              <a:lnSpc>
                <a:spcPct val="90000"/>
              </a:lnSpc>
            </a:pPr>
            <a:endParaRPr lang="en-US" altLang="zh-CN" sz="2800" dirty="0">
              <a:latin typeface="Comic Sans MS" pitchFamily="66" charset="0"/>
            </a:endParaRPr>
          </a:p>
          <a:p>
            <a:pPr eaLnBrk="1" hangingPunct="1">
              <a:lnSpc>
                <a:spcPct val="90000"/>
              </a:lnSpc>
            </a:pPr>
            <a:r>
              <a:rPr lang="en-US" altLang="zh-CN" sz="2800" dirty="0">
                <a:latin typeface="Arial" pitchFamily="66" charset="0"/>
              </a:rPr>
              <a:t>you can also improve throughput without improving response time</a:t>
            </a:r>
            <a:endParaRPr lang="en-US" altLang="zh-CN" dirty="0">
              <a:latin typeface="Comic Sans MS" pitchFamily="66" charset="0"/>
            </a:endParaRPr>
          </a:p>
          <a:p>
            <a:pPr lvl="1" eaLnBrk="1" hangingPunct="1">
              <a:lnSpc>
                <a:spcPct val="90000"/>
              </a:lnSpc>
            </a:pPr>
            <a:r>
              <a:rPr lang="en-US" altLang="zh-CN" sz="2400" dirty="0">
                <a:latin typeface="Arial" pitchFamily="66" charset="0"/>
              </a:rPr>
              <a:t>Adding additional processors to a system that uses multiple processors</a:t>
            </a:r>
          </a:p>
          <a:p>
            <a:pPr lvl="1" eaLnBrk="1" hangingPunct="1">
              <a:lnSpc>
                <a:spcPct val="90000"/>
              </a:lnSpc>
            </a:pPr>
            <a:r>
              <a:rPr lang="en-US" altLang="zh-CN" sz="2400" dirty="0">
                <a:latin typeface="Arial" pitchFamily="66" charset="0"/>
              </a:rPr>
              <a:t> for separate tasks (e.g. handling of airline reservations system)</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7890" name="Rectangle 2"/>
          <p:cNvSpPr>
            <a:spLocks noGrp="1" noRot="1" noChangeArrowheads="1"/>
          </p:cNvSpPr>
          <p:nvPr>
            <p:ph type="title"/>
          </p:nvPr>
        </p:nvSpPr>
        <p:spPr>
          <a:xfrm>
            <a:off x="1881159" y="0"/>
            <a:ext cx="8786842" cy="838200"/>
          </a:xfrm>
        </p:spPr>
        <p:txBody>
          <a:bodyPr/>
          <a:lstStyle/>
          <a:p>
            <a:pPr eaLnBrk="1" hangingPunct="1"/>
            <a:r>
              <a:rPr lang="en-US" altLang="zh-CN" sz="4000" dirty="0">
                <a:solidFill>
                  <a:srgbClr val="FF0000"/>
                </a:solidFill>
                <a:latin typeface="Arial"/>
              </a:rPr>
              <a:t>Another industry</a:t>
            </a:r>
            <a:r>
              <a:rPr lang="en-US" altLang="zh-CN" sz="3600" dirty="0">
                <a:solidFill>
                  <a:srgbClr val="FF0000"/>
                </a:solidFill>
                <a:latin typeface="Arial"/>
              </a:rPr>
              <a:t> </a:t>
            </a:r>
            <a:r>
              <a:rPr lang="en-US" altLang="zh-CN" sz="4000" dirty="0">
                <a:solidFill>
                  <a:srgbClr val="FF0000"/>
                </a:solidFill>
                <a:latin typeface="Arial"/>
              </a:rPr>
              <a:t>Metric: MIPS</a:t>
            </a:r>
          </a:p>
        </p:txBody>
      </p:sp>
      <p:sp>
        <p:nvSpPr>
          <p:cNvPr id="37891" name="Rectangle 3"/>
          <p:cNvSpPr>
            <a:spLocks noGrp="1" noRot="1" noChangeArrowheads="1"/>
          </p:cNvSpPr>
          <p:nvPr>
            <p:ph idx="1"/>
          </p:nvPr>
        </p:nvSpPr>
        <p:spPr>
          <a:xfrm>
            <a:off x="1828800" y="1341438"/>
            <a:ext cx="8839200" cy="4449762"/>
          </a:xfrm>
        </p:spPr>
        <p:txBody>
          <a:bodyPr>
            <a:normAutofit/>
          </a:bodyPr>
          <a:lstStyle/>
          <a:p>
            <a:pPr eaLnBrk="1" hangingPunct="1">
              <a:lnSpc>
                <a:spcPct val="90000"/>
              </a:lnSpc>
            </a:pPr>
            <a:r>
              <a:rPr lang="en-US" altLang="zh-CN" sz="2800">
                <a:solidFill>
                  <a:srgbClr val="000000"/>
                </a:solidFill>
                <a:latin typeface="Arial" pitchFamily="66" charset="0"/>
              </a:rPr>
              <a:t>MIPS - Millions of Instructions per Second</a:t>
            </a:r>
          </a:p>
          <a:p>
            <a:pPr eaLnBrk="1" hangingPunct="1">
              <a:lnSpc>
                <a:spcPct val="90000"/>
              </a:lnSpc>
            </a:pPr>
            <a:endParaRPr lang="en-US" altLang="zh-CN" sz="2800">
              <a:solidFill>
                <a:srgbClr val="000000"/>
              </a:solidFill>
              <a:latin typeface="Comic Sans MS" pitchFamily="66" charset="0"/>
            </a:endParaRPr>
          </a:p>
          <a:p>
            <a:pPr eaLnBrk="1" hangingPunct="1">
              <a:lnSpc>
                <a:spcPct val="90000"/>
              </a:lnSpc>
            </a:pPr>
            <a:endParaRPr lang="en-US" altLang="zh-CN" sz="2800">
              <a:solidFill>
                <a:srgbClr val="000000"/>
              </a:solidFill>
              <a:latin typeface="Comic Sans MS" pitchFamily="66" charset="0"/>
            </a:endParaRPr>
          </a:p>
          <a:p>
            <a:pPr eaLnBrk="1" hangingPunct="1">
              <a:lnSpc>
                <a:spcPct val="90000"/>
              </a:lnSpc>
            </a:pPr>
            <a:endParaRPr lang="en-US" altLang="zh-CN" sz="2800">
              <a:solidFill>
                <a:srgbClr val="000000"/>
              </a:solidFill>
              <a:latin typeface="Comic Sans MS" pitchFamily="66" charset="0"/>
            </a:endParaRPr>
          </a:p>
          <a:p>
            <a:pPr eaLnBrk="1" hangingPunct="1">
              <a:lnSpc>
                <a:spcPct val="90000"/>
              </a:lnSpc>
            </a:pPr>
            <a:endParaRPr lang="en-US" altLang="zh-CN" sz="2800">
              <a:solidFill>
                <a:srgbClr val="000000"/>
              </a:solidFill>
              <a:latin typeface="Comic Sans MS" pitchFamily="66" charset="0"/>
            </a:endParaRPr>
          </a:p>
          <a:p>
            <a:pPr eaLnBrk="1" hangingPunct="1">
              <a:lnSpc>
                <a:spcPct val="90000"/>
              </a:lnSpc>
            </a:pPr>
            <a:r>
              <a:rPr lang="en-US" altLang="zh-CN" sz="2800">
                <a:solidFill>
                  <a:srgbClr val="000000"/>
                </a:solidFill>
                <a:latin typeface="Arial" pitchFamily="66" charset="0"/>
              </a:rPr>
              <a:t>When comparing two machines (A, B) with the same </a:t>
            </a:r>
            <a:r>
              <a:rPr lang="en-US" altLang="zh-CN" sz="2800">
                <a:solidFill>
                  <a:srgbClr val="FD0128"/>
                </a:solidFill>
                <a:latin typeface="Arial" pitchFamily="66" charset="0"/>
              </a:rPr>
              <a:t>instruction set</a:t>
            </a:r>
            <a:r>
              <a:rPr lang="en-US" altLang="zh-CN" sz="2800">
                <a:solidFill>
                  <a:srgbClr val="000000"/>
                </a:solidFill>
                <a:latin typeface="Arial" pitchFamily="66" charset="0"/>
              </a:rPr>
              <a:t>, MIPS is a fair comparison(</a:t>
            </a:r>
            <a:r>
              <a:rPr lang="en-US" altLang="zh-CN" sz="2800" i="1">
                <a:solidFill>
                  <a:srgbClr val="000000"/>
                </a:solidFill>
                <a:latin typeface="Arial" pitchFamily="66" charset="0"/>
              </a:rPr>
              <a:t>sometimes…</a:t>
            </a:r>
            <a:r>
              <a:rPr lang="en-US" altLang="zh-CN" sz="2800">
                <a:solidFill>
                  <a:srgbClr val="000000"/>
                </a:solidFill>
                <a:latin typeface="Arial" pitchFamily="66" charset="0"/>
              </a:rPr>
              <a:t>)</a:t>
            </a:r>
          </a:p>
          <a:p>
            <a:pPr eaLnBrk="1" hangingPunct="1">
              <a:lnSpc>
                <a:spcPct val="90000"/>
              </a:lnSpc>
            </a:pPr>
            <a:r>
              <a:rPr lang="en-US" altLang="zh-CN" sz="2800">
                <a:solidFill>
                  <a:srgbClr val="000000"/>
                </a:solidFill>
                <a:latin typeface="Arial" pitchFamily="66" charset="0"/>
              </a:rPr>
              <a:t>But, MIPS can be a “</a:t>
            </a:r>
            <a:r>
              <a:rPr lang="en-US" altLang="zh-CN" sz="2800" b="1" i="1">
                <a:solidFill>
                  <a:srgbClr val="000000"/>
                </a:solidFill>
                <a:latin typeface="Arial" pitchFamily="66" charset="0"/>
              </a:rPr>
              <a:t>meaningless</a:t>
            </a:r>
            <a:r>
              <a:rPr lang="en-US" altLang="zh-CN" sz="2800" i="1">
                <a:solidFill>
                  <a:srgbClr val="000000"/>
                </a:solidFill>
                <a:latin typeface="Arial" pitchFamily="66" charset="0"/>
              </a:rPr>
              <a:t> indicator of performance…</a:t>
            </a:r>
            <a:r>
              <a:rPr lang="en-US" altLang="zh-CN" sz="2800">
                <a:solidFill>
                  <a:srgbClr val="000000"/>
                </a:solidFill>
                <a:latin typeface="Arial" pitchFamily="66" charset="0"/>
              </a:rPr>
              <a:t>”</a:t>
            </a:r>
            <a:endParaRPr lang="en-US" altLang="zh-CN">
              <a:solidFill>
                <a:srgbClr val="000000"/>
              </a:solidFill>
              <a:latin typeface="Arial Narrow" pitchFamily="34" charset="0"/>
            </a:endParaRPr>
          </a:p>
        </p:txBody>
      </p:sp>
      <p:pic>
        <p:nvPicPr>
          <p:cNvPr id="37892" name="Picture 4"/>
          <p:cNvPicPr>
            <a:picLocks noChangeAspect="1" noChangeArrowheads="1"/>
          </p:cNvPicPr>
          <p:nvPr/>
        </p:nvPicPr>
        <p:blipFill>
          <a:blip r:embed="rId3"/>
          <a:srcRect/>
          <a:stretch>
            <a:fillRect/>
          </a:stretch>
        </p:blipFill>
        <p:spPr bwMode="auto">
          <a:xfrm>
            <a:off x="2667000" y="1752600"/>
            <a:ext cx="6324600" cy="1219200"/>
          </a:xfrm>
          <a:prstGeom prst="rect">
            <a:avLst/>
          </a:prstGeom>
          <a:noFill/>
          <a:ln w="9525">
            <a:noFill/>
            <a:miter lim="800000"/>
            <a:headEnd/>
            <a:tailEnd/>
          </a:ln>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8914" name="Rectangle 2"/>
          <p:cNvSpPr>
            <a:spLocks noGrp="1" noRot="1" noChangeArrowheads="1"/>
          </p:cNvSpPr>
          <p:nvPr>
            <p:ph type="title"/>
          </p:nvPr>
        </p:nvSpPr>
        <p:spPr>
          <a:xfrm>
            <a:off x="1952597" y="0"/>
            <a:ext cx="8516967" cy="1125538"/>
          </a:xfrm>
        </p:spPr>
        <p:txBody>
          <a:bodyPr/>
          <a:lstStyle/>
          <a:p>
            <a:pPr eaLnBrk="1" hangingPunct="1"/>
            <a:r>
              <a:rPr lang="en-US" altLang="zh-CN" sz="4000" dirty="0">
                <a:solidFill>
                  <a:srgbClr val="FF0000"/>
                </a:solidFill>
                <a:latin typeface="Arial"/>
              </a:rPr>
              <a:t>Ex: MIPS might be meaningless</a:t>
            </a:r>
            <a:endParaRPr lang="en-US" altLang="zh-CN" sz="3600" dirty="0">
              <a:solidFill>
                <a:srgbClr val="FF0000"/>
              </a:solidFill>
              <a:latin typeface="Arial Narrow" pitchFamily="34" charset="0"/>
            </a:endParaRPr>
          </a:p>
        </p:txBody>
      </p:sp>
      <p:sp>
        <p:nvSpPr>
          <p:cNvPr id="38915" name="Rectangle 3"/>
          <p:cNvSpPr>
            <a:spLocks noGrp="1" noRot="1" noChangeArrowheads="1"/>
          </p:cNvSpPr>
          <p:nvPr>
            <p:ph idx="1"/>
          </p:nvPr>
        </p:nvSpPr>
        <p:spPr>
          <a:xfrm>
            <a:off x="2209800" y="1412875"/>
            <a:ext cx="8458200" cy="4114800"/>
          </a:xfrm>
        </p:spPr>
        <p:txBody>
          <a:bodyPr>
            <a:normAutofit lnSpcReduction="10000"/>
          </a:bodyPr>
          <a:lstStyle/>
          <a:p>
            <a:pPr eaLnBrk="1" hangingPunct="1">
              <a:lnSpc>
                <a:spcPct val="90000"/>
              </a:lnSpc>
              <a:spcBef>
                <a:spcPct val="40000"/>
              </a:spcBef>
            </a:pPr>
            <a:r>
              <a:rPr lang="en-US" altLang="zh-CN" sz="2800">
                <a:solidFill>
                  <a:srgbClr val="000000"/>
                </a:solidFill>
                <a:latin typeface="Arial" pitchFamily="66" charset="0"/>
              </a:rPr>
              <a:t>Machine A has a special instruction for</a:t>
            </a:r>
            <a:r>
              <a:rPr lang="en-US" altLang="zh-CN">
                <a:solidFill>
                  <a:srgbClr val="000000"/>
                </a:solidFill>
                <a:latin typeface="Arial" pitchFamily="66" charset="0"/>
              </a:rPr>
              <a:t> </a:t>
            </a:r>
            <a:r>
              <a:rPr lang="en-US" altLang="zh-CN" sz="2800">
                <a:solidFill>
                  <a:srgbClr val="000000"/>
                </a:solidFill>
                <a:latin typeface="Arial" pitchFamily="66" charset="0"/>
              </a:rPr>
              <a:t>performing square root calculations. It takes 100 cycles to execute.</a:t>
            </a:r>
          </a:p>
          <a:p>
            <a:pPr eaLnBrk="1" hangingPunct="1">
              <a:lnSpc>
                <a:spcPct val="90000"/>
              </a:lnSpc>
              <a:spcBef>
                <a:spcPct val="40000"/>
              </a:spcBef>
            </a:pPr>
            <a:r>
              <a:rPr lang="en-US" altLang="zh-CN" sz="2800">
                <a:solidFill>
                  <a:srgbClr val="000000"/>
                </a:solidFill>
                <a:latin typeface="Arial" pitchFamily="66" charset="0"/>
              </a:rPr>
              <a:t>Machine B doesn’t have the special instruction -- must perform square root calculations in software using simple instructions (.e.g, Add, Mult, Shift) that each take 1 cycle to execute</a:t>
            </a:r>
          </a:p>
          <a:p>
            <a:pPr eaLnBrk="1" hangingPunct="1">
              <a:lnSpc>
                <a:spcPct val="110000"/>
              </a:lnSpc>
              <a:spcBef>
                <a:spcPct val="40000"/>
              </a:spcBef>
            </a:pPr>
            <a:r>
              <a:rPr lang="en-US" altLang="zh-CN" sz="2800">
                <a:solidFill>
                  <a:srgbClr val="000000"/>
                </a:solidFill>
                <a:latin typeface="Arial" pitchFamily="66" charset="0"/>
              </a:rPr>
              <a:t>Machine A: 1/100 MIPS = 0.01 MIPS</a:t>
            </a:r>
          </a:p>
          <a:p>
            <a:pPr eaLnBrk="1" hangingPunct="1">
              <a:lnSpc>
                <a:spcPct val="110000"/>
              </a:lnSpc>
              <a:spcBef>
                <a:spcPct val="40000"/>
              </a:spcBef>
            </a:pPr>
            <a:r>
              <a:rPr lang="en-US" altLang="zh-CN" sz="2800">
                <a:solidFill>
                  <a:srgbClr val="000000"/>
                </a:solidFill>
                <a:latin typeface="Arial" pitchFamily="66" charset="0"/>
              </a:rPr>
              <a:t>Machine B: 1 MIPS</a:t>
            </a:r>
            <a:endParaRPr lang="en-US" altLang="zh-CN" sz="2800">
              <a:solidFill>
                <a:srgbClr val="000000"/>
              </a:solidFill>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9938" name="Rectangle 2"/>
          <p:cNvSpPr>
            <a:spLocks noGrp="1" noRot="1" noChangeArrowheads="1"/>
          </p:cNvSpPr>
          <p:nvPr>
            <p:ph type="title"/>
          </p:nvPr>
        </p:nvSpPr>
        <p:spPr>
          <a:xfrm>
            <a:off x="1847528" y="-177248"/>
            <a:ext cx="10513168" cy="1143000"/>
          </a:xfrm>
        </p:spPr>
        <p:txBody>
          <a:bodyPr/>
          <a:lstStyle/>
          <a:p>
            <a:pPr eaLnBrk="1" hangingPunct="1"/>
            <a:r>
              <a:rPr lang="en-US" altLang="zh-CN" sz="3600" dirty="0">
                <a:latin typeface="Arial"/>
              </a:rPr>
              <a:t>Another view:  Power consumption and Efficiency</a:t>
            </a:r>
          </a:p>
        </p:txBody>
      </p:sp>
      <p:sp>
        <p:nvSpPr>
          <p:cNvPr id="39939" name="Rectangle 3"/>
          <p:cNvSpPr>
            <a:spLocks noGrp="1" noRot="1" noChangeArrowheads="1"/>
          </p:cNvSpPr>
          <p:nvPr>
            <p:ph idx="1"/>
          </p:nvPr>
        </p:nvSpPr>
        <p:spPr>
          <a:xfrm>
            <a:off x="1631504" y="1166038"/>
            <a:ext cx="10009112" cy="5691962"/>
          </a:xfrm>
        </p:spPr>
        <p:txBody>
          <a:bodyPr>
            <a:normAutofit/>
          </a:bodyPr>
          <a:lstStyle/>
          <a:p>
            <a:pPr eaLnBrk="1" hangingPunct="1">
              <a:lnSpc>
                <a:spcPct val="90000"/>
              </a:lnSpc>
            </a:pPr>
            <a:r>
              <a:rPr lang="en-US" altLang="zh-CN" sz="3200" dirty="0">
                <a:latin typeface="Arial" pitchFamily="66" charset="0"/>
              </a:rPr>
              <a:t>Critical factors for embedded systems:</a:t>
            </a:r>
          </a:p>
          <a:p>
            <a:pPr lvl="1" eaLnBrk="1" hangingPunct="1">
              <a:lnSpc>
                <a:spcPct val="90000"/>
              </a:lnSpc>
            </a:pPr>
            <a:r>
              <a:rPr lang="en-US" altLang="zh-CN" sz="2800" dirty="0">
                <a:latin typeface="Arial" pitchFamily="66" charset="0"/>
              </a:rPr>
              <a:t>cost</a:t>
            </a:r>
          </a:p>
          <a:p>
            <a:pPr lvl="1" eaLnBrk="1" hangingPunct="1">
              <a:lnSpc>
                <a:spcPct val="90000"/>
              </a:lnSpc>
            </a:pPr>
            <a:r>
              <a:rPr lang="en-US" altLang="zh-CN" sz="2800" dirty="0">
                <a:latin typeface="Arial" pitchFamily="66" charset="0"/>
              </a:rPr>
              <a:t>physical size</a:t>
            </a:r>
          </a:p>
          <a:p>
            <a:pPr lvl="1" eaLnBrk="1" hangingPunct="1">
              <a:lnSpc>
                <a:spcPct val="90000"/>
              </a:lnSpc>
            </a:pPr>
            <a:r>
              <a:rPr lang="en-US" altLang="zh-CN" sz="2800" dirty="0">
                <a:latin typeface="Arial" pitchFamily="66" charset="0"/>
              </a:rPr>
              <a:t>memory</a:t>
            </a:r>
          </a:p>
          <a:p>
            <a:pPr lvl="1" eaLnBrk="1" hangingPunct="1">
              <a:lnSpc>
                <a:spcPct val="90000"/>
              </a:lnSpc>
            </a:pPr>
            <a:r>
              <a:rPr lang="en-US" altLang="zh-CN" sz="2800" dirty="0">
                <a:latin typeface="Arial" pitchFamily="66" charset="0"/>
              </a:rPr>
              <a:t>power consumption</a:t>
            </a:r>
          </a:p>
          <a:p>
            <a:pPr eaLnBrk="1" hangingPunct="1">
              <a:lnSpc>
                <a:spcPct val="90000"/>
              </a:lnSpc>
            </a:pPr>
            <a:r>
              <a:rPr lang="en-US" altLang="zh-CN" sz="3200" dirty="0">
                <a:latin typeface="Arial" pitchFamily="66" charset="0"/>
              </a:rPr>
              <a:t>Fig. 1.27 </a:t>
            </a:r>
          </a:p>
          <a:p>
            <a:pPr lvl="1" eaLnBrk="1" hangingPunct="1">
              <a:lnSpc>
                <a:spcPct val="90000"/>
              </a:lnSpc>
            </a:pPr>
            <a:r>
              <a:rPr lang="en-US" altLang="zh-CN" b="1" dirty="0">
                <a:latin typeface="Arial" pitchFamily="66" charset="0"/>
              </a:rPr>
              <a:t>AMD </a:t>
            </a:r>
            <a:r>
              <a:rPr lang="en-US" altLang="zh-CN" b="1" dirty="0" err="1">
                <a:latin typeface="Arial" pitchFamily="66" charset="0"/>
              </a:rPr>
              <a:t>ElanSC520</a:t>
            </a:r>
            <a:r>
              <a:rPr lang="en-US" altLang="zh-CN" b="1" dirty="0">
                <a:latin typeface="Arial" pitchFamily="66" charset="0"/>
              </a:rPr>
              <a:t> </a:t>
            </a:r>
          </a:p>
          <a:p>
            <a:pPr lvl="1" eaLnBrk="1" hangingPunct="1">
              <a:lnSpc>
                <a:spcPct val="90000"/>
              </a:lnSpc>
            </a:pPr>
            <a:r>
              <a:rPr lang="en-US" altLang="zh-CN" b="1" dirty="0">
                <a:latin typeface="Arial" pitchFamily="66" charset="0"/>
              </a:rPr>
              <a:t>AMD </a:t>
            </a:r>
            <a:r>
              <a:rPr lang="en-US" altLang="zh-CN" b="1" dirty="0" err="1">
                <a:latin typeface="Arial" pitchFamily="66" charset="0"/>
              </a:rPr>
              <a:t>K6-2E</a:t>
            </a:r>
            <a:endParaRPr lang="en-US" altLang="zh-CN" b="1" dirty="0">
              <a:latin typeface="Comic Sans MS" pitchFamily="66" charset="0"/>
            </a:endParaRPr>
          </a:p>
          <a:p>
            <a:pPr lvl="1" eaLnBrk="1" hangingPunct="1">
              <a:lnSpc>
                <a:spcPct val="90000"/>
              </a:lnSpc>
            </a:pPr>
            <a:r>
              <a:rPr lang="en-US" altLang="zh-CN" b="1" dirty="0">
                <a:latin typeface="Arial" pitchFamily="66" charset="0"/>
              </a:rPr>
              <a:t>IBM PowerPC </a:t>
            </a:r>
            <a:r>
              <a:rPr lang="en-US" altLang="zh-CN" b="1" dirty="0" err="1">
                <a:latin typeface="Arial" pitchFamily="66" charset="0"/>
              </a:rPr>
              <a:t>750CX</a:t>
            </a:r>
            <a:endParaRPr lang="en-US" altLang="zh-CN" b="1" dirty="0">
              <a:latin typeface="Comic Sans MS" pitchFamily="66" charset="0"/>
            </a:endParaRPr>
          </a:p>
          <a:p>
            <a:pPr lvl="1" eaLnBrk="1" hangingPunct="1">
              <a:lnSpc>
                <a:spcPct val="90000"/>
              </a:lnSpc>
            </a:pPr>
            <a:r>
              <a:rPr lang="en-US" altLang="zh-CN" b="1" dirty="0">
                <a:latin typeface="Arial" pitchFamily="66" charset="0"/>
              </a:rPr>
              <a:t>NEC </a:t>
            </a:r>
            <a:r>
              <a:rPr lang="en-US" altLang="zh-CN" b="1" dirty="0" err="1">
                <a:latin typeface="Arial" pitchFamily="66" charset="0"/>
              </a:rPr>
              <a:t>VR</a:t>
            </a:r>
            <a:r>
              <a:rPr lang="en-US" altLang="zh-CN" b="1" dirty="0">
                <a:latin typeface="Arial" pitchFamily="66" charset="0"/>
              </a:rPr>
              <a:t> 5432</a:t>
            </a:r>
          </a:p>
          <a:p>
            <a:pPr lvl="1" eaLnBrk="1" hangingPunct="1">
              <a:lnSpc>
                <a:spcPct val="90000"/>
              </a:lnSpc>
            </a:pPr>
            <a:r>
              <a:rPr lang="en-US" altLang="zh-CN" b="1" dirty="0">
                <a:latin typeface="Arial" pitchFamily="66" charset="0"/>
              </a:rPr>
              <a:t>NEC </a:t>
            </a:r>
            <a:r>
              <a:rPr lang="en-US" altLang="zh-CN" b="1" dirty="0" err="1">
                <a:latin typeface="Arial" pitchFamily="66" charset="0"/>
              </a:rPr>
              <a:t>VR</a:t>
            </a:r>
            <a:r>
              <a:rPr lang="en-US" altLang="zh-CN" b="1" dirty="0">
                <a:latin typeface="Arial" pitchFamily="66" charset="0"/>
              </a:rPr>
              <a:t> 4122</a:t>
            </a:r>
            <a:endParaRPr lang="en-US" altLang="zh-CN" sz="2800" b="1" dirty="0"/>
          </a:p>
        </p:txBody>
      </p:sp>
      <p:sp>
        <p:nvSpPr>
          <p:cNvPr id="39940" name="Text Box 4"/>
          <p:cNvSpPr txBox="1">
            <a:spLocks noChangeArrowheads="1"/>
          </p:cNvSpPr>
          <p:nvPr/>
        </p:nvSpPr>
        <p:spPr bwMode="auto">
          <a:xfrm>
            <a:off x="6456040" y="3573016"/>
            <a:ext cx="5468416" cy="2246769"/>
          </a:xfrm>
          <a:prstGeom prst="rect">
            <a:avLst/>
          </a:prstGeom>
          <a:noFill/>
          <a:ln w="9525">
            <a:noFill/>
            <a:miter lim="800000"/>
            <a:headEnd/>
            <a:tailEnd/>
          </a:ln>
        </p:spPr>
        <p:txBody>
          <a:bodyPr wrap="square">
            <a:spAutoFit/>
          </a:bodyPr>
          <a:lstStyle/>
          <a:p>
            <a:r>
              <a:rPr kumimoji="1" lang="en-US" altLang="zh-CN" sz="2800" dirty="0">
                <a:latin typeface="Arial" pitchFamily="66" charset="0"/>
              </a:rPr>
              <a:t>The NEC VR 4122 is the big </a:t>
            </a:r>
          </a:p>
          <a:p>
            <a:r>
              <a:rPr kumimoji="1" lang="en-US" altLang="zh-CN" sz="2800" dirty="0">
                <a:latin typeface="Arial" pitchFamily="66" charset="0"/>
              </a:rPr>
              <a:t>winner for its </a:t>
            </a:r>
            <a:r>
              <a:rPr kumimoji="1" lang="en-US" altLang="zh-CN" sz="2800" dirty="0">
                <a:solidFill>
                  <a:srgbClr val="FF0000"/>
                </a:solidFill>
                <a:latin typeface="Arial" pitchFamily="66" charset="0"/>
              </a:rPr>
              <a:t>best performance/watt</a:t>
            </a:r>
            <a:r>
              <a:rPr kumimoji="1" lang="en-US" altLang="zh-CN" sz="2800" dirty="0">
                <a:latin typeface="Arial" pitchFamily="66" charset="0"/>
              </a:rPr>
              <a:t>, </a:t>
            </a:r>
          </a:p>
          <a:p>
            <a:r>
              <a:rPr kumimoji="1" lang="en-US" altLang="zh-CN" sz="2800" dirty="0">
                <a:latin typeface="Arial" pitchFamily="66" charset="0"/>
              </a:rPr>
              <a:t>though it is the second lowest performing processor.</a:t>
            </a:r>
            <a:endParaRPr kumimoji="1" lang="en-US" altLang="zh-CN" sz="2800" b="1" dirty="0">
              <a:latin typeface="Times New Roman" pitchFamily="18" charset="0"/>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62" name="Rectangle 2"/>
          <p:cNvSpPr>
            <a:spLocks noGrp="1" noRot="1" noChangeArrowheads="1"/>
          </p:cNvSpPr>
          <p:nvPr>
            <p:ph type="title"/>
          </p:nvPr>
        </p:nvSpPr>
        <p:spPr>
          <a:xfrm>
            <a:off x="1738282" y="0"/>
            <a:ext cx="8929718" cy="1125538"/>
          </a:xfrm>
        </p:spPr>
        <p:txBody>
          <a:bodyPr/>
          <a:lstStyle/>
          <a:p>
            <a:pPr eaLnBrk="1" hangingPunct="1"/>
            <a:r>
              <a:rPr lang="en-US" altLang="zh-CN" sz="4000" dirty="0">
                <a:latin typeface="Arial"/>
              </a:rPr>
              <a:t>Summary of performance metrics</a:t>
            </a:r>
          </a:p>
        </p:txBody>
      </p:sp>
      <p:sp>
        <p:nvSpPr>
          <p:cNvPr id="40963" name="Rectangle 3"/>
          <p:cNvSpPr>
            <a:spLocks noGrp="1" noRot="1" noChangeArrowheads="1"/>
          </p:cNvSpPr>
          <p:nvPr>
            <p:ph idx="1"/>
          </p:nvPr>
        </p:nvSpPr>
        <p:spPr>
          <a:xfrm>
            <a:off x="1559496" y="1164148"/>
            <a:ext cx="9433048" cy="4857140"/>
          </a:xfrm>
        </p:spPr>
        <p:txBody>
          <a:bodyPr>
            <a:normAutofit/>
          </a:bodyPr>
          <a:lstStyle/>
          <a:p>
            <a:pPr eaLnBrk="1" hangingPunct="1">
              <a:lnSpc>
                <a:spcPct val="90000"/>
              </a:lnSpc>
            </a:pPr>
            <a:r>
              <a:rPr lang="en-US" altLang="zh-CN" sz="2800" dirty="0">
                <a:latin typeface="Arial" pitchFamily="66" charset="0"/>
              </a:rPr>
              <a:t>Response (Execution) time </a:t>
            </a:r>
          </a:p>
          <a:p>
            <a:pPr lvl="1" eaLnBrk="1" hangingPunct="1">
              <a:lnSpc>
                <a:spcPct val="90000"/>
              </a:lnSpc>
            </a:pPr>
            <a:r>
              <a:rPr lang="en-US" altLang="zh-CN" sz="2400" dirty="0">
                <a:latin typeface="Arial" pitchFamily="66" charset="0"/>
              </a:rPr>
              <a:t>user perception</a:t>
            </a:r>
          </a:p>
          <a:p>
            <a:pPr lvl="1" eaLnBrk="1" hangingPunct="1">
              <a:lnSpc>
                <a:spcPct val="90000"/>
              </a:lnSpc>
            </a:pPr>
            <a:r>
              <a:rPr lang="en-US" altLang="zh-CN" sz="2400" dirty="0">
                <a:solidFill>
                  <a:srgbClr val="0000FF"/>
                </a:solidFill>
                <a:latin typeface="Arial" pitchFamily="66" charset="0"/>
              </a:rPr>
              <a:t>system performance</a:t>
            </a:r>
          </a:p>
          <a:p>
            <a:pPr lvl="1" eaLnBrk="1" hangingPunct="1">
              <a:lnSpc>
                <a:spcPct val="90000"/>
              </a:lnSpc>
            </a:pPr>
            <a:r>
              <a:rPr lang="en-US" altLang="zh-CN" sz="2000" b="1" dirty="0">
                <a:solidFill>
                  <a:srgbClr val="FF0000"/>
                </a:solidFill>
                <a:latin typeface="Arial" pitchFamily="66" charset="0"/>
              </a:rPr>
              <a:t>the only unimpeachable measure of performance</a:t>
            </a:r>
            <a:endParaRPr lang="en-US" altLang="zh-CN" sz="2400" dirty="0">
              <a:latin typeface="Comic Sans MS" pitchFamily="66" charset="0"/>
            </a:endParaRPr>
          </a:p>
          <a:p>
            <a:pPr eaLnBrk="1" hangingPunct="1">
              <a:lnSpc>
                <a:spcPct val="90000"/>
              </a:lnSpc>
            </a:pPr>
            <a:r>
              <a:rPr lang="en-US" altLang="zh-CN" sz="2800" dirty="0">
                <a:latin typeface="Arial" pitchFamily="66" charset="0"/>
              </a:rPr>
              <a:t>CPU time </a:t>
            </a:r>
          </a:p>
          <a:p>
            <a:pPr lvl="1" eaLnBrk="1" hangingPunct="1">
              <a:lnSpc>
                <a:spcPct val="90000"/>
              </a:lnSpc>
            </a:pPr>
            <a:r>
              <a:rPr lang="en-US" altLang="zh-CN" sz="2400" dirty="0">
                <a:solidFill>
                  <a:srgbClr val="0000FF"/>
                </a:solidFill>
                <a:latin typeface="Arial" pitchFamily="66" charset="0"/>
              </a:rPr>
              <a:t>designer perception</a:t>
            </a:r>
          </a:p>
          <a:p>
            <a:pPr lvl="1" eaLnBrk="1" hangingPunct="1">
              <a:lnSpc>
                <a:spcPct val="90000"/>
              </a:lnSpc>
            </a:pPr>
            <a:r>
              <a:rPr lang="en-US" altLang="zh-CN" sz="2400" dirty="0">
                <a:solidFill>
                  <a:srgbClr val="0000FF"/>
                </a:solidFill>
                <a:latin typeface="Arial" pitchFamily="66" charset="0"/>
              </a:rPr>
              <a:t>CPU performance</a:t>
            </a:r>
          </a:p>
          <a:p>
            <a:pPr eaLnBrk="1" hangingPunct="1">
              <a:lnSpc>
                <a:spcPct val="90000"/>
              </a:lnSpc>
            </a:pPr>
            <a:r>
              <a:rPr lang="en-US" altLang="zh-CN" sz="2800" dirty="0">
                <a:latin typeface="Arial" pitchFamily="66" charset="0"/>
              </a:rPr>
              <a:t>Throughput</a:t>
            </a:r>
          </a:p>
          <a:p>
            <a:pPr lvl="1" eaLnBrk="1" hangingPunct="1">
              <a:lnSpc>
                <a:spcPct val="90000"/>
              </a:lnSpc>
            </a:pPr>
            <a:r>
              <a:rPr lang="en-US" altLang="zh-CN" sz="2400" dirty="0">
                <a:solidFill>
                  <a:srgbClr val="0000FF"/>
                </a:solidFill>
                <a:latin typeface="Arial" pitchFamily="66" charset="0"/>
              </a:rPr>
              <a:t>administrator perception</a:t>
            </a:r>
          </a:p>
          <a:p>
            <a:pPr eaLnBrk="1" hangingPunct="1">
              <a:lnSpc>
                <a:spcPct val="90000"/>
              </a:lnSpc>
            </a:pPr>
            <a:r>
              <a:rPr lang="en-US" altLang="zh-CN" sz="2800" dirty="0">
                <a:latin typeface="Arial" pitchFamily="66" charset="0"/>
              </a:rPr>
              <a:t>MIPS</a:t>
            </a:r>
          </a:p>
          <a:p>
            <a:pPr lvl="1" eaLnBrk="1" hangingPunct="1">
              <a:lnSpc>
                <a:spcPct val="90000"/>
              </a:lnSpc>
            </a:pPr>
            <a:r>
              <a:rPr lang="en-US" altLang="zh-CN" sz="2400" dirty="0">
                <a:solidFill>
                  <a:srgbClr val="0000FF"/>
                </a:solidFill>
                <a:latin typeface="Arial" pitchFamily="66" charset="0"/>
              </a:rPr>
              <a:t>merchant perception</a:t>
            </a: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1986" name="Rectangle 2"/>
          <p:cNvSpPr>
            <a:spLocks noGrp="1" noRot="1" noChangeArrowheads="1"/>
          </p:cNvSpPr>
          <p:nvPr>
            <p:ph type="title"/>
          </p:nvPr>
        </p:nvSpPr>
        <p:spPr>
          <a:xfrm>
            <a:off x="1809721" y="0"/>
            <a:ext cx="10118927" cy="836712"/>
          </a:xfrm>
        </p:spPr>
        <p:txBody>
          <a:bodyPr>
            <a:normAutofit/>
          </a:bodyPr>
          <a:lstStyle/>
          <a:p>
            <a:pPr eaLnBrk="1" hangingPunct="1"/>
            <a:r>
              <a:rPr lang="en-US" altLang="zh-CN" sz="4000" dirty="0">
                <a:solidFill>
                  <a:srgbClr val="FF0000"/>
                </a:solidFill>
                <a:latin typeface="Arial"/>
              </a:rPr>
              <a:t>Choose Programs to Evaluate Performance</a:t>
            </a:r>
            <a:endParaRPr lang="en-US" altLang="zh-CN" sz="4000" dirty="0">
              <a:solidFill>
                <a:srgbClr val="FF0000"/>
              </a:solidFill>
              <a:latin typeface="Arial Narrow" pitchFamily="34" charset="0"/>
            </a:endParaRPr>
          </a:p>
        </p:txBody>
      </p:sp>
      <p:sp>
        <p:nvSpPr>
          <p:cNvPr id="41987" name="Rectangle 3"/>
          <p:cNvSpPr>
            <a:spLocks noGrp="1" noRot="1" noChangeArrowheads="1"/>
          </p:cNvSpPr>
          <p:nvPr>
            <p:ph idx="1"/>
          </p:nvPr>
        </p:nvSpPr>
        <p:spPr>
          <a:xfrm>
            <a:off x="1199456" y="862314"/>
            <a:ext cx="10513168" cy="5544616"/>
          </a:xfrm>
        </p:spPr>
        <p:txBody>
          <a:bodyPr/>
          <a:lstStyle/>
          <a:p>
            <a:pPr eaLnBrk="1" hangingPunct="1">
              <a:lnSpc>
                <a:spcPct val="90000"/>
              </a:lnSpc>
            </a:pPr>
            <a:r>
              <a:rPr lang="en-US" altLang="zh-CN" dirty="0">
                <a:latin typeface="Arial" pitchFamily="66" charset="0"/>
              </a:rPr>
              <a:t>Ideal performance evaluation:</a:t>
            </a:r>
            <a:r>
              <a:rPr lang="en-US" altLang="zh-CN" sz="3600" dirty="0">
                <a:latin typeface="Arial"/>
              </a:rPr>
              <a:t> </a:t>
            </a:r>
          </a:p>
          <a:p>
            <a:pPr lvl="1" eaLnBrk="1" hangingPunct="1">
              <a:lnSpc>
                <a:spcPct val="90000"/>
              </a:lnSpc>
            </a:pPr>
            <a:r>
              <a:rPr lang="en-US" altLang="zh-CN" dirty="0">
                <a:solidFill>
                  <a:srgbClr val="FF0000"/>
                </a:solidFill>
                <a:latin typeface="Arial" pitchFamily="66" charset="0"/>
              </a:rPr>
              <a:t>A random sample of users running their programs and OS commands. </a:t>
            </a:r>
          </a:p>
          <a:p>
            <a:pPr eaLnBrk="1" hangingPunct="1">
              <a:lnSpc>
                <a:spcPct val="90000"/>
              </a:lnSpc>
            </a:pPr>
            <a:r>
              <a:rPr lang="en-US" altLang="zh-CN" dirty="0">
                <a:solidFill>
                  <a:srgbClr val="000000"/>
                </a:solidFill>
                <a:latin typeface="Arial" pitchFamily="66" charset="0"/>
              </a:rPr>
              <a:t>Many different types of benchmarks</a:t>
            </a:r>
          </a:p>
          <a:p>
            <a:pPr lvl="1" eaLnBrk="1" hangingPunct="1">
              <a:lnSpc>
                <a:spcPct val="90000"/>
              </a:lnSpc>
            </a:pPr>
            <a:r>
              <a:rPr lang="en-US" altLang="zh-CN" sz="2400" b="1" dirty="0">
                <a:solidFill>
                  <a:srgbClr val="0000FF"/>
                </a:solidFill>
                <a:latin typeface="Arial" pitchFamily="66" charset="0"/>
              </a:rPr>
              <a:t>Real applications-</a:t>
            </a:r>
            <a:r>
              <a:rPr lang="en-US" altLang="zh-CN" sz="2400" b="1" dirty="0">
                <a:solidFill>
                  <a:srgbClr val="000000"/>
                </a:solidFill>
                <a:latin typeface="Arial" pitchFamily="66" charset="0"/>
              </a:rPr>
              <a:t>-- Scientific and engineering</a:t>
            </a:r>
          </a:p>
          <a:p>
            <a:pPr lvl="1" eaLnBrk="1" hangingPunct="1">
              <a:lnSpc>
                <a:spcPct val="90000"/>
              </a:lnSpc>
            </a:pPr>
            <a:r>
              <a:rPr lang="en-US" altLang="zh-CN" sz="2400" b="1" dirty="0">
                <a:solidFill>
                  <a:srgbClr val="0000FF"/>
                </a:solidFill>
                <a:latin typeface="Arial" pitchFamily="66" charset="0"/>
              </a:rPr>
              <a:t>Modified (or scripted) applications-</a:t>
            </a:r>
            <a:r>
              <a:rPr lang="en-US" altLang="zh-CN" sz="2400" b="1" dirty="0">
                <a:latin typeface="Arial" pitchFamily="66" charset="0"/>
              </a:rPr>
              <a:t>--</a:t>
            </a:r>
            <a:r>
              <a:rPr lang="en-US" altLang="zh-CN" sz="2400" b="1" dirty="0">
                <a:solidFill>
                  <a:schemeClr val="accent2"/>
                </a:solidFill>
                <a:latin typeface="Arial" pitchFamily="66" charset="0"/>
              </a:rPr>
              <a:t> </a:t>
            </a:r>
            <a:r>
              <a:rPr lang="en-US" altLang="zh-CN" sz="2400" b="1" dirty="0">
                <a:solidFill>
                  <a:srgbClr val="000000"/>
                </a:solidFill>
                <a:latin typeface="Arial" pitchFamily="66" charset="0"/>
              </a:rPr>
              <a:t>focus on specific features</a:t>
            </a:r>
            <a:endParaRPr lang="en-US" altLang="zh-CN" sz="2400" b="1" dirty="0">
              <a:solidFill>
                <a:schemeClr val="accent2"/>
              </a:solidFill>
              <a:latin typeface="Comic Sans MS" pitchFamily="66" charset="0"/>
            </a:endParaRPr>
          </a:p>
          <a:p>
            <a:pPr lvl="1" eaLnBrk="1" hangingPunct="1">
              <a:lnSpc>
                <a:spcPct val="90000"/>
              </a:lnSpc>
            </a:pPr>
            <a:r>
              <a:rPr lang="en-US" altLang="zh-CN" sz="2400" b="1" dirty="0">
                <a:solidFill>
                  <a:srgbClr val="0000FF"/>
                </a:solidFill>
                <a:latin typeface="Arial" pitchFamily="66" charset="0"/>
              </a:rPr>
              <a:t>Kernels </a:t>
            </a:r>
            <a:r>
              <a:rPr lang="en-US" altLang="zh-CN" sz="2400" b="1" dirty="0">
                <a:solidFill>
                  <a:srgbClr val="000000"/>
                </a:solidFill>
                <a:latin typeface="Arial" pitchFamily="66" charset="0"/>
              </a:rPr>
              <a:t>--- critical program fragments</a:t>
            </a:r>
          </a:p>
          <a:p>
            <a:pPr lvl="1" eaLnBrk="1" hangingPunct="1">
              <a:lnSpc>
                <a:spcPct val="90000"/>
              </a:lnSpc>
            </a:pPr>
            <a:r>
              <a:rPr lang="en-US" altLang="zh-CN" sz="2400" b="1" dirty="0">
                <a:solidFill>
                  <a:srgbClr val="0000FF"/>
                </a:solidFill>
                <a:latin typeface="Arial" pitchFamily="66" charset="0"/>
              </a:rPr>
              <a:t>Toy</a:t>
            </a:r>
            <a:r>
              <a:rPr lang="en-US" altLang="zh-CN" sz="2400" b="1" dirty="0">
                <a:solidFill>
                  <a:srgbClr val="000000"/>
                </a:solidFill>
                <a:latin typeface="Arial" pitchFamily="66" charset="0"/>
              </a:rPr>
              <a:t> --- small programs, often measure very little</a:t>
            </a:r>
          </a:p>
          <a:p>
            <a:pPr lvl="1" eaLnBrk="1" hangingPunct="1">
              <a:lnSpc>
                <a:spcPct val="90000"/>
              </a:lnSpc>
            </a:pPr>
            <a:r>
              <a:rPr lang="en-US" altLang="zh-CN" sz="2400" b="1" dirty="0">
                <a:solidFill>
                  <a:srgbClr val="0000FF"/>
                </a:solidFill>
                <a:latin typeface="Arial" pitchFamily="66" charset="0"/>
              </a:rPr>
              <a:t>Synthetic</a:t>
            </a:r>
            <a:r>
              <a:rPr lang="zh-CN" altLang="en-US" sz="2400" b="1">
                <a:solidFill>
                  <a:srgbClr val="0000FF"/>
                </a:solidFill>
                <a:latin typeface="Arial" pitchFamily="66" charset="0"/>
              </a:rPr>
              <a:t> 综合</a:t>
            </a:r>
            <a:r>
              <a:rPr lang="en-US" altLang="zh-CN" sz="2400" b="1">
                <a:solidFill>
                  <a:srgbClr val="0000FF"/>
                </a:solidFill>
                <a:latin typeface="Arial" pitchFamily="66" charset="0"/>
              </a:rPr>
              <a:t> </a:t>
            </a:r>
            <a:r>
              <a:rPr lang="en-US" altLang="zh-CN" sz="2400" b="1" dirty="0">
                <a:solidFill>
                  <a:srgbClr val="000000"/>
                </a:solidFill>
                <a:latin typeface="Arial" pitchFamily="66" charset="0"/>
              </a:rPr>
              <a:t>-- created to represent some aspects of a   program (e.g., mix of instruction types)</a:t>
            </a:r>
          </a:p>
          <a:p>
            <a:pPr lvl="1" eaLnBrk="1" hangingPunct="1">
              <a:lnSpc>
                <a:spcPct val="90000"/>
              </a:lnSpc>
            </a:pPr>
            <a:r>
              <a:rPr lang="en-US" altLang="zh-CN" sz="2400" b="1" dirty="0">
                <a:solidFill>
                  <a:srgbClr val="000000"/>
                </a:solidFill>
                <a:latin typeface="Arial" pitchFamily="66" charset="0"/>
              </a:rPr>
              <a:t>Database -- a world unto itself</a:t>
            </a:r>
          </a:p>
          <a:p>
            <a:pPr lvl="1" eaLnBrk="1" hangingPunct="1">
              <a:lnSpc>
                <a:spcPct val="90000"/>
              </a:lnSpc>
            </a:pPr>
            <a:r>
              <a:rPr lang="en-US" altLang="zh-CN" sz="2400" b="1" dirty="0">
                <a:solidFill>
                  <a:srgbClr val="FD0128"/>
                </a:solidFill>
                <a:latin typeface="Arial" pitchFamily="66" charset="0"/>
              </a:rPr>
              <a:t>What really matters is how YOUR application performs</a:t>
            </a: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3010" name="Rectangle 2"/>
          <p:cNvSpPr>
            <a:spLocks noGrp="1" noRot="1" noChangeArrowheads="1"/>
          </p:cNvSpPr>
          <p:nvPr>
            <p:ph type="title"/>
          </p:nvPr>
        </p:nvSpPr>
        <p:spPr>
          <a:xfrm>
            <a:off x="2381224" y="0"/>
            <a:ext cx="7962926" cy="928688"/>
          </a:xfrm>
        </p:spPr>
        <p:txBody>
          <a:bodyPr/>
          <a:lstStyle/>
          <a:p>
            <a:pPr eaLnBrk="1" hangingPunct="1"/>
            <a:r>
              <a:rPr lang="en-US" altLang="zh-CN" sz="4000" dirty="0">
                <a:solidFill>
                  <a:srgbClr val="FF0000"/>
                </a:solidFill>
                <a:latin typeface="Arial"/>
              </a:rPr>
              <a:t>Something about Synthetic</a:t>
            </a:r>
          </a:p>
        </p:txBody>
      </p:sp>
      <p:sp>
        <p:nvSpPr>
          <p:cNvPr id="43011" name="Rectangle 3"/>
          <p:cNvSpPr>
            <a:spLocks noGrp="1" noRot="1" noChangeArrowheads="1"/>
          </p:cNvSpPr>
          <p:nvPr>
            <p:ph idx="1"/>
          </p:nvPr>
        </p:nvSpPr>
        <p:spPr>
          <a:xfrm>
            <a:off x="1257300" y="1196752"/>
            <a:ext cx="8915400" cy="4800600"/>
          </a:xfrm>
        </p:spPr>
        <p:txBody>
          <a:bodyPr>
            <a:noAutofit/>
          </a:bodyPr>
          <a:lstStyle/>
          <a:p>
            <a:pPr eaLnBrk="1" hangingPunct="1">
              <a:lnSpc>
                <a:spcPct val="90000"/>
              </a:lnSpc>
            </a:pPr>
            <a:r>
              <a:rPr lang="en-US" altLang="zh-CN" sz="3200" dirty="0">
                <a:latin typeface="Arial" pitchFamily="66" charset="0"/>
              </a:rPr>
              <a:t>Synthetic benchmarks : </a:t>
            </a:r>
          </a:p>
          <a:p>
            <a:pPr lvl="1" eaLnBrk="1" hangingPunct="1">
              <a:lnSpc>
                <a:spcPct val="90000"/>
              </a:lnSpc>
            </a:pPr>
            <a:r>
              <a:rPr lang="en-US" altLang="zh-CN" sz="2800" dirty="0">
                <a:latin typeface="Arial" pitchFamily="66" charset="0"/>
              </a:rPr>
              <a:t>Programs that try to "exercise" the system in the same way to </a:t>
            </a:r>
            <a:r>
              <a:rPr lang="en-US" altLang="zh-CN" sz="2800" dirty="0">
                <a:solidFill>
                  <a:srgbClr val="0000FF"/>
                </a:solidFill>
                <a:latin typeface="Arial" pitchFamily="66" charset="0"/>
              </a:rPr>
              <a:t>match the average frequency of operations and operands of a large set of programs. </a:t>
            </a:r>
          </a:p>
          <a:p>
            <a:pPr lvl="1" eaLnBrk="1" hangingPunct="1">
              <a:lnSpc>
                <a:spcPct val="90000"/>
              </a:lnSpc>
            </a:pPr>
            <a:r>
              <a:rPr lang="en-US" altLang="zh-CN" sz="2800" dirty="0">
                <a:latin typeface="Arial" pitchFamily="66" charset="0"/>
              </a:rPr>
              <a:t>Whetstone and Dhrystone. </a:t>
            </a:r>
          </a:p>
          <a:p>
            <a:pPr lvl="1" eaLnBrk="1" hangingPunct="1">
              <a:lnSpc>
                <a:spcPct val="90000"/>
              </a:lnSpc>
            </a:pPr>
            <a:r>
              <a:rPr lang="en-US" altLang="zh-CN" sz="2800" dirty="0">
                <a:latin typeface="Arial" pitchFamily="66" charset="0"/>
              </a:rPr>
              <a:t>Similar to kernels but are </a:t>
            </a:r>
            <a:r>
              <a:rPr lang="en-US" altLang="zh-CN" sz="2800" dirty="0">
                <a:solidFill>
                  <a:srgbClr val="FF0000"/>
                </a:solidFill>
                <a:latin typeface="Arial" pitchFamily="66" charset="0"/>
              </a:rPr>
              <a:t>NOT</a:t>
            </a:r>
            <a:r>
              <a:rPr lang="en-US" altLang="zh-CN" sz="2800" dirty="0">
                <a:latin typeface="Arial" pitchFamily="66" charset="0"/>
              </a:rPr>
              <a:t> real programs !</a:t>
            </a:r>
          </a:p>
          <a:p>
            <a:pPr lvl="1" eaLnBrk="1" hangingPunct="1">
              <a:lnSpc>
                <a:spcPct val="90000"/>
              </a:lnSpc>
            </a:pPr>
            <a:r>
              <a:rPr lang="en-US" altLang="zh-CN" sz="2800" dirty="0">
                <a:latin typeface="Arial" pitchFamily="66" charset="0"/>
              </a:rPr>
              <a:t>Compiler and hardware optimizations can artificially inflate performance of these benchmarks but not of real programs</a:t>
            </a:r>
            <a:r>
              <a:rPr lang="en-US" altLang="zh-CN" sz="2800" dirty="0">
                <a:latin typeface="Arial"/>
              </a:rPr>
              <a:t>. </a:t>
            </a:r>
          </a:p>
          <a:p>
            <a:pPr lvl="1" eaLnBrk="1" hangingPunct="1">
              <a:lnSpc>
                <a:spcPct val="90000"/>
              </a:lnSpc>
            </a:pPr>
            <a:r>
              <a:rPr lang="en-US" altLang="zh-CN" sz="2800" dirty="0">
                <a:latin typeface="Arial" pitchFamily="66" charset="0"/>
              </a:rPr>
              <a:t>These benchmarks don’t reward optimizations!</a:t>
            </a:r>
          </a:p>
          <a:p>
            <a:pPr lvl="1" eaLnBrk="1" hangingPunct="1">
              <a:lnSpc>
                <a:spcPct val="90000"/>
              </a:lnSpc>
            </a:pPr>
            <a:r>
              <a:rPr lang="en-US" altLang="zh-CN" sz="2800" dirty="0" err="1">
                <a:latin typeface="Arial"/>
              </a:rPr>
              <a:t>SQRT</a:t>
            </a:r>
            <a:r>
              <a:rPr lang="en-US" altLang="zh-CN" sz="2800" dirty="0">
                <a:latin typeface="Arial"/>
              </a:rPr>
              <a:t>(EXP(x))= </a:t>
            </a:r>
            <a:r>
              <a:rPr lang="en-US" altLang="zh-CN" sz="2800" dirty="0">
                <a:latin typeface="Arial"/>
                <a:sym typeface="Symbol" pitchFamily="18" charset="2"/>
              </a:rPr>
              <a:t></a:t>
            </a:r>
            <a:r>
              <a:rPr lang="en-US" altLang="zh-CN" sz="2800" dirty="0">
                <a:latin typeface="Arial"/>
              </a:rPr>
              <a:t>e </a:t>
            </a:r>
            <a:r>
              <a:rPr lang="en-US" altLang="zh-CN" sz="2800" baseline="30000" dirty="0">
                <a:latin typeface="Arial"/>
              </a:rPr>
              <a:t>x</a:t>
            </a:r>
            <a:r>
              <a:rPr lang="en-US" altLang="zh-CN" sz="2800" dirty="0">
                <a:latin typeface="Arial"/>
              </a:rPr>
              <a:t>  = e </a:t>
            </a:r>
            <a:r>
              <a:rPr lang="en-US" altLang="zh-CN" sz="2800" baseline="30000" dirty="0">
                <a:latin typeface="Arial"/>
              </a:rPr>
              <a:t>x/2</a:t>
            </a:r>
            <a:r>
              <a:rPr lang="en-US" altLang="zh-CN" sz="2800" dirty="0">
                <a:latin typeface="Arial"/>
              </a:rPr>
              <a:t> = EXP(X/2)</a:t>
            </a:r>
          </a:p>
        </p:txBody>
      </p:sp>
      <p:sp>
        <p:nvSpPr>
          <p:cNvPr id="43012" name="Line 4"/>
          <p:cNvSpPr>
            <a:spLocks noChangeShapeType="1"/>
          </p:cNvSpPr>
          <p:nvPr/>
        </p:nvSpPr>
        <p:spPr bwMode="auto">
          <a:xfrm>
            <a:off x="5257800" y="5791200"/>
            <a:ext cx="457200" cy="0"/>
          </a:xfrm>
          <a:prstGeom prst="line">
            <a:avLst/>
          </a:prstGeom>
          <a:noFill/>
          <a:ln w="22225">
            <a:solidFill>
              <a:schemeClr val="tx1"/>
            </a:solidFill>
            <a:round/>
            <a:headEnd/>
            <a:tailEnd/>
          </a:ln>
        </p:spPr>
        <p:txBody>
          <a:bodyPr wrap="none" anchor="ctr"/>
          <a:lstStyle/>
          <a:p>
            <a:endParaRPr lang="zh-CN" altLang="en-US"/>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4034" name="Rectangle 2"/>
          <p:cNvSpPr>
            <a:spLocks noGrp="1" noRot="1" noChangeArrowheads="1"/>
          </p:cNvSpPr>
          <p:nvPr>
            <p:ph type="title"/>
          </p:nvPr>
        </p:nvSpPr>
        <p:spPr>
          <a:xfrm>
            <a:off x="1524000" y="1"/>
            <a:ext cx="9144000" cy="980727"/>
          </a:xfrm>
        </p:spPr>
        <p:txBody>
          <a:bodyPr/>
          <a:lstStyle/>
          <a:p>
            <a:pPr eaLnBrk="1" hangingPunct="1"/>
            <a:r>
              <a:rPr lang="en-US" altLang="zh-CN" sz="4000" dirty="0">
                <a:solidFill>
                  <a:srgbClr val="FF0000"/>
                </a:solidFill>
                <a:latin typeface="Arial"/>
              </a:rPr>
              <a:t>Notes on performance benchmark</a:t>
            </a:r>
          </a:p>
        </p:txBody>
      </p:sp>
      <p:sp>
        <p:nvSpPr>
          <p:cNvPr id="44035" name="Rectangle 3"/>
          <p:cNvSpPr>
            <a:spLocks noGrp="1" noRot="1" noChangeArrowheads="1"/>
          </p:cNvSpPr>
          <p:nvPr>
            <p:ph idx="1"/>
          </p:nvPr>
        </p:nvSpPr>
        <p:spPr>
          <a:xfrm>
            <a:off x="1905000" y="1484313"/>
            <a:ext cx="8763000" cy="4724400"/>
          </a:xfrm>
        </p:spPr>
        <p:txBody>
          <a:bodyPr/>
          <a:lstStyle/>
          <a:p>
            <a:pPr eaLnBrk="1" hangingPunct="1">
              <a:lnSpc>
                <a:spcPct val="90000"/>
              </a:lnSpc>
            </a:pPr>
            <a:r>
              <a:rPr lang="en-US" altLang="zh-CN" sz="2400" dirty="0">
                <a:latin typeface="Arial" pitchFamily="66" charset="0"/>
              </a:rPr>
              <a:t>Benchmarks can focus on specific aspects of a system</a:t>
            </a:r>
          </a:p>
          <a:p>
            <a:pPr lvl="1" eaLnBrk="1" hangingPunct="1">
              <a:lnSpc>
                <a:spcPct val="90000"/>
              </a:lnSpc>
            </a:pPr>
            <a:r>
              <a:rPr lang="en-US" altLang="zh-CN" sz="2000" dirty="0">
                <a:latin typeface="Arial" pitchFamily="66" charset="0"/>
              </a:rPr>
              <a:t>floating point &amp; integer </a:t>
            </a:r>
            <a:r>
              <a:rPr lang="en-US" altLang="zh-CN" sz="2000" dirty="0" err="1">
                <a:latin typeface="Arial" pitchFamily="66" charset="0"/>
              </a:rPr>
              <a:t>ALU</a:t>
            </a:r>
            <a:r>
              <a:rPr lang="en-US" altLang="zh-CN" sz="2000" dirty="0">
                <a:latin typeface="Arial" pitchFamily="66" charset="0"/>
              </a:rPr>
              <a:t>, memory system, I/O, OS</a:t>
            </a:r>
            <a:endParaRPr lang="en-US" altLang="zh-CN" dirty="0">
              <a:solidFill>
                <a:srgbClr val="000000"/>
              </a:solidFill>
              <a:latin typeface="Arial Narrow" pitchFamily="34" charset="0"/>
            </a:endParaRPr>
          </a:p>
          <a:p>
            <a:pPr eaLnBrk="1" hangingPunct="1">
              <a:lnSpc>
                <a:spcPct val="90000"/>
              </a:lnSpc>
              <a:spcBef>
                <a:spcPct val="45000"/>
              </a:spcBef>
              <a:buFont typeface="Symbol" pitchFamily="18" charset="2"/>
              <a:buChar char="·"/>
            </a:pPr>
            <a:r>
              <a:rPr lang="en-US" altLang="zh-CN" sz="2400" dirty="0">
                <a:latin typeface="Arial" pitchFamily="66" charset="0"/>
              </a:rPr>
              <a:t>Universal benchmarks </a:t>
            </a:r>
            <a:r>
              <a:rPr lang="en-US" altLang="zh-CN" sz="2400" dirty="0">
                <a:solidFill>
                  <a:srgbClr val="FF0000"/>
                </a:solidFill>
                <a:latin typeface="Arial" pitchFamily="66" charset="0"/>
              </a:rPr>
              <a:t>can be misleading</a:t>
            </a:r>
            <a:r>
              <a:rPr lang="en-US" altLang="zh-CN" sz="2400" dirty="0">
                <a:latin typeface="Arial" pitchFamily="66" charset="0"/>
              </a:rPr>
              <a:t> since hardware and compiler vendors might optimize their design for </a:t>
            </a:r>
            <a:r>
              <a:rPr lang="en-US" altLang="zh-CN" sz="2400" dirty="0">
                <a:solidFill>
                  <a:srgbClr val="0000FF"/>
                </a:solidFill>
                <a:latin typeface="Arial" pitchFamily="66" charset="0"/>
              </a:rPr>
              <a:t>ONLY</a:t>
            </a:r>
            <a:r>
              <a:rPr lang="en-US" altLang="zh-CN" sz="2400" dirty="0">
                <a:solidFill>
                  <a:schemeClr val="hlink"/>
                </a:solidFill>
                <a:latin typeface="Arial" pitchFamily="66" charset="0"/>
              </a:rPr>
              <a:t> </a:t>
            </a:r>
            <a:r>
              <a:rPr lang="en-US" altLang="zh-CN" sz="2400" dirty="0">
                <a:latin typeface="Arial" pitchFamily="66" charset="0"/>
              </a:rPr>
              <a:t>these programs</a:t>
            </a:r>
          </a:p>
          <a:p>
            <a:pPr eaLnBrk="1" hangingPunct="1">
              <a:lnSpc>
                <a:spcPct val="90000"/>
              </a:lnSpc>
              <a:spcBef>
                <a:spcPct val="45000"/>
              </a:spcBef>
              <a:buFont typeface="Symbol" pitchFamily="18" charset="2"/>
              <a:buChar char="·"/>
            </a:pPr>
            <a:r>
              <a:rPr lang="en-US" altLang="zh-CN" sz="2400" dirty="0">
                <a:solidFill>
                  <a:srgbClr val="FF0000"/>
                </a:solidFill>
                <a:latin typeface="Arial" pitchFamily="66" charset="0"/>
              </a:rPr>
              <a:t>The best types of benchmarks are real applications since they reflect the end-user interest</a:t>
            </a:r>
            <a:endParaRPr lang="en-US" altLang="zh-CN" sz="2400" dirty="0">
              <a:latin typeface="Comic Sans MS" pitchFamily="66" charset="0"/>
            </a:endParaRPr>
          </a:p>
          <a:p>
            <a:pPr eaLnBrk="1" hangingPunct="1">
              <a:lnSpc>
                <a:spcPct val="90000"/>
              </a:lnSpc>
              <a:spcBef>
                <a:spcPct val="45000"/>
              </a:spcBef>
              <a:buFont typeface="Symbol" pitchFamily="18" charset="2"/>
              <a:buChar char="·"/>
            </a:pPr>
            <a:r>
              <a:rPr lang="en-US" altLang="zh-CN" sz="2400" dirty="0">
                <a:latin typeface="Arial" pitchFamily="66" charset="0"/>
              </a:rPr>
              <a:t>Architectures might perform well for some applications and poorly for others</a:t>
            </a:r>
          </a:p>
          <a:p>
            <a:pPr eaLnBrk="1" hangingPunct="1">
              <a:lnSpc>
                <a:spcPct val="90000"/>
              </a:lnSpc>
              <a:spcBef>
                <a:spcPct val="45000"/>
              </a:spcBef>
              <a:buFont typeface="Symbol" pitchFamily="18" charset="2"/>
              <a:buChar char="·"/>
            </a:pPr>
            <a:r>
              <a:rPr lang="en-US" altLang="zh-CN" sz="2400" dirty="0">
                <a:solidFill>
                  <a:srgbClr val="0000FF"/>
                </a:solidFill>
                <a:latin typeface="Arial" pitchFamily="66" charset="0"/>
              </a:rPr>
              <a:t>Compilation can boost performance </a:t>
            </a:r>
            <a:r>
              <a:rPr lang="en-US" altLang="zh-CN" sz="2400" dirty="0">
                <a:latin typeface="Arial" pitchFamily="66" charset="0"/>
              </a:rPr>
              <a:t>by taking advantage of architecture-specific features. Application-specific compiler optimization are becoming more popular.</a:t>
            </a: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5058" name="Rectangle 2"/>
          <p:cNvSpPr>
            <a:spLocks noGrp="1" noRot="1" noChangeArrowheads="1"/>
          </p:cNvSpPr>
          <p:nvPr>
            <p:ph type="title"/>
          </p:nvPr>
        </p:nvSpPr>
        <p:spPr>
          <a:xfrm>
            <a:off x="2207568" y="116632"/>
            <a:ext cx="6881813" cy="654050"/>
          </a:xfrm>
        </p:spPr>
        <p:txBody>
          <a:bodyPr>
            <a:normAutofit fontScale="90000"/>
          </a:bodyPr>
          <a:lstStyle/>
          <a:p>
            <a:pPr eaLnBrk="1" hangingPunct="1"/>
            <a:r>
              <a:rPr lang="en-US" altLang="zh-CN" dirty="0">
                <a:solidFill>
                  <a:srgbClr val="FF0000"/>
                </a:solidFill>
                <a:latin typeface="Arial"/>
              </a:rPr>
              <a:t>SPEC</a:t>
            </a:r>
            <a:endParaRPr lang="en-US" altLang="zh-CN" b="1" dirty="0">
              <a:solidFill>
                <a:srgbClr val="FF0000"/>
              </a:solidFill>
              <a:latin typeface="Arial Narrow" pitchFamily="34" charset="0"/>
            </a:endParaRPr>
          </a:p>
        </p:txBody>
      </p:sp>
      <p:sp>
        <p:nvSpPr>
          <p:cNvPr id="45059" name="Rectangle 3"/>
          <p:cNvSpPr>
            <a:spLocks noGrp="1" noRot="1" noChangeArrowheads="1"/>
          </p:cNvSpPr>
          <p:nvPr>
            <p:ph idx="1"/>
          </p:nvPr>
        </p:nvSpPr>
        <p:spPr>
          <a:xfrm>
            <a:off x="1127448" y="1052736"/>
            <a:ext cx="10801200" cy="5256584"/>
          </a:xfrm>
        </p:spPr>
        <p:txBody>
          <a:bodyPr>
            <a:noAutofit/>
          </a:bodyPr>
          <a:lstStyle/>
          <a:p>
            <a:pPr eaLnBrk="1" hangingPunct="1">
              <a:lnSpc>
                <a:spcPct val="90000"/>
              </a:lnSpc>
            </a:pPr>
            <a:r>
              <a:rPr lang="en-US" altLang="zh-CN" sz="3200" dirty="0">
                <a:solidFill>
                  <a:srgbClr val="FF0000"/>
                </a:solidFill>
                <a:latin typeface="Arial" pitchFamily="66" charset="0"/>
              </a:rPr>
              <a:t>SPEC - The System Performance Evaluation Cooperative</a:t>
            </a:r>
            <a:endParaRPr lang="en-US" altLang="zh-CN" b="1" dirty="0">
              <a:solidFill>
                <a:srgbClr val="FF0000"/>
              </a:solidFill>
              <a:latin typeface="Comic Sans MS" pitchFamily="66" charset="0"/>
            </a:endParaRPr>
          </a:p>
          <a:p>
            <a:pPr lvl="1" eaLnBrk="1" hangingPunct="1">
              <a:lnSpc>
                <a:spcPct val="90000"/>
              </a:lnSpc>
            </a:pPr>
            <a:r>
              <a:rPr lang="en-US" altLang="zh-CN" sz="2400" dirty="0">
                <a:solidFill>
                  <a:srgbClr val="000000"/>
                </a:solidFill>
                <a:latin typeface="Arial" pitchFamily="66" charset="0"/>
              </a:rPr>
              <a:t>founded in 1988 by a small number of workstation vendors who realized that the marketplace was in desperate need of realistic, standardize </a:t>
            </a:r>
            <a:r>
              <a:rPr lang="en-US" altLang="zh-CN" dirty="0">
                <a:solidFill>
                  <a:srgbClr val="000000"/>
                </a:solidFill>
                <a:latin typeface="Arial" pitchFamily="66" charset="0"/>
              </a:rPr>
              <a:t>performance</a:t>
            </a:r>
            <a:r>
              <a:rPr lang="en-US" altLang="zh-CN" sz="2400" dirty="0">
                <a:solidFill>
                  <a:srgbClr val="000000"/>
                </a:solidFill>
                <a:latin typeface="Arial" pitchFamily="66" charset="0"/>
              </a:rPr>
              <a:t> tests.</a:t>
            </a:r>
          </a:p>
          <a:p>
            <a:pPr lvl="1" eaLnBrk="1" hangingPunct="1">
              <a:lnSpc>
                <a:spcPct val="90000"/>
              </a:lnSpc>
            </a:pPr>
            <a:r>
              <a:rPr lang="en-US" altLang="zh-CN" sz="2400" dirty="0">
                <a:solidFill>
                  <a:srgbClr val="000000"/>
                </a:solidFill>
                <a:latin typeface="Arial" pitchFamily="66" charset="0"/>
              </a:rPr>
              <a:t>Grown to become successful performance standardization bodies with more than 40 member companies. </a:t>
            </a:r>
          </a:p>
          <a:p>
            <a:pPr lvl="1" eaLnBrk="1" hangingPunct="1">
              <a:lnSpc>
                <a:spcPct val="90000"/>
              </a:lnSpc>
            </a:pPr>
            <a:r>
              <a:rPr lang="en-US" altLang="zh-CN" sz="2400" b="1" dirty="0">
                <a:solidFill>
                  <a:srgbClr val="000000"/>
                </a:solidFill>
                <a:latin typeface="Arial" pitchFamily="66" charset="0"/>
              </a:rPr>
              <a:t>http://www.spec.org</a:t>
            </a:r>
          </a:p>
          <a:p>
            <a:pPr eaLnBrk="1" hangingPunct="1">
              <a:lnSpc>
                <a:spcPct val="90000"/>
              </a:lnSpc>
            </a:pPr>
            <a:r>
              <a:rPr lang="en-US" altLang="zh-CN" sz="3200" dirty="0">
                <a:solidFill>
                  <a:srgbClr val="000000"/>
                </a:solidFill>
                <a:latin typeface="Arial" pitchFamily="66" charset="0"/>
              </a:rPr>
              <a:t>SPEC's Philosophy</a:t>
            </a:r>
            <a:endParaRPr lang="en-US" altLang="zh-CN" b="1" dirty="0">
              <a:solidFill>
                <a:srgbClr val="000000"/>
              </a:solidFill>
              <a:latin typeface="Comic Sans MS" pitchFamily="66" charset="0"/>
            </a:endParaRPr>
          </a:p>
          <a:p>
            <a:pPr lvl="1" eaLnBrk="1" hangingPunct="1">
              <a:lnSpc>
                <a:spcPct val="90000"/>
              </a:lnSpc>
            </a:pPr>
            <a:r>
              <a:rPr lang="en-US" altLang="zh-CN" sz="2400" dirty="0">
                <a:solidFill>
                  <a:srgbClr val="000000"/>
                </a:solidFill>
                <a:latin typeface="Arial" pitchFamily="66" charset="0"/>
              </a:rPr>
              <a:t>The goal of SPEC is to ensure that the marketplace has a fair and useful set of metrics to differentiate candidate systems.</a:t>
            </a:r>
          </a:p>
          <a:p>
            <a:pPr lvl="1" eaLnBrk="1" hangingPunct="1">
              <a:lnSpc>
                <a:spcPct val="90000"/>
              </a:lnSpc>
            </a:pPr>
            <a:r>
              <a:rPr lang="en-US" altLang="zh-CN" sz="2400" dirty="0">
                <a:solidFill>
                  <a:srgbClr val="000000"/>
                </a:solidFill>
                <a:latin typeface="Arial" pitchFamily="66" charset="0"/>
              </a:rPr>
              <a:t>The basic SPEC methodology is to provide the </a:t>
            </a:r>
            <a:r>
              <a:rPr lang="en-US" altLang="zh-CN" sz="2400" dirty="0" err="1">
                <a:solidFill>
                  <a:srgbClr val="000000"/>
                </a:solidFill>
                <a:latin typeface="Arial" pitchFamily="66" charset="0"/>
              </a:rPr>
              <a:t>benchmarker</a:t>
            </a:r>
            <a:r>
              <a:rPr lang="en-US" altLang="zh-CN" sz="2400" dirty="0">
                <a:solidFill>
                  <a:srgbClr val="000000"/>
                </a:solidFill>
                <a:latin typeface="Arial" pitchFamily="66" charset="0"/>
              </a:rPr>
              <a:t> with a standardized suite of source code based upon existing applications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1847849" y="58579"/>
            <a:ext cx="8621713" cy="936625"/>
          </a:xfrm>
        </p:spPr>
        <p:txBody>
          <a:bodyPr/>
          <a:lstStyle/>
          <a:p>
            <a:r>
              <a:rPr lang="en-US" altLang="zh-CN" dirty="0">
                <a:latin typeface="Arial"/>
              </a:rPr>
              <a:t>Cost with downtime</a:t>
            </a:r>
            <a:endParaRPr lang="zh-CN" altLang="en-US" dirty="0"/>
          </a:p>
        </p:txBody>
      </p:sp>
      <p:graphicFrame>
        <p:nvGraphicFramePr>
          <p:cNvPr id="4" name="表格 3"/>
          <p:cNvGraphicFramePr>
            <a:graphicFrameLocks noGrp="1"/>
          </p:cNvGraphicFramePr>
          <p:nvPr>
            <p:extLst>
              <p:ext uri="{D42A27DB-BD31-4B8C-83A1-F6EECF244321}">
                <p14:modId xmlns:p14="http://schemas.microsoft.com/office/powerpoint/2010/main" val="157117406"/>
              </p:ext>
            </p:extLst>
          </p:nvPr>
        </p:nvGraphicFramePr>
        <p:xfrm>
          <a:off x="1271463" y="1008876"/>
          <a:ext cx="9577064" cy="5203050"/>
        </p:xfrm>
        <a:graphic>
          <a:graphicData uri="http://schemas.openxmlformats.org/drawingml/2006/table">
            <a:tbl>
              <a:tblPr firstRow="1" bandRow="1">
                <a:tableStyleId>{5C22544A-7EE6-4342-B048-85BDC9FD1C3A}</a:tableStyleId>
              </a:tblPr>
              <a:tblGrid>
                <a:gridCol w="2670870">
                  <a:extLst>
                    <a:ext uri="{9D8B030D-6E8A-4147-A177-3AD203B41FA5}">
                      <a16:colId xmlns:a16="http://schemas.microsoft.com/office/drawing/2014/main" val="20000"/>
                    </a:ext>
                  </a:extLst>
                </a:gridCol>
                <a:gridCol w="1718960">
                  <a:extLst>
                    <a:ext uri="{9D8B030D-6E8A-4147-A177-3AD203B41FA5}">
                      <a16:colId xmlns:a16="http://schemas.microsoft.com/office/drawing/2014/main" val="20001"/>
                    </a:ext>
                  </a:extLst>
                </a:gridCol>
                <a:gridCol w="1800816">
                  <a:extLst>
                    <a:ext uri="{9D8B030D-6E8A-4147-A177-3AD203B41FA5}">
                      <a16:colId xmlns:a16="http://schemas.microsoft.com/office/drawing/2014/main" val="20002"/>
                    </a:ext>
                  </a:extLst>
                </a:gridCol>
                <a:gridCol w="1800816">
                  <a:extLst>
                    <a:ext uri="{9D8B030D-6E8A-4147-A177-3AD203B41FA5}">
                      <a16:colId xmlns:a16="http://schemas.microsoft.com/office/drawing/2014/main" val="20003"/>
                    </a:ext>
                  </a:extLst>
                </a:gridCol>
                <a:gridCol w="1585602">
                  <a:extLst>
                    <a:ext uri="{9D8B030D-6E8A-4147-A177-3AD203B41FA5}">
                      <a16:colId xmlns:a16="http://schemas.microsoft.com/office/drawing/2014/main" val="20004"/>
                    </a:ext>
                  </a:extLst>
                </a:gridCol>
              </a:tblGrid>
              <a:tr h="795280">
                <a:tc>
                  <a:txBody>
                    <a:bodyPr/>
                    <a:lstStyle/>
                    <a:p>
                      <a:r>
                        <a:rPr lang="en-US" altLang="zh-CN" sz="1600" dirty="0">
                          <a:solidFill>
                            <a:schemeClr val="tx1"/>
                          </a:solidFill>
                          <a:latin typeface="Arial"/>
                        </a:rPr>
                        <a:t>Application</a:t>
                      </a:r>
                      <a:endParaRPr lang="zh-CN" altLang="en-US" sz="1600" dirty="0">
                        <a:solidFill>
                          <a:schemeClr val="tx1"/>
                        </a:solidFill>
                      </a:endParaRPr>
                    </a:p>
                  </a:txBody>
                  <a:tcPr/>
                </a:tc>
                <a:tc>
                  <a:txBody>
                    <a:bodyPr/>
                    <a:lstStyle/>
                    <a:p>
                      <a:r>
                        <a:rPr lang="en-US" altLang="zh-CN" sz="1600" dirty="0">
                          <a:solidFill>
                            <a:schemeClr val="tx1"/>
                          </a:solidFill>
                          <a:latin typeface="Arial"/>
                        </a:rPr>
                        <a:t>Cost of downtime per hour</a:t>
                      </a:r>
                      <a:endParaRPr lang="zh-CN" altLang="en-US" sz="1600" dirty="0">
                        <a:solidFill>
                          <a:schemeClr val="tx1"/>
                        </a:solidFill>
                      </a:endParaRPr>
                    </a:p>
                  </a:txBody>
                  <a:tcPr/>
                </a:tc>
                <a:tc>
                  <a:txBody>
                    <a:bodyPr/>
                    <a:lstStyle/>
                    <a:p>
                      <a:r>
                        <a:rPr lang="en-US" altLang="zh-CN" sz="1600" dirty="0">
                          <a:solidFill>
                            <a:schemeClr val="tx1"/>
                          </a:solidFill>
                          <a:latin typeface="Arial"/>
                        </a:rPr>
                        <a:t>1%</a:t>
                      </a:r>
                    </a:p>
                    <a:p>
                      <a:r>
                        <a:rPr lang="en-US" altLang="zh-CN" sz="1600" dirty="0">
                          <a:solidFill>
                            <a:schemeClr val="tx1"/>
                          </a:solidFill>
                          <a:latin typeface="Arial"/>
                        </a:rPr>
                        <a:t>87.6 </a:t>
                      </a:r>
                      <a:r>
                        <a:rPr lang="en-US" altLang="zh-CN" sz="1600" dirty="0" err="1">
                          <a:solidFill>
                            <a:schemeClr val="tx1"/>
                          </a:solidFill>
                          <a:latin typeface="Arial"/>
                        </a:rPr>
                        <a:t>hrs</a:t>
                      </a:r>
                      <a:r>
                        <a:rPr lang="en-US" altLang="zh-CN" sz="1600" dirty="0">
                          <a:solidFill>
                            <a:schemeClr val="tx1"/>
                          </a:solidFill>
                          <a:latin typeface="Arial"/>
                        </a:rPr>
                        <a:t>/</a:t>
                      </a:r>
                      <a:r>
                        <a:rPr lang="en-US" altLang="zh-CN" sz="1600" dirty="0" err="1">
                          <a:solidFill>
                            <a:schemeClr val="tx1"/>
                          </a:solidFill>
                          <a:latin typeface="Arial"/>
                        </a:rPr>
                        <a:t>yr</a:t>
                      </a:r>
                      <a:endParaRPr lang="zh-CN" altLang="en-US" sz="1600" dirty="0">
                        <a:solidFill>
                          <a:schemeClr val="tx1"/>
                        </a:solidFill>
                      </a:endParaRPr>
                    </a:p>
                  </a:txBody>
                  <a:tcPr/>
                </a:tc>
                <a:tc>
                  <a:txBody>
                    <a:bodyPr/>
                    <a:lstStyle/>
                    <a:p>
                      <a:r>
                        <a:rPr lang="en-US" altLang="zh-CN" sz="1600" dirty="0">
                          <a:solidFill>
                            <a:schemeClr val="tx1"/>
                          </a:solidFill>
                          <a:latin typeface="Arial"/>
                        </a:rPr>
                        <a:t>0.5%</a:t>
                      </a:r>
                    </a:p>
                    <a:p>
                      <a:r>
                        <a:rPr lang="en-US" altLang="zh-CN" sz="1600" dirty="0">
                          <a:solidFill>
                            <a:schemeClr val="tx1"/>
                          </a:solidFill>
                          <a:latin typeface="Arial"/>
                        </a:rPr>
                        <a:t>43.8 </a:t>
                      </a:r>
                      <a:r>
                        <a:rPr lang="en-US" altLang="zh-CN" sz="1600" dirty="0" err="1">
                          <a:solidFill>
                            <a:schemeClr val="tx1"/>
                          </a:solidFill>
                          <a:latin typeface="Arial"/>
                        </a:rPr>
                        <a:t>hrs</a:t>
                      </a:r>
                      <a:r>
                        <a:rPr lang="en-US" altLang="zh-CN" sz="1600" dirty="0">
                          <a:solidFill>
                            <a:schemeClr val="tx1"/>
                          </a:solidFill>
                          <a:latin typeface="Arial"/>
                        </a:rPr>
                        <a:t>/</a:t>
                      </a:r>
                      <a:r>
                        <a:rPr lang="en-US" altLang="zh-CN" sz="1600" dirty="0" err="1">
                          <a:solidFill>
                            <a:schemeClr val="tx1"/>
                          </a:solidFill>
                          <a:latin typeface="Arial"/>
                        </a:rPr>
                        <a:t>yr</a:t>
                      </a:r>
                      <a:endParaRPr lang="zh-CN" altLang="en-US" sz="1600" dirty="0">
                        <a:solidFill>
                          <a:schemeClr val="tx1"/>
                        </a:solidFill>
                      </a:endParaRPr>
                    </a:p>
                  </a:txBody>
                  <a:tcPr/>
                </a:tc>
                <a:tc>
                  <a:txBody>
                    <a:bodyPr/>
                    <a:lstStyle/>
                    <a:p>
                      <a:r>
                        <a:rPr lang="en-US" altLang="zh-CN" sz="1600" dirty="0">
                          <a:solidFill>
                            <a:schemeClr val="tx1"/>
                          </a:solidFill>
                          <a:latin typeface="Arial"/>
                        </a:rPr>
                        <a:t>0.1%</a:t>
                      </a:r>
                    </a:p>
                    <a:p>
                      <a:r>
                        <a:rPr lang="en-US" altLang="zh-CN" sz="1600" dirty="0">
                          <a:solidFill>
                            <a:schemeClr val="tx1"/>
                          </a:solidFill>
                          <a:latin typeface="Arial"/>
                        </a:rPr>
                        <a:t>8.8 </a:t>
                      </a:r>
                      <a:r>
                        <a:rPr lang="en-US" altLang="zh-CN" sz="1600" dirty="0" err="1">
                          <a:solidFill>
                            <a:schemeClr val="tx1"/>
                          </a:solidFill>
                          <a:latin typeface="Arial"/>
                        </a:rPr>
                        <a:t>hrs</a:t>
                      </a:r>
                      <a:r>
                        <a:rPr lang="en-US" altLang="zh-CN" sz="1600" dirty="0">
                          <a:solidFill>
                            <a:schemeClr val="tx1"/>
                          </a:solidFill>
                          <a:latin typeface="Arial"/>
                        </a:rPr>
                        <a:t>/</a:t>
                      </a:r>
                      <a:r>
                        <a:rPr lang="en-US" altLang="zh-CN" sz="1600" dirty="0" err="1">
                          <a:solidFill>
                            <a:schemeClr val="tx1"/>
                          </a:solidFill>
                          <a:latin typeface="Arial"/>
                        </a:rPr>
                        <a:t>yr</a:t>
                      </a:r>
                      <a:endParaRPr lang="en-US" altLang="zh-CN" sz="1600" dirty="0">
                        <a:solidFill>
                          <a:schemeClr val="tx1"/>
                        </a:solidFill>
                      </a:endParaRPr>
                    </a:p>
                  </a:txBody>
                  <a:tcPr/>
                </a:tc>
                <a:extLst>
                  <a:ext uri="{0D108BD9-81ED-4DB2-BD59-A6C34878D82A}">
                    <a16:rowId xmlns:a16="http://schemas.microsoft.com/office/drawing/2014/main" val="10000"/>
                  </a:ext>
                </a:extLst>
              </a:tr>
              <a:tr h="356753">
                <a:tc>
                  <a:txBody>
                    <a:bodyPr/>
                    <a:lstStyle/>
                    <a:p>
                      <a:r>
                        <a:rPr lang="en-US" altLang="zh-CN" sz="1600" dirty="0">
                          <a:latin typeface="Arial"/>
                        </a:rPr>
                        <a:t>Brokerage</a:t>
                      </a:r>
                      <a:r>
                        <a:rPr lang="en-US" altLang="zh-CN" sz="1600" baseline="0" dirty="0">
                          <a:latin typeface="Arial"/>
                        </a:rPr>
                        <a:t> operations</a:t>
                      </a:r>
                      <a:endParaRPr lang="zh-CN" altLang="en-US" sz="1600" dirty="0"/>
                    </a:p>
                  </a:txBody>
                  <a:tcPr/>
                </a:tc>
                <a:tc>
                  <a:txBody>
                    <a:bodyPr/>
                    <a:lstStyle/>
                    <a:p>
                      <a:r>
                        <a:rPr lang="en-US" altLang="zh-CN" sz="1600" dirty="0">
                          <a:latin typeface="Arial"/>
                        </a:rPr>
                        <a:t>$6,450,000</a:t>
                      </a:r>
                      <a:endParaRPr lang="zh-CN" altLang="en-US" sz="1600" dirty="0"/>
                    </a:p>
                  </a:txBody>
                  <a:tcPr/>
                </a:tc>
                <a:tc>
                  <a:txBody>
                    <a:bodyPr/>
                    <a:lstStyle/>
                    <a:p>
                      <a:r>
                        <a:rPr lang="en-US" altLang="zh-CN" sz="1600" dirty="0">
                          <a:latin typeface="Arial"/>
                        </a:rPr>
                        <a:t>$565,000,000</a:t>
                      </a:r>
                      <a:endParaRPr lang="zh-CN" altLang="en-US" sz="1600" dirty="0"/>
                    </a:p>
                  </a:txBody>
                  <a:tcPr/>
                </a:tc>
                <a:tc>
                  <a:txBody>
                    <a:bodyPr/>
                    <a:lstStyle/>
                    <a:p>
                      <a:r>
                        <a:rPr lang="en-US" altLang="zh-CN" sz="1600" dirty="0">
                          <a:latin typeface="Arial"/>
                        </a:rPr>
                        <a:t>$283,000,000</a:t>
                      </a:r>
                      <a:endParaRPr lang="zh-CN" altLang="en-US" sz="1600" dirty="0"/>
                    </a:p>
                  </a:txBody>
                  <a:tcPr/>
                </a:tc>
                <a:tc>
                  <a:txBody>
                    <a:bodyPr/>
                    <a:lstStyle/>
                    <a:p>
                      <a:r>
                        <a:rPr lang="en-US" altLang="zh-CN" sz="1600" dirty="0">
                          <a:latin typeface="Arial"/>
                        </a:rPr>
                        <a:t>$56,500,000</a:t>
                      </a:r>
                      <a:endParaRPr lang="zh-CN" altLang="en-US" sz="1600" dirty="0"/>
                    </a:p>
                  </a:txBody>
                  <a:tcPr/>
                </a:tc>
                <a:extLst>
                  <a:ext uri="{0D108BD9-81ED-4DB2-BD59-A6C34878D82A}">
                    <a16:rowId xmlns:a16="http://schemas.microsoft.com/office/drawing/2014/main" val="10001"/>
                  </a:ext>
                </a:extLst>
              </a:tr>
              <a:tr h="559641">
                <a:tc>
                  <a:txBody>
                    <a:bodyPr/>
                    <a:lstStyle/>
                    <a:p>
                      <a:r>
                        <a:rPr lang="en-US" altLang="zh-CN" sz="1600" dirty="0">
                          <a:latin typeface="Arial"/>
                        </a:rPr>
                        <a:t>Credit card authorization</a:t>
                      </a:r>
                      <a:endParaRPr lang="zh-CN" altLang="en-US" sz="1600" dirty="0"/>
                    </a:p>
                  </a:txBody>
                  <a:tcPr/>
                </a:tc>
                <a:tc>
                  <a:txBody>
                    <a:bodyPr/>
                    <a:lstStyle/>
                    <a:p>
                      <a:r>
                        <a:rPr lang="en-US" altLang="zh-CN" sz="1600" dirty="0">
                          <a:latin typeface="Arial"/>
                        </a:rPr>
                        <a:t>$2,600,000</a:t>
                      </a:r>
                      <a:endParaRPr lang="zh-CN" altLang="en-US" sz="1600" dirty="0"/>
                    </a:p>
                  </a:txBody>
                  <a:tcPr/>
                </a:tc>
                <a:tc>
                  <a:txBody>
                    <a:bodyPr/>
                    <a:lstStyle/>
                    <a:p>
                      <a:r>
                        <a:rPr lang="en-US" altLang="zh-CN" sz="1600" dirty="0">
                          <a:latin typeface="Arial"/>
                        </a:rPr>
                        <a:t>$228,000,000</a:t>
                      </a:r>
                      <a:endParaRPr lang="zh-CN" altLang="en-US" sz="1600" dirty="0"/>
                    </a:p>
                  </a:txBody>
                  <a:tcPr/>
                </a:tc>
                <a:tc>
                  <a:txBody>
                    <a:bodyPr/>
                    <a:lstStyle/>
                    <a:p>
                      <a:r>
                        <a:rPr lang="en-US" altLang="zh-CN" sz="1600" dirty="0">
                          <a:latin typeface="Arial"/>
                        </a:rPr>
                        <a:t>$114,000,000</a:t>
                      </a:r>
                      <a:endParaRPr lang="zh-CN" altLang="en-US" sz="1600" dirty="0"/>
                    </a:p>
                  </a:txBody>
                  <a:tcPr/>
                </a:tc>
                <a:tc>
                  <a:txBody>
                    <a:bodyPr/>
                    <a:lstStyle/>
                    <a:p>
                      <a:r>
                        <a:rPr lang="en-US" altLang="zh-CN" sz="1600" dirty="0">
                          <a:latin typeface="Arial"/>
                        </a:rPr>
                        <a:t>$22,800,000</a:t>
                      </a:r>
                      <a:endParaRPr lang="zh-CN" altLang="en-US" sz="1600" dirty="0"/>
                    </a:p>
                  </a:txBody>
                  <a:tcPr/>
                </a:tc>
                <a:extLst>
                  <a:ext uri="{0D108BD9-81ED-4DB2-BD59-A6C34878D82A}">
                    <a16:rowId xmlns:a16="http://schemas.microsoft.com/office/drawing/2014/main" val="10002"/>
                  </a:ext>
                </a:extLst>
              </a:tr>
              <a:tr h="559641">
                <a:tc>
                  <a:txBody>
                    <a:bodyPr/>
                    <a:lstStyle/>
                    <a:p>
                      <a:r>
                        <a:rPr lang="en-US" altLang="zh-CN" sz="1600" dirty="0">
                          <a:latin typeface="Arial"/>
                        </a:rPr>
                        <a:t>Package</a:t>
                      </a:r>
                      <a:r>
                        <a:rPr lang="en-US" altLang="zh-CN" sz="1600" baseline="0" dirty="0">
                          <a:latin typeface="Arial"/>
                        </a:rPr>
                        <a:t> shipping services</a:t>
                      </a:r>
                      <a:endParaRPr lang="zh-CN" altLang="en-US" sz="1600" dirty="0"/>
                    </a:p>
                  </a:txBody>
                  <a:tcPr/>
                </a:tc>
                <a:tc>
                  <a:txBody>
                    <a:bodyPr/>
                    <a:lstStyle/>
                    <a:p>
                      <a:r>
                        <a:rPr lang="en-US" altLang="zh-CN" sz="1600" dirty="0">
                          <a:latin typeface="Arial"/>
                        </a:rPr>
                        <a:t>$150,000</a:t>
                      </a:r>
                      <a:endParaRPr lang="zh-CN" altLang="en-US" sz="1600" dirty="0"/>
                    </a:p>
                  </a:txBody>
                  <a:tcPr/>
                </a:tc>
                <a:tc>
                  <a:txBody>
                    <a:bodyPr/>
                    <a:lstStyle/>
                    <a:p>
                      <a:r>
                        <a:rPr lang="en-US" altLang="zh-CN" sz="1600" dirty="0">
                          <a:latin typeface="Arial"/>
                        </a:rPr>
                        <a:t>$13,000,000</a:t>
                      </a:r>
                      <a:endParaRPr lang="zh-CN" altLang="en-US" sz="1600" dirty="0"/>
                    </a:p>
                  </a:txBody>
                  <a:tcPr/>
                </a:tc>
                <a:tc>
                  <a:txBody>
                    <a:bodyPr/>
                    <a:lstStyle/>
                    <a:p>
                      <a:r>
                        <a:rPr lang="en-US" altLang="zh-CN" sz="1600" dirty="0">
                          <a:latin typeface="Arial"/>
                        </a:rPr>
                        <a:t>$6,600,000</a:t>
                      </a:r>
                      <a:endParaRPr lang="zh-CN" altLang="en-US" sz="1600" dirty="0"/>
                    </a:p>
                  </a:txBody>
                  <a:tcPr/>
                </a:tc>
                <a:tc>
                  <a:txBody>
                    <a:bodyPr/>
                    <a:lstStyle/>
                    <a:p>
                      <a:r>
                        <a:rPr lang="en-US" altLang="zh-CN" sz="1600" dirty="0">
                          <a:latin typeface="Arial"/>
                        </a:rPr>
                        <a:t>$1,300,000</a:t>
                      </a:r>
                      <a:endParaRPr lang="zh-CN" altLang="en-US" sz="1600" dirty="0"/>
                    </a:p>
                  </a:txBody>
                  <a:tcPr/>
                </a:tc>
                <a:extLst>
                  <a:ext uri="{0D108BD9-81ED-4DB2-BD59-A6C34878D82A}">
                    <a16:rowId xmlns:a16="http://schemas.microsoft.com/office/drawing/2014/main" val="10003"/>
                  </a:ext>
                </a:extLst>
              </a:tr>
              <a:tr h="559641">
                <a:tc>
                  <a:txBody>
                    <a:bodyPr/>
                    <a:lstStyle/>
                    <a:p>
                      <a:r>
                        <a:rPr lang="en-US" altLang="zh-CN" sz="1600" dirty="0">
                          <a:latin typeface="Arial"/>
                        </a:rPr>
                        <a:t>Home shopping channel</a:t>
                      </a:r>
                      <a:endParaRPr lang="zh-CN" altLang="en-US" sz="1600" dirty="0"/>
                    </a:p>
                  </a:txBody>
                  <a:tcPr/>
                </a:tc>
                <a:tc>
                  <a:txBody>
                    <a:bodyPr/>
                    <a:lstStyle/>
                    <a:p>
                      <a:r>
                        <a:rPr lang="en-US" altLang="zh-CN" sz="1600" dirty="0">
                          <a:latin typeface="Arial"/>
                        </a:rPr>
                        <a:t>$113,000</a:t>
                      </a:r>
                      <a:endParaRPr lang="zh-CN" altLang="en-US" sz="1600" dirty="0"/>
                    </a:p>
                  </a:txBody>
                  <a:tcPr/>
                </a:tc>
                <a:tc>
                  <a:txBody>
                    <a:bodyPr/>
                    <a:lstStyle/>
                    <a:p>
                      <a:r>
                        <a:rPr lang="en-US" altLang="zh-CN" sz="1600" dirty="0">
                          <a:latin typeface="Arial"/>
                        </a:rPr>
                        <a:t>$9,900,000</a:t>
                      </a:r>
                      <a:endParaRPr lang="zh-CN" altLang="en-US" sz="1600" dirty="0"/>
                    </a:p>
                  </a:txBody>
                  <a:tcPr/>
                </a:tc>
                <a:tc>
                  <a:txBody>
                    <a:bodyPr/>
                    <a:lstStyle/>
                    <a:p>
                      <a:r>
                        <a:rPr lang="en-US" altLang="zh-CN" sz="1600" dirty="0">
                          <a:latin typeface="Arial"/>
                        </a:rPr>
                        <a:t>$4,900,000</a:t>
                      </a:r>
                      <a:endParaRPr lang="zh-CN" altLang="en-US" sz="1600" dirty="0"/>
                    </a:p>
                  </a:txBody>
                  <a:tcPr/>
                </a:tc>
                <a:tc>
                  <a:txBody>
                    <a:bodyPr/>
                    <a:lstStyle/>
                    <a:p>
                      <a:r>
                        <a:rPr lang="en-US" altLang="zh-CN" sz="1600" dirty="0">
                          <a:latin typeface="Arial"/>
                        </a:rPr>
                        <a:t>$1,000,000</a:t>
                      </a:r>
                      <a:endParaRPr lang="zh-CN" altLang="en-US" sz="1600" dirty="0"/>
                    </a:p>
                  </a:txBody>
                  <a:tcPr/>
                </a:tc>
                <a:extLst>
                  <a:ext uri="{0D108BD9-81ED-4DB2-BD59-A6C34878D82A}">
                    <a16:rowId xmlns:a16="http://schemas.microsoft.com/office/drawing/2014/main" val="10004"/>
                  </a:ext>
                </a:extLst>
              </a:tr>
              <a:tr h="528504">
                <a:tc>
                  <a:txBody>
                    <a:bodyPr/>
                    <a:lstStyle/>
                    <a:p>
                      <a:r>
                        <a:rPr lang="en-US" altLang="zh-CN" sz="1600" dirty="0">
                          <a:latin typeface="Arial"/>
                        </a:rPr>
                        <a:t>Catalog sales center</a:t>
                      </a:r>
                      <a:endParaRPr lang="zh-CN" altLang="en-US" sz="1600" dirty="0"/>
                    </a:p>
                  </a:txBody>
                  <a:tcPr/>
                </a:tc>
                <a:tc>
                  <a:txBody>
                    <a:bodyPr/>
                    <a:lstStyle/>
                    <a:p>
                      <a:r>
                        <a:rPr lang="en-US" altLang="zh-CN" sz="1600" dirty="0">
                          <a:latin typeface="Arial"/>
                        </a:rPr>
                        <a:t>$90,000</a:t>
                      </a:r>
                      <a:endParaRPr lang="zh-CN" altLang="en-US" sz="1600" dirty="0"/>
                    </a:p>
                  </a:txBody>
                  <a:tcPr/>
                </a:tc>
                <a:tc>
                  <a:txBody>
                    <a:bodyPr/>
                    <a:lstStyle/>
                    <a:p>
                      <a:r>
                        <a:rPr lang="en-US" altLang="zh-CN" sz="1600" dirty="0">
                          <a:latin typeface="Arial"/>
                        </a:rPr>
                        <a:t>$7,900,000</a:t>
                      </a:r>
                      <a:endParaRPr lang="zh-CN" altLang="en-US" sz="1600" dirty="0"/>
                    </a:p>
                  </a:txBody>
                  <a:tcPr/>
                </a:tc>
                <a:tc>
                  <a:txBody>
                    <a:bodyPr/>
                    <a:lstStyle/>
                    <a:p>
                      <a:r>
                        <a:rPr lang="en-US" altLang="zh-CN" sz="1600" dirty="0">
                          <a:latin typeface="Arial"/>
                        </a:rPr>
                        <a:t>$3,900,000</a:t>
                      </a:r>
                      <a:endParaRPr lang="zh-CN" altLang="en-US" sz="1600" dirty="0"/>
                    </a:p>
                  </a:txBody>
                  <a:tcPr/>
                </a:tc>
                <a:tc>
                  <a:txBody>
                    <a:bodyPr/>
                    <a:lstStyle/>
                    <a:p>
                      <a:r>
                        <a:rPr lang="en-US" altLang="zh-CN" sz="1600" dirty="0">
                          <a:latin typeface="Arial"/>
                        </a:rPr>
                        <a:t>$800,000</a:t>
                      </a:r>
                      <a:endParaRPr lang="zh-CN" altLang="en-US" sz="1600" dirty="0"/>
                    </a:p>
                  </a:txBody>
                  <a:tcPr/>
                </a:tc>
                <a:extLst>
                  <a:ext uri="{0D108BD9-81ED-4DB2-BD59-A6C34878D82A}">
                    <a16:rowId xmlns:a16="http://schemas.microsoft.com/office/drawing/2014/main" val="10005"/>
                  </a:ext>
                </a:extLst>
              </a:tr>
              <a:tr h="559641">
                <a:tc>
                  <a:txBody>
                    <a:bodyPr/>
                    <a:lstStyle/>
                    <a:p>
                      <a:r>
                        <a:rPr lang="en-US" altLang="zh-CN" sz="1600" dirty="0">
                          <a:latin typeface="Arial"/>
                        </a:rPr>
                        <a:t>Airline reservation center</a:t>
                      </a:r>
                      <a:endParaRPr lang="zh-CN" altLang="en-US" sz="1600" dirty="0"/>
                    </a:p>
                  </a:txBody>
                  <a:tcPr/>
                </a:tc>
                <a:tc>
                  <a:txBody>
                    <a:bodyPr/>
                    <a:lstStyle/>
                    <a:p>
                      <a:r>
                        <a:rPr lang="en-US" altLang="zh-CN" sz="1600" dirty="0">
                          <a:latin typeface="Arial"/>
                        </a:rPr>
                        <a:t>$89,000</a:t>
                      </a:r>
                    </a:p>
                  </a:txBody>
                  <a:tcPr/>
                </a:tc>
                <a:tc>
                  <a:txBody>
                    <a:bodyPr/>
                    <a:lstStyle/>
                    <a:p>
                      <a:r>
                        <a:rPr lang="en-US" altLang="zh-CN" sz="1600" dirty="0">
                          <a:latin typeface="Arial"/>
                        </a:rPr>
                        <a:t>$7,900,000</a:t>
                      </a:r>
                      <a:endParaRPr lang="zh-CN" altLang="en-US" sz="1600" dirty="0"/>
                    </a:p>
                  </a:txBody>
                  <a:tcPr/>
                </a:tc>
                <a:tc>
                  <a:txBody>
                    <a:bodyPr/>
                    <a:lstStyle/>
                    <a:p>
                      <a:r>
                        <a:rPr lang="en-US" altLang="zh-CN" sz="1600" dirty="0">
                          <a:latin typeface="Arial"/>
                        </a:rPr>
                        <a:t>$3,900,000</a:t>
                      </a:r>
                      <a:endParaRPr lang="zh-CN" altLang="en-US" sz="1600" dirty="0"/>
                    </a:p>
                  </a:txBody>
                  <a:tcPr/>
                </a:tc>
                <a:tc>
                  <a:txBody>
                    <a:bodyPr/>
                    <a:lstStyle/>
                    <a:p>
                      <a:r>
                        <a:rPr lang="en-US" altLang="zh-CN" sz="1600" dirty="0">
                          <a:latin typeface="Arial"/>
                        </a:rPr>
                        <a:t>$800,000</a:t>
                      </a:r>
                      <a:endParaRPr lang="zh-CN" altLang="en-US" sz="1600" dirty="0"/>
                    </a:p>
                  </a:txBody>
                  <a:tcPr/>
                </a:tc>
                <a:extLst>
                  <a:ext uri="{0D108BD9-81ED-4DB2-BD59-A6C34878D82A}">
                    <a16:rowId xmlns:a16="http://schemas.microsoft.com/office/drawing/2014/main" val="10006"/>
                  </a:ext>
                </a:extLst>
              </a:tr>
              <a:tr h="559641">
                <a:tc>
                  <a:txBody>
                    <a:bodyPr/>
                    <a:lstStyle/>
                    <a:p>
                      <a:r>
                        <a:rPr lang="en-US" altLang="zh-CN" sz="1600" dirty="0">
                          <a:latin typeface="Arial"/>
                        </a:rPr>
                        <a:t>Cellular service activation</a:t>
                      </a:r>
                      <a:endParaRPr lang="zh-CN" altLang="en-US" sz="1600" dirty="0"/>
                    </a:p>
                  </a:txBody>
                  <a:tcPr/>
                </a:tc>
                <a:tc>
                  <a:txBody>
                    <a:bodyPr/>
                    <a:lstStyle/>
                    <a:p>
                      <a:r>
                        <a:rPr lang="en-US" altLang="zh-CN" sz="1600" dirty="0">
                          <a:latin typeface="Arial"/>
                        </a:rPr>
                        <a:t>$41,000</a:t>
                      </a:r>
                      <a:endParaRPr lang="zh-CN" altLang="en-US" sz="1600" dirty="0"/>
                    </a:p>
                  </a:txBody>
                  <a:tcPr/>
                </a:tc>
                <a:tc>
                  <a:txBody>
                    <a:bodyPr/>
                    <a:lstStyle/>
                    <a:p>
                      <a:r>
                        <a:rPr lang="en-US" altLang="zh-CN" sz="1600" dirty="0">
                          <a:latin typeface="Arial"/>
                        </a:rPr>
                        <a:t>$3,600,000</a:t>
                      </a:r>
                      <a:endParaRPr lang="zh-CN" altLang="en-US" sz="1600" dirty="0"/>
                    </a:p>
                  </a:txBody>
                  <a:tcPr/>
                </a:tc>
                <a:tc>
                  <a:txBody>
                    <a:bodyPr/>
                    <a:lstStyle/>
                    <a:p>
                      <a:r>
                        <a:rPr lang="en-US" altLang="zh-CN" sz="1600" dirty="0">
                          <a:latin typeface="Arial"/>
                        </a:rPr>
                        <a:t>$1,800,000</a:t>
                      </a:r>
                      <a:endParaRPr lang="zh-CN" altLang="en-US" sz="1600" dirty="0"/>
                    </a:p>
                  </a:txBody>
                  <a:tcPr/>
                </a:tc>
                <a:tc>
                  <a:txBody>
                    <a:bodyPr/>
                    <a:lstStyle/>
                    <a:p>
                      <a:r>
                        <a:rPr lang="en-US" altLang="zh-CN" sz="1600" dirty="0">
                          <a:latin typeface="Arial"/>
                        </a:rPr>
                        <a:t>$400,000</a:t>
                      </a:r>
                      <a:endParaRPr lang="zh-CN" altLang="en-US" sz="1600" dirty="0"/>
                    </a:p>
                  </a:txBody>
                  <a:tcPr/>
                </a:tc>
                <a:extLst>
                  <a:ext uri="{0D108BD9-81ED-4DB2-BD59-A6C34878D82A}">
                    <a16:rowId xmlns:a16="http://schemas.microsoft.com/office/drawing/2014/main" val="10007"/>
                  </a:ext>
                </a:extLst>
              </a:tr>
              <a:tr h="361348">
                <a:tc>
                  <a:txBody>
                    <a:bodyPr/>
                    <a:lstStyle/>
                    <a:p>
                      <a:pPr marL="0" algn="l" defTabSz="914400" rtl="0" eaLnBrk="1" latinLnBrk="0" hangingPunct="1"/>
                      <a:r>
                        <a:rPr lang="en-US" altLang="zh-CN" sz="1600" kern="1200" dirty="0">
                          <a:solidFill>
                            <a:schemeClr val="dk1"/>
                          </a:solidFill>
                          <a:latin typeface="Arial"/>
                          <a:ea typeface="+mn-ea"/>
                          <a:cs typeface="+mn-cs"/>
                        </a:rPr>
                        <a:t>Online network fees</a:t>
                      </a:r>
                      <a:endParaRPr lang="zh-CN" altLang="en-US" sz="1600" kern="1200" dirty="0">
                        <a:solidFill>
                          <a:schemeClr val="dk1"/>
                        </a:solidFill>
                        <a:latin typeface="+mn-lt"/>
                        <a:ea typeface="+mn-ea"/>
                        <a:cs typeface="+mn-cs"/>
                      </a:endParaRPr>
                    </a:p>
                  </a:txBody>
                  <a:tcPr/>
                </a:tc>
                <a:tc>
                  <a:txBody>
                    <a:bodyPr/>
                    <a:lstStyle/>
                    <a:p>
                      <a:r>
                        <a:rPr lang="en-US" altLang="zh-CN" sz="1600" dirty="0">
                          <a:latin typeface="Arial"/>
                        </a:rPr>
                        <a:t>$25,000</a:t>
                      </a:r>
                      <a:endParaRPr lang="zh-CN" altLang="en-US" sz="1600" dirty="0"/>
                    </a:p>
                  </a:txBody>
                  <a:tcPr/>
                </a:tc>
                <a:tc>
                  <a:txBody>
                    <a:bodyPr/>
                    <a:lstStyle/>
                    <a:p>
                      <a:r>
                        <a:rPr lang="en-US" altLang="zh-CN" sz="1600" dirty="0">
                          <a:latin typeface="Arial"/>
                        </a:rPr>
                        <a:t>$2,200,000</a:t>
                      </a:r>
                      <a:endParaRPr lang="zh-CN" altLang="en-US" sz="1600" dirty="0"/>
                    </a:p>
                  </a:txBody>
                  <a:tcPr/>
                </a:tc>
                <a:tc>
                  <a:txBody>
                    <a:bodyPr/>
                    <a:lstStyle/>
                    <a:p>
                      <a:r>
                        <a:rPr lang="en-US" altLang="zh-CN" sz="1600" dirty="0">
                          <a:latin typeface="Arial"/>
                        </a:rPr>
                        <a:t>$1,100,000</a:t>
                      </a:r>
                      <a:endParaRPr lang="zh-CN" altLang="en-US" sz="1600" dirty="0"/>
                    </a:p>
                  </a:txBody>
                  <a:tcPr/>
                </a:tc>
                <a:tc>
                  <a:txBody>
                    <a:bodyPr/>
                    <a:lstStyle/>
                    <a:p>
                      <a:r>
                        <a:rPr lang="en-US" altLang="zh-CN" sz="1600" dirty="0">
                          <a:latin typeface="Arial"/>
                        </a:rPr>
                        <a:t>$200,000</a:t>
                      </a:r>
                      <a:endParaRPr lang="zh-CN" altLang="en-US" sz="1600" dirty="0"/>
                    </a:p>
                  </a:txBody>
                  <a:tcPr/>
                </a:tc>
                <a:extLst>
                  <a:ext uri="{0D108BD9-81ED-4DB2-BD59-A6C34878D82A}">
                    <a16:rowId xmlns:a16="http://schemas.microsoft.com/office/drawing/2014/main" val="10008"/>
                  </a:ext>
                </a:extLst>
              </a:tr>
              <a:tr h="331420">
                <a:tc>
                  <a:txBody>
                    <a:bodyPr/>
                    <a:lstStyle/>
                    <a:p>
                      <a:pPr marL="0" algn="l" defTabSz="914400" rtl="0" eaLnBrk="1" latinLnBrk="0" hangingPunct="1"/>
                      <a:r>
                        <a:rPr lang="en-US" altLang="zh-CN" sz="1600" kern="1200" dirty="0">
                          <a:solidFill>
                            <a:schemeClr val="dk1"/>
                          </a:solidFill>
                          <a:latin typeface="Arial"/>
                          <a:ea typeface="+mn-ea"/>
                          <a:cs typeface="+mn-cs"/>
                        </a:rPr>
                        <a:t>ATM service fees</a:t>
                      </a:r>
                      <a:endParaRPr lang="zh-CN" altLang="en-US" sz="1600" kern="1200" dirty="0">
                        <a:solidFill>
                          <a:schemeClr val="dk1"/>
                        </a:solidFill>
                        <a:latin typeface="+mn-lt"/>
                        <a:ea typeface="+mn-ea"/>
                        <a:cs typeface="+mn-cs"/>
                      </a:endParaRPr>
                    </a:p>
                  </a:txBody>
                  <a:tcPr/>
                </a:tc>
                <a:tc>
                  <a:txBody>
                    <a:bodyPr/>
                    <a:lstStyle/>
                    <a:p>
                      <a:r>
                        <a:rPr lang="en-US" altLang="zh-CN" sz="1600" dirty="0">
                          <a:latin typeface="Arial"/>
                        </a:rPr>
                        <a:t>$14,000</a:t>
                      </a:r>
                      <a:endParaRPr lang="zh-CN" altLang="en-US" sz="1600" dirty="0"/>
                    </a:p>
                  </a:txBody>
                  <a:tcPr/>
                </a:tc>
                <a:tc>
                  <a:txBody>
                    <a:bodyPr/>
                    <a:lstStyle/>
                    <a:p>
                      <a:r>
                        <a:rPr lang="en-US" altLang="zh-CN" sz="1600" dirty="0">
                          <a:latin typeface="Arial"/>
                        </a:rPr>
                        <a:t>$1,200,000</a:t>
                      </a:r>
                      <a:endParaRPr lang="zh-CN" altLang="en-US" sz="1600" dirty="0"/>
                    </a:p>
                  </a:txBody>
                  <a:tcPr/>
                </a:tc>
                <a:tc>
                  <a:txBody>
                    <a:bodyPr/>
                    <a:lstStyle/>
                    <a:p>
                      <a:r>
                        <a:rPr lang="en-US" altLang="zh-CN" sz="1600" dirty="0">
                          <a:latin typeface="Arial"/>
                        </a:rPr>
                        <a:t>$600,000</a:t>
                      </a:r>
                    </a:p>
                  </a:txBody>
                  <a:tcPr/>
                </a:tc>
                <a:tc>
                  <a:txBody>
                    <a:bodyPr/>
                    <a:lstStyle/>
                    <a:p>
                      <a:r>
                        <a:rPr lang="en-US" altLang="zh-CN" sz="1600" dirty="0">
                          <a:latin typeface="Arial"/>
                        </a:rPr>
                        <a:t>$100,000</a:t>
                      </a:r>
                      <a:endParaRPr lang="zh-CN" altLang="en-US" sz="1600" dirty="0"/>
                    </a:p>
                  </a:txBody>
                  <a:tcPr/>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3376926206"/>
      </p:ext>
    </p:extLst>
  </p:cSld>
  <p:clrMapOvr>
    <a:masterClrMapping/>
  </p:clrMapOvr>
  <p:transition spd="slow">
    <p:pull dir="ru"/>
  </p:transition>
</p:sld>
</file>

<file path=ppt/slides/slide8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6082" name="Rectangle 2"/>
          <p:cNvSpPr>
            <a:spLocks noGrp="1" noRot="1" noChangeArrowheads="1"/>
          </p:cNvSpPr>
          <p:nvPr>
            <p:ph type="title"/>
          </p:nvPr>
        </p:nvSpPr>
        <p:spPr>
          <a:xfrm>
            <a:off x="2063552" y="1"/>
            <a:ext cx="9793088" cy="981075"/>
          </a:xfrm>
        </p:spPr>
        <p:txBody>
          <a:bodyPr>
            <a:normAutofit fontScale="90000"/>
          </a:bodyPr>
          <a:lstStyle/>
          <a:p>
            <a:pPr eaLnBrk="1" hangingPunct="1"/>
            <a:r>
              <a:rPr lang="en-US" altLang="zh-CN" sz="3600" dirty="0">
                <a:latin typeface="Arial"/>
              </a:rPr>
              <a:t>SPEC benchmarks</a:t>
            </a:r>
            <a:r>
              <a:rPr lang="zh-CN" altLang="en-US" sz="3600" dirty="0">
                <a:latin typeface="Arial"/>
              </a:rPr>
              <a:t>：</a:t>
            </a:r>
            <a:r>
              <a:rPr lang="en-US" altLang="zh-CN" sz="4800" dirty="0">
                <a:latin typeface="Arial"/>
              </a:rPr>
              <a:t> </a:t>
            </a:r>
            <a:r>
              <a:rPr lang="en-US" altLang="zh-CN" dirty="0">
                <a:latin typeface="Arial"/>
              </a:rPr>
              <a:t>Desktop Benchmarks</a:t>
            </a:r>
            <a:endParaRPr lang="en-US" altLang="zh-CN" sz="4000" i="1" dirty="0">
              <a:latin typeface="MyriadMM-It_400_600_" charset="0"/>
            </a:endParaRPr>
          </a:p>
        </p:txBody>
      </p:sp>
      <p:sp>
        <p:nvSpPr>
          <p:cNvPr id="46083" name="Rectangle 3"/>
          <p:cNvSpPr>
            <a:spLocks noGrp="1" noRot="1" noChangeArrowheads="1"/>
          </p:cNvSpPr>
          <p:nvPr>
            <p:ph idx="1"/>
          </p:nvPr>
        </p:nvSpPr>
        <p:spPr>
          <a:xfrm>
            <a:off x="1631504" y="1124744"/>
            <a:ext cx="9001000" cy="5472608"/>
          </a:xfrm>
        </p:spPr>
        <p:txBody>
          <a:bodyPr>
            <a:normAutofit lnSpcReduction="10000"/>
          </a:bodyPr>
          <a:lstStyle/>
          <a:p>
            <a:pPr eaLnBrk="1" hangingPunct="1">
              <a:lnSpc>
                <a:spcPct val="90000"/>
              </a:lnSpc>
            </a:pPr>
            <a:r>
              <a:rPr lang="en-US" altLang="zh-CN" sz="3200" dirty="0">
                <a:latin typeface="Arial" pitchFamily="66" charset="0"/>
              </a:rPr>
              <a:t>CPU-intensive benchmarks</a:t>
            </a:r>
          </a:p>
          <a:p>
            <a:pPr lvl="1" eaLnBrk="1" hangingPunct="1">
              <a:lnSpc>
                <a:spcPct val="90000"/>
              </a:lnSpc>
            </a:pPr>
            <a:r>
              <a:rPr lang="en-US" altLang="zh-CN" dirty="0">
                <a:latin typeface="Arial" pitchFamily="66" charset="0"/>
              </a:rPr>
              <a:t>SPEC89</a:t>
            </a:r>
            <a:endParaRPr lang="en-US" altLang="zh-CN" dirty="0">
              <a:latin typeface="Comic Sans MS" pitchFamily="66" charset="0"/>
              <a:sym typeface="Wingdings" pitchFamily="2" charset="2"/>
            </a:endParaRPr>
          </a:p>
          <a:p>
            <a:pPr lvl="1" eaLnBrk="1" hangingPunct="1">
              <a:lnSpc>
                <a:spcPct val="90000"/>
              </a:lnSpc>
            </a:pPr>
            <a:r>
              <a:rPr lang="en-US" altLang="zh-CN" dirty="0">
                <a:latin typeface="Arial" pitchFamily="66" charset="0"/>
                <a:sym typeface="Wingdings" pitchFamily="2" charset="2"/>
              </a:rPr>
              <a:t>SPEC92</a:t>
            </a:r>
          </a:p>
          <a:p>
            <a:pPr lvl="1" eaLnBrk="1" hangingPunct="1">
              <a:lnSpc>
                <a:spcPct val="90000"/>
              </a:lnSpc>
            </a:pPr>
            <a:r>
              <a:rPr lang="en-US" altLang="zh-CN" dirty="0">
                <a:latin typeface="Arial" pitchFamily="66" charset="0"/>
                <a:sym typeface="Wingdings" pitchFamily="2" charset="2"/>
              </a:rPr>
              <a:t>SPEC95</a:t>
            </a:r>
          </a:p>
          <a:p>
            <a:pPr lvl="1" eaLnBrk="1" hangingPunct="1">
              <a:lnSpc>
                <a:spcPct val="90000"/>
              </a:lnSpc>
            </a:pPr>
            <a:r>
              <a:rPr lang="en-US" altLang="zh-CN" dirty="0">
                <a:latin typeface="Arial" pitchFamily="66" charset="0"/>
                <a:sym typeface="Wingdings" pitchFamily="2" charset="2"/>
              </a:rPr>
              <a:t>SPEC2000</a:t>
            </a:r>
          </a:p>
          <a:p>
            <a:pPr lvl="1" eaLnBrk="1" hangingPunct="1">
              <a:lnSpc>
                <a:spcPct val="90000"/>
              </a:lnSpc>
            </a:pPr>
            <a:r>
              <a:rPr lang="en-US" altLang="zh-CN" dirty="0">
                <a:latin typeface="Arial" pitchFamily="66" charset="0"/>
                <a:sym typeface="Wingdings" pitchFamily="2" charset="2"/>
              </a:rPr>
              <a:t>SPEC CPU2006 ( 12 CINT2006, 17 CFP2006)</a:t>
            </a:r>
            <a:r>
              <a:rPr lang="en-US" altLang="zh-CN" sz="2800" dirty="0">
                <a:latin typeface="Arial" pitchFamily="66" charset="0"/>
              </a:rPr>
              <a:t> </a:t>
            </a:r>
          </a:p>
          <a:p>
            <a:pPr eaLnBrk="1" hangingPunct="1">
              <a:lnSpc>
                <a:spcPct val="90000"/>
              </a:lnSpc>
            </a:pPr>
            <a:r>
              <a:rPr lang="en-US" altLang="zh-CN" sz="3200" dirty="0">
                <a:latin typeface="Arial" pitchFamily="66" charset="0"/>
              </a:rPr>
              <a:t>graphics-intensive benchmarks</a:t>
            </a:r>
          </a:p>
          <a:p>
            <a:pPr lvl="1" eaLnBrk="1" hangingPunct="1">
              <a:lnSpc>
                <a:spcPct val="90000"/>
              </a:lnSpc>
            </a:pPr>
            <a:r>
              <a:rPr lang="en-US" altLang="zh-CN" sz="2800" dirty="0">
                <a:latin typeface="Arial" pitchFamily="66" charset="0"/>
                <a:sym typeface="Wingdings" pitchFamily="2" charset="2"/>
              </a:rPr>
              <a:t>SPEC2000</a:t>
            </a:r>
          </a:p>
          <a:p>
            <a:pPr lvl="2" eaLnBrk="1" hangingPunct="1">
              <a:lnSpc>
                <a:spcPct val="90000"/>
              </a:lnSpc>
            </a:pPr>
            <a:r>
              <a:rPr lang="en-US" altLang="zh-CN" sz="2400" dirty="0" err="1">
                <a:latin typeface="Arial" pitchFamily="66" charset="0"/>
                <a:sym typeface="Wingdings" pitchFamily="2" charset="2"/>
              </a:rPr>
              <a:t>SPECviewperf</a:t>
            </a:r>
            <a:endParaRPr lang="en-US" altLang="zh-CN" sz="2400" dirty="0">
              <a:latin typeface="Comic Sans MS" pitchFamily="66" charset="0"/>
              <a:sym typeface="Wingdings" pitchFamily="2" charset="2"/>
            </a:endParaRPr>
          </a:p>
          <a:p>
            <a:pPr lvl="3" eaLnBrk="1" hangingPunct="1">
              <a:lnSpc>
                <a:spcPct val="90000"/>
              </a:lnSpc>
            </a:pPr>
            <a:r>
              <a:rPr lang="en-US" altLang="zh-CN" sz="2000" dirty="0">
                <a:latin typeface="Arial" pitchFamily="66" charset="0"/>
                <a:sym typeface="Wingdings" pitchFamily="2" charset="2"/>
              </a:rPr>
              <a:t>is used for benchmarking systems supporting the OpenGL graphics library</a:t>
            </a:r>
          </a:p>
          <a:p>
            <a:pPr lvl="2" eaLnBrk="1" hangingPunct="1">
              <a:lnSpc>
                <a:spcPct val="90000"/>
              </a:lnSpc>
            </a:pPr>
            <a:r>
              <a:rPr lang="en-US" altLang="zh-CN" sz="2400" dirty="0" err="1">
                <a:latin typeface="Arial" pitchFamily="66" charset="0"/>
                <a:sym typeface="Wingdings" pitchFamily="2" charset="2"/>
              </a:rPr>
              <a:t>SPECapc</a:t>
            </a:r>
            <a:endParaRPr lang="en-US" altLang="zh-CN" sz="2400" dirty="0">
              <a:latin typeface="Comic Sans MS" pitchFamily="66" charset="0"/>
              <a:sym typeface="Wingdings" pitchFamily="2" charset="2"/>
            </a:endParaRPr>
          </a:p>
          <a:p>
            <a:pPr lvl="3" eaLnBrk="1" hangingPunct="1">
              <a:lnSpc>
                <a:spcPct val="90000"/>
              </a:lnSpc>
            </a:pPr>
            <a:r>
              <a:rPr lang="en-US" altLang="zh-CN" sz="2000" dirty="0">
                <a:latin typeface="Arial" pitchFamily="66" charset="0"/>
                <a:sym typeface="Wingdings" pitchFamily="2" charset="2"/>
              </a:rPr>
              <a:t>consists of applications that make extensive use of graphics.</a:t>
            </a:r>
            <a:endParaRPr lang="en-US" altLang="zh-CN" sz="2000" dirty="0">
              <a:latin typeface="Times-Roman" charset="0"/>
              <a:sym typeface="Wingdings" pitchFamily="2" charset="2"/>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7106" name="Rectangle 2"/>
          <p:cNvSpPr>
            <a:spLocks noGrp="1" noRot="1" noChangeArrowheads="1"/>
          </p:cNvSpPr>
          <p:nvPr>
            <p:ph type="title"/>
          </p:nvPr>
        </p:nvSpPr>
        <p:spPr>
          <a:xfrm>
            <a:off x="1524000" y="0"/>
            <a:ext cx="9144000" cy="990600"/>
          </a:xfrm>
        </p:spPr>
        <p:txBody>
          <a:bodyPr/>
          <a:lstStyle/>
          <a:p>
            <a:pPr eaLnBrk="1" hangingPunct="1"/>
            <a:r>
              <a:rPr lang="en-US" altLang="zh-CN" sz="4000" dirty="0">
                <a:solidFill>
                  <a:srgbClr val="FF0000"/>
                </a:solidFill>
                <a:latin typeface="Arial"/>
              </a:rPr>
              <a:t>SPEC INT 95 </a:t>
            </a:r>
            <a:r>
              <a:rPr lang="en-US" altLang="zh-CN" sz="3600" dirty="0">
                <a:solidFill>
                  <a:srgbClr val="FF0000"/>
                </a:solidFill>
                <a:latin typeface="Arial"/>
              </a:rPr>
              <a:t>Benchmark</a:t>
            </a:r>
            <a:r>
              <a:rPr lang="en-US" altLang="zh-CN" sz="4000" dirty="0">
                <a:solidFill>
                  <a:srgbClr val="FF0000"/>
                </a:solidFill>
                <a:latin typeface="Arial"/>
              </a:rPr>
              <a:t> </a:t>
            </a:r>
            <a:r>
              <a:rPr lang="en-US" altLang="zh-CN" sz="3600" dirty="0">
                <a:solidFill>
                  <a:srgbClr val="FF0000"/>
                </a:solidFill>
                <a:latin typeface="Arial"/>
              </a:rPr>
              <a:t>descriptions</a:t>
            </a:r>
            <a:endParaRPr lang="en-US" altLang="zh-CN" sz="3600" dirty="0">
              <a:solidFill>
                <a:srgbClr val="FF0000"/>
              </a:solidFill>
              <a:latin typeface="Arial Narrow" pitchFamily="34" charset="0"/>
            </a:endParaRPr>
          </a:p>
        </p:txBody>
      </p:sp>
      <p:pic>
        <p:nvPicPr>
          <p:cNvPr id="47107" name="Picture 3"/>
          <p:cNvPicPr>
            <a:picLocks noChangeAspect="1" noChangeArrowheads="1"/>
          </p:cNvPicPr>
          <p:nvPr/>
        </p:nvPicPr>
        <p:blipFill>
          <a:blip r:embed="rId2"/>
          <a:srcRect/>
          <a:stretch>
            <a:fillRect/>
          </a:stretch>
        </p:blipFill>
        <p:spPr bwMode="auto">
          <a:xfrm>
            <a:off x="1524000" y="1124743"/>
            <a:ext cx="9144000" cy="5416379"/>
          </a:xfrm>
          <a:prstGeom prst="rect">
            <a:avLst/>
          </a:prstGeom>
          <a:noFill/>
          <a:ln w="9525">
            <a:noFill/>
            <a:miter lim="800000"/>
            <a:headEnd/>
            <a:tailEnd/>
          </a:ln>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8130" name="Rectangle 2"/>
          <p:cNvSpPr>
            <a:spLocks noGrp="1" noRot="1" noChangeArrowheads="1"/>
          </p:cNvSpPr>
          <p:nvPr>
            <p:ph type="title"/>
          </p:nvPr>
        </p:nvSpPr>
        <p:spPr>
          <a:xfrm>
            <a:off x="1524000" y="0"/>
            <a:ext cx="9144000" cy="762000"/>
          </a:xfrm>
        </p:spPr>
        <p:txBody>
          <a:bodyPr/>
          <a:lstStyle/>
          <a:p>
            <a:pPr eaLnBrk="1" hangingPunct="1"/>
            <a:r>
              <a:rPr lang="en-US" altLang="zh-CN" sz="4000" dirty="0">
                <a:solidFill>
                  <a:srgbClr val="FF0000"/>
                </a:solidFill>
                <a:latin typeface="Arial"/>
              </a:rPr>
              <a:t>SPEC FP 95 Benchmark Descriptions</a:t>
            </a:r>
            <a:endParaRPr lang="en-US" altLang="zh-CN" sz="4000" dirty="0">
              <a:solidFill>
                <a:srgbClr val="FF0000"/>
              </a:solidFill>
              <a:latin typeface="Arial Narrow" pitchFamily="34" charset="0"/>
            </a:endParaRPr>
          </a:p>
        </p:txBody>
      </p:sp>
      <p:sp>
        <p:nvSpPr>
          <p:cNvPr id="48131" name="Rectangle 3"/>
          <p:cNvSpPr>
            <a:spLocks noGrp="1" noRot="1" noChangeArrowheads="1"/>
          </p:cNvSpPr>
          <p:nvPr>
            <p:ph idx="1"/>
          </p:nvPr>
        </p:nvSpPr>
        <p:spPr/>
        <p:txBody>
          <a:bodyPr/>
          <a:lstStyle/>
          <a:p>
            <a:pPr eaLnBrk="1" hangingPunct="1"/>
            <a:endParaRPr lang="zh-CN" altLang="zh-CN"/>
          </a:p>
        </p:txBody>
      </p:sp>
      <p:pic>
        <p:nvPicPr>
          <p:cNvPr id="48132" name="Picture 4"/>
          <p:cNvPicPr>
            <a:picLocks noChangeAspect="1" noChangeArrowheads="1"/>
          </p:cNvPicPr>
          <p:nvPr/>
        </p:nvPicPr>
        <p:blipFill>
          <a:blip r:embed="rId2"/>
          <a:srcRect/>
          <a:stretch>
            <a:fillRect/>
          </a:stretch>
        </p:blipFill>
        <p:spPr bwMode="auto">
          <a:xfrm>
            <a:off x="1199456" y="1113692"/>
            <a:ext cx="9577064" cy="5413584"/>
          </a:xfrm>
          <a:prstGeom prst="rect">
            <a:avLst/>
          </a:prstGeom>
          <a:noFill/>
          <a:ln w="9525">
            <a:noFill/>
            <a:miter lim="800000"/>
            <a:headEnd/>
            <a:tailEnd/>
          </a:ln>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9154" name="Rectangle 2"/>
          <p:cNvSpPr>
            <a:spLocks noGrp="1" noRot="1" noChangeArrowheads="1"/>
          </p:cNvSpPr>
          <p:nvPr>
            <p:ph type="title"/>
          </p:nvPr>
        </p:nvSpPr>
        <p:spPr>
          <a:xfrm>
            <a:off x="1524000" y="188640"/>
            <a:ext cx="9144000" cy="609600"/>
          </a:xfrm>
        </p:spPr>
        <p:txBody>
          <a:bodyPr>
            <a:normAutofit fontScale="90000"/>
          </a:bodyPr>
          <a:lstStyle/>
          <a:p>
            <a:pPr eaLnBrk="1" hangingPunct="1"/>
            <a:r>
              <a:rPr lang="en-US" altLang="zh-CN" dirty="0">
                <a:solidFill>
                  <a:srgbClr val="FF0000"/>
                </a:solidFill>
                <a:latin typeface="Arial"/>
              </a:rPr>
              <a:t>New SPEC </a:t>
            </a:r>
            <a:r>
              <a:rPr lang="en-US" altLang="zh-CN" dirty="0" err="1">
                <a:solidFill>
                  <a:srgbClr val="FF0000"/>
                </a:solidFill>
                <a:latin typeface="Arial"/>
              </a:rPr>
              <a:t>Int</a:t>
            </a:r>
            <a:r>
              <a:rPr lang="en-US" altLang="zh-CN" dirty="0">
                <a:solidFill>
                  <a:srgbClr val="FF0000"/>
                </a:solidFill>
                <a:latin typeface="Arial"/>
              </a:rPr>
              <a:t> 2000 Benchmarks</a:t>
            </a:r>
            <a:endParaRPr lang="en-US" altLang="zh-CN" b="1" dirty="0">
              <a:solidFill>
                <a:srgbClr val="FF0000"/>
              </a:solidFill>
              <a:latin typeface="Arial Narrow" pitchFamily="34" charset="0"/>
            </a:endParaRPr>
          </a:p>
        </p:txBody>
      </p:sp>
      <p:pic>
        <p:nvPicPr>
          <p:cNvPr id="49155" name="Picture 3"/>
          <p:cNvPicPr>
            <a:picLocks noChangeAspect="1" noChangeArrowheads="1"/>
          </p:cNvPicPr>
          <p:nvPr/>
        </p:nvPicPr>
        <p:blipFill>
          <a:blip r:embed="rId2"/>
          <a:srcRect/>
          <a:stretch>
            <a:fillRect/>
          </a:stretch>
        </p:blipFill>
        <p:spPr bwMode="auto">
          <a:xfrm>
            <a:off x="1524000" y="1124744"/>
            <a:ext cx="8820472" cy="5376288"/>
          </a:xfrm>
          <a:prstGeom prst="rect">
            <a:avLst/>
          </a:prstGeom>
          <a:noFill/>
          <a:ln w="9525">
            <a:noFill/>
            <a:miter lim="800000"/>
            <a:headEnd/>
            <a:tailEnd/>
          </a:ln>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0178" name="Rectangle 2"/>
          <p:cNvSpPr>
            <a:spLocks noGrp="1" noRot="1" noChangeArrowheads="1"/>
          </p:cNvSpPr>
          <p:nvPr>
            <p:ph type="title"/>
          </p:nvPr>
        </p:nvSpPr>
        <p:spPr>
          <a:xfrm>
            <a:off x="1524001" y="0"/>
            <a:ext cx="8945563" cy="762000"/>
          </a:xfrm>
        </p:spPr>
        <p:txBody>
          <a:bodyPr/>
          <a:lstStyle/>
          <a:p>
            <a:pPr eaLnBrk="1" hangingPunct="1"/>
            <a:r>
              <a:rPr lang="en-US" altLang="zh-CN" dirty="0">
                <a:solidFill>
                  <a:srgbClr val="FF0000"/>
                </a:solidFill>
                <a:latin typeface="Arial"/>
              </a:rPr>
              <a:t>New SPEC FP 2000 Benchmarks</a:t>
            </a:r>
            <a:endParaRPr lang="en-US" altLang="zh-CN" b="1" dirty="0">
              <a:solidFill>
                <a:srgbClr val="FF0000"/>
              </a:solidFill>
              <a:latin typeface="Arial Narrow" pitchFamily="34" charset="0"/>
            </a:endParaRPr>
          </a:p>
        </p:txBody>
      </p:sp>
      <p:sp>
        <p:nvSpPr>
          <p:cNvPr id="50179" name="Rectangle 3"/>
          <p:cNvSpPr>
            <a:spLocks noGrp="1" noRot="1" noChangeArrowheads="1"/>
          </p:cNvSpPr>
          <p:nvPr>
            <p:ph idx="1"/>
          </p:nvPr>
        </p:nvSpPr>
        <p:spPr/>
        <p:txBody>
          <a:bodyPr/>
          <a:lstStyle/>
          <a:p>
            <a:pPr eaLnBrk="1" hangingPunct="1"/>
            <a:endParaRPr lang="zh-CN" altLang="zh-CN"/>
          </a:p>
        </p:txBody>
      </p:sp>
      <p:pic>
        <p:nvPicPr>
          <p:cNvPr id="50180" name="Picture 4"/>
          <p:cNvPicPr>
            <a:picLocks noChangeAspect="1" noChangeArrowheads="1"/>
          </p:cNvPicPr>
          <p:nvPr/>
        </p:nvPicPr>
        <p:blipFill>
          <a:blip r:embed="rId2"/>
          <a:srcRect/>
          <a:stretch>
            <a:fillRect/>
          </a:stretch>
        </p:blipFill>
        <p:spPr bwMode="auto">
          <a:xfrm>
            <a:off x="1752601" y="1219200"/>
            <a:ext cx="8658225" cy="5048250"/>
          </a:xfrm>
          <a:prstGeom prst="rect">
            <a:avLst/>
          </a:prstGeom>
          <a:noFill/>
          <a:ln w="9525">
            <a:noFill/>
            <a:miter lim="800000"/>
            <a:headEnd/>
            <a:tailEnd/>
          </a:ln>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1202" name="Rectangle 2"/>
          <p:cNvSpPr>
            <a:spLocks noGrp="1" noRot="1" noChangeArrowheads="1"/>
          </p:cNvSpPr>
          <p:nvPr>
            <p:ph type="title"/>
          </p:nvPr>
        </p:nvSpPr>
        <p:spPr>
          <a:xfrm>
            <a:off x="1524001" y="0"/>
            <a:ext cx="8945563" cy="990600"/>
          </a:xfrm>
        </p:spPr>
        <p:txBody>
          <a:bodyPr>
            <a:normAutofit/>
          </a:bodyPr>
          <a:lstStyle/>
          <a:p>
            <a:pPr eaLnBrk="1" hangingPunct="1"/>
            <a:r>
              <a:rPr lang="en-US" altLang="zh-CN" sz="3200" dirty="0">
                <a:latin typeface="Arial"/>
              </a:rPr>
              <a:t>SPEC benchmarks</a:t>
            </a:r>
            <a:r>
              <a:rPr lang="en-US" altLang="zh-CN" dirty="0">
                <a:latin typeface="Arial"/>
              </a:rPr>
              <a:t>  Server Benchmarks</a:t>
            </a:r>
            <a:endParaRPr lang="en-US" altLang="zh-CN" dirty="0">
              <a:latin typeface="MyriadMM-It_400_600_" charset="0"/>
            </a:endParaRPr>
          </a:p>
        </p:txBody>
      </p:sp>
      <p:sp>
        <p:nvSpPr>
          <p:cNvPr id="51203" name="Rectangle 3"/>
          <p:cNvSpPr>
            <a:spLocks noGrp="1" noRot="1" noChangeArrowheads="1"/>
          </p:cNvSpPr>
          <p:nvPr>
            <p:ph idx="1"/>
          </p:nvPr>
        </p:nvSpPr>
        <p:spPr>
          <a:xfrm>
            <a:off x="1244254" y="1196752"/>
            <a:ext cx="9505056" cy="4718050"/>
          </a:xfrm>
        </p:spPr>
        <p:txBody>
          <a:bodyPr>
            <a:noAutofit/>
          </a:bodyPr>
          <a:lstStyle/>
          <a:p>
            <a:pPr eaLnBrk="1" hangingPunct="1">
              <a:lnSpc>
                <a:spcPct val="90000"/>
              </a:lnSpc>
            </a:pPr>
            <a:r>
              <a:rPr lang="en-US" altLang="zh-CN" dirty="0" err="1">
                <a:latin typeface="Arial" pitchFamily="66" charset="0"/>
              </a:rPr>
              <a:t>SPECrate</a:t>
            </a:r>
            <a:r>
              <a:rPr lang="en-US" altLang="zh-CN" dirty="0">
                <a:latin typeface="Arial" pitchFamily="66" charset="0"/>
              </a:rPr>
              <a:t>--processing rate of a multiprocessor</a:t>
            </a:r>
          </a:p>
          <a:p>
            <a:pPr lvl="1" eaLnBrk="1" hangingPunct="1">
              <a:lnSpc>
                <a:spcPct val="90000"/>
              </a:lnSpc>
            </a:pPr>
            <a:r>
              <a:rPr lang="en-US" altLang="zh-CN" dirty="0">
                <a:latin typeface="Arial" pitchFamily="66" charset="0"/>
              </a:rPr>
              <a:t>SPEC CPU2000—throughput-oriented benchmark</a:t>
            </a:r>
          </a:p>
          <a:p>
            <a:pPr lvl="1" eaLnBrk="1" hangingPunct="1">
              <a:lnSpc>
                <a:spcPct val="90000"/>
              </a:lnSpc>
            </a:pPr>
            <a:r>
              <a:rPr lang="en-US" altLang="zh-CN" dirty="0" err="1">
                <a:latin typeface="Arial" pitchFamily="66" charset="0"/>
              </a:rPr>
              <a:t>SPECrate</a:t>
            </a:r>
            <a:r>
              <a:rPr lang="en-US" altLang="zh-CN" dirty="0">
                <a:latin typeface="Arial" pitchFamily="66" charset="0"/>
              </a:rPr>
              <a:t>—processing rate of a multiprocessor</a:t>
            </a:r>
          </a:p>
          <a:p>
            <a:pPr lvl="1" eaLnBrk="1" hangingPunct="1">
              <a:lnSpc>
                <a:spcPct val="90000"/>
              </a:lnSpc>
            </a:pPr>
            <a:r>
              <a:rPr lang="en-US" altLang="zh-CN" dirty="0">
                <a:latin typeface="Arial" pitchFamily="66" charset="0"/>
              </a:rPr>
              <a:t>SPECSFS--file server benchmark</a:t>
            </a:r>
          </a:p>
          <a:p>
            <a:pPr lvl="1" eaLnBrk="1" hangingPunct="1">
              <a:lnSpc>
                <a:spcPct val="90000"/>
              </a:lnSpc>
            </a:pPr>
            <a:r>
              <a:rPr lang="en-US" altLang="zh-CN" dirty="0" err="1">
                <a:latin typeface="Arial" pitchFamily="66" charset="0"/>
              </a:rPr>
              <a:t>SPECWeb</a:t>
            </a:r>
            <a:r>
              <a:rPr lang="en-US" altLang="zh-CN" dirty="0">
                <a:latin typeface="Arial" pitchFamily="66" charset="0"/>
              </a:rPr>
              <a:t>--Web server benchmark</a:t>
            </a:r>
          </a:p>
          <a:p>
            <a:pPr lvl="1" eaLnBrk="1" hangingPunct="1">
              <a:lnSpc>
                <a:spcPct val="90000"/>
              </a:lnSpc>
            </a:pPr>
            <a:r>
              <a:rPr lang="en-US" altLang="zh-CN" dirty="0">
                <a:latin typeface="Arial" pitchFamily="66" charset="0"/>
              </a:rPr>
              <a:t>Transaction-processing (TP) benchmarks</a:t>
            </a:r>
          </a:p>
          <a:p>
            <a:pPr lvl="1" eaLnBrk="1" hangingPunct="1">
              <a:lnSpc>
                <a:spcPct val="90000"/>
              </a:lnSpc>
            </a:pPr>
            <a:r>
              <a:rPr lang="en-US" altLang="zh-CN" dirty="0">
                <a:latin typeface="Arial" pitchFamily="66" charset="0"/>
              </a:rPr>
              <a:t>TPC benchmark—Transaction Processing Council</a:t>
            </a:r>
          </a:p>
          <a:p>
            <a:pPr lvl="2" eaLnBrk="1" hangingPunct="1">
              <a:lnSpc>
                <a:spcPct val="90000"/>
              </a:lnSpc>
            </a:pPr>
            <a:r>
              <a:rPr lang="en-US" altLang="zh-CN" dirty="0">
                <a:latin typeface="Arial" pitchFamily="66" charset="0"/>
              </a:rPr>
              <a:t>TPC-A, 1985</a:t>
            </a:r>
          </a:p>
          <a:p>
            <a:pPr lvl="2" eaLnBrk="1" hangingPunct="1">
              <a:lnSpc>
                <a:spcPct val="90000"/>
              </a:lnSpc>
            </a:pPr>
            <a:r>
              <a:rPr lang="en-US" altLang="zh-CN" dirty="0">
                <a:latin typeface="Arial" pitchFamily="66" charset="0"/>
              </a:rPr>
              <a:t>TPC-C, 1992,</a:t>
            </a:r>
          </a:p>
          <a:p>
            <a:pPr lvl="2" eaLnBrk="1" hangingPunct="1">
              <a:lnSpc>
                <a:spcPct val="90000"/>
              </a:lnSpc>
            </a:pPr>
            <a:r>
              <a:rPr lang="en-US" altLang="zh-CN" dirty="0">
                <a:latin typeface="Arial" pitchFamily="66" charset="0"/>
              </a:rPr>
              <a:t>TPC-H</a:t>
            </a:r>
            <a:r>
              <a:rPr lang="en-US" altLang="zh-CN" dirty="0">
                <a:latin typeface="Arial" pitchFamily="66" charset="0"/>
                <a:sym typeface="Wingdings" pitchFamily="2" charset="2"/>
              </a:rPr>
              <a:t></a:t>
            </a:r>
            <a:r>
              <a:rPr lang="en-US" altLang="zh-CN" dirty="0">
                <a:latin typeface="Arial" pitchFamily="66" charset="0"/>
              </a:rPr>
              <a:t> TPC-R</a:t>
            </a:r>
            <a:r>
              <a:rPr lang="en-US" altLang="zh-CN" dirty="0">
                <a:latin typeface="Arial" pitchFamily="66" charset="0"/>
                <a:sym typeface="Wingdings" pitchFamily="2" charset="2"/>
              </a:rPr>
              <a:t></a:t>
            </a:r>
            <a:r>
              <a:rPr lang="en-US" altLang="zh-CN" dirty="0">
                <a:latin typeface="Arial" pitchFamily="66" charset="0"/>
              </a:rPr>
              <a:t>TPC-W</a:t>
            </a:r>
            <a:endParaRPr lang="en-US" altLang="zh-CN" dirty="0">
              <a:latin typeface="Times-Roman" charset="0"/>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2226" name="Rectangle 2"/>
          <p:cNvSpPr>
            <a:spLocks noGrp="1" noRot="1" noChangeArrowheads="1"/>
          </p:cNvSpPr>
          <p:nvPr>
            <p:ph type="title"/>
          </p:nvPr>
        </p:nvSpPr>
        <p:spPr>
          <a:xfrm>
            <a:off x="1847528" y="50104"/>
            <a:ext cx="9517453" cy="981075"/>
          </a:xfrm>
        </p:spPr>
        <p:txBody>
          <a:bodyPr>
            <a:normAutofit fontScale="90000"/>
          </a:bodyPr>
          <a:lstStyle/>
          <a:p>
            <a:pPr eaLnBrk="1" hangingPunct="1"/>
            <a:r>
              <a:rPr lang="en-US" altLang="zh-CN" sz="3200" dirty="0">
                <a:latin typeface="Arial"/>
              </a:rPr>
              <a:t>SPEC benchmarks</a:t>
            </a:r>
            <a:r>
              <a:rPr lang="en-US" altLang="zh-CN" dirty="0">
                <a:latin typeface="Arial"/>
              </a:rPr>
              <a:t>  Embedded Benchmarks</a:t>
            </a:r>
            <a:endParaRPr lang="en-US" altLang="zh-CN" dirty="0">
              <a:latin typeface="MyriadMM-It_400_600_" charset="0"/>
            </a:endParaRPr>
          </a:p>
        </p:txBody>
      </p:sp>
      <p:sp>
        <p:nvSpPr>
          <p:cNvPr id="52227" name="Rectangle 3"/>
          <p:cNvSpPr>
            <a:spLocks noGrp="1" noRot="1" noChangeArrowheads="1"/>
          </p:cNvSpPr>
          <p:nvPr>
            <p:ph idx="1"/>
          </p:nvPr>
        </p:nvSpPr>
        <p:spPr>
          <a:xfrm>
            <a:off x="1271464" y="1125538"/>
            <a:ext cx="9721080" cy="4176712"/>
          </a:xfrm>
        </p:spPr>
        <p:txBody>
          <a:bodyPr/>
          <a:lstStyle/>
          <a:p>
            <a:pPr eaLnBrk="1" hangingPunct="1"/>
            <a:r>
              <a:rPr lang="en-US" altLang="zh-CN" sz="2800" dirty="0">
                <a:latin typeface="Arial" pitchFamily="66" charset="0"/>
              </a:rPr>
              <a:t>EDN Embedded Microprocessor Benchmark Consortium (or </a:t>
            </a:r>
            <a:r>
              <a:rPr lang="en-US" altLang="zh-CN" sz="2800" dirty="0">
                <a:solidFill>
                  <a:schemeClr val="hlink"/>
                </a:solidFill>
                <a:latin typeface="Arial" pitchFamily="66" charset="0"/>
              </a:rPr>
              <a:t>EEMBC</a:t>
            </a:r>
            <a:r>
              <a:rPr lang="en-US" altLang="zh-CN" sz="2800" dirty="0">
                <a:latin typeface="Arial" pitchFamily="66" charset="0"/>
              </a:rPr>
              <a:t>, pronounced “embassy”).</a:t>
            </a:r>
          </a:p>
        </p:txBody>
      </p:sp>
      <p:pic>
        <p:nvPicPr>
          <p:cNvPr id="52228" name="Picture 4"/>
          <p:cNvPicPr>
            <a:picLocks noChangeAspect="1" noChangeArrowheads="1"/>
          </p:cNvPicPr>
          <p:nvPr/>
        </p:nvPicPr>
        <p:blipFill>
          <a:blip r:embed="rId2"/>
          <a:srcRect/>
          <a:stretch>
            <a:fillRect/>
          </a:stretch>
        </p:blipFill>
        <p:spPr bwMode="auto">
          <a:xfrm>
            <a:off x="1415479" y="2132856"/>
            <a:ext cx="9949501" cy="4038600"/>
          </a:xfrm>
          <a:prstGeom prst="rect">
            <a:avLst/>
          </a:prstGeom>
          <a:noFill/>
          <a:ln w="9525">
            <a:noFill/>
            <a:miter lim="800000"/>
            <a:headEnd type="none" w="sm" len="sm"/>
            <a:tailEnd type="none" w="sm" len="sm"/>
          </a:ln>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3250" name="Rectangle 2"/>
          <p:cNvSpPr>
            <a:spLocks noGrp="1" noRot="1" noChangeArrowheads="1"/>
          </p:cNvSpPr>
          <p:nvPr>
            <p:ph type="title"/>
          </p:nvPr>
        </p:nvSpPr>
        <p:spPr>
          <a:xfrm>
            <a:off x="2063552" y="116632"/>
            <a:ext cx="6880225" cy="654050"/>
          </a:xfrm>
        </p:spPr>
        <p:txBody>
          <a:bodyPr>
            <a:normAutofit fontScale="90000"/>
          </a:bodyPr>
          <a:lstStyle/>
          <a:p>
            <a:pPr eaLnBrk="1" hangingPunct="1"/>
            <a:r>
              <a:rPr lang="en-US" altLang="zh-CN" dirty="0">
                <a:solidFill>
                  <a:srgbClr val="FF0000"/>
                </a:solidFill>
                <a:latin typeface="Arial"/>
              </a:rPr>
              <a:t>Running Benchmarks </a:t>
            </a:r>
          </a:p>
        </p:txBody>
      </p:sp>
      <p:sp>
        <p:nvSpPr>
          <p:cNvPr id="53251" name="Rectangle 3"/>
          <p:cNvSpPr>
            <a:spLocks noGrp="1" noRot="1" noChangeArrowheads="1"/>
          </p:cNvSpPr>
          <p:nvPr>
            <p:ph idx="1"/>
          </p:nvPr>
        </p:nvSpPr>
        <p:spPr>
          <a:xfrm>
            <a:off x="1559496" y="1268760"/>
            <a:ext cx="9255402" cy="4800600"/>
          </a:xfrm>
        </p:spPr>
        <p:txBody>
          <a:bodyPr/>
          <a:lstStyle/>
          <a:p>
            <a:pPr eaLnBrk="1" hangingPunct="1"/>
            <a:r>
              <a:rPr lang="en-US" altLang="zh-CN" sz="2800" dirty="0">
                <a:latin typeface="Arial" pitchFamily="66" charset="0"/>
              </a:rPr>
              <a:t>Key factor: </a:t>
            </a:r>
            <a:r>
              <a:rPr lang="en-US" altLang="zh-CN" sz="2800" dirty="0">
                <a:solidFill>
                  <a:srgbClr val="FF0000"/>
                </a:solidFill>
                <a:latin typeface="Arial" pitchFamily="66" charset="0"/>
              </a:rPr>
              <a:t>Reproducibility</a:t>
            </a:r>
            <a:r>
              <a:rPr lang="en-US" altLang="zh-CN" sz="2800" dirty="0">
                <a:latin typeface="Arial" pitchFamily="66" charset="0"/>
              </a:rPr>
              <a:t> by other experimenters.</a:t>
            </a:r>
            <a:r>
              <a:rPr lang="en-US" altLang="zh-CN" dirty="0">
                <a:latin typeface="Arial"/>
              </a:rPr>
              <a:t> </a:t>
            </a:r>
          </a:p>
          <a:p>
            <a:pPr eaLnBrk="1" hangingPunct="1"/>
            <a:r>
              <a:rPr lang="en-US" altLang="zh-CN" sz="2800" dirty="0">
                <a:solidFill>
                  <a:srgbClr val="FF0000"/>
                </a:solidFill>
                <a:latin typeface="Arial" pitchFamily="66" charset="0"/>
              </a:rPr>
              <a:t>Details, details, and more details !!!</a:t>
            </a:r>
            <a:r>
              <a:rPr lang="en-US" altLang="zh-CN" sz="2800" dirty="0">
                <a:latin typeface="Arial" pitchFamily="66" charset="0"/>
              </a:rPr>
              <a:t> List all assumptions and conditions of your experiments.</a:t>
            </a:r>
            <a:r>
              <a:rPr lang="en-US" altLang="zh-CN" dirty="0">
                <a:latin typeface="Arial" pitchFamily="66" charset="0"/>
              </a:rPr>
              <a:t> </a:t>
            </a:r>
          </a:p>
          <a:p>
            <a:pPr lvl="1" eaLnBrk="1" hangingPunct="1"/>
            <a:r>
              <a:rPr lang="en-US" altLang="zh-CN" sz="2400" dirty="0">
                <a:latin typeface="Arial" pitchFamily="66" charset="0"/>
              </a:rPr>
              <a:t>i.e. program input, version of the program, version of the compiler, optimization level, OS version, main memory size, disk types, etc</a:t>
            </a:r>
            <a:r>
              <a:rPr lang="en-US" altLang="zh-CN" dirty="0">
                <a:latin typeface="Arial" pitchFamily="66" charset="0"/>
              </a:rPr>
              <a:t>. </a:t>
            </a:r>
          </a:p>
          <a:p>
            <a:pPr eaLnBrk="1" hangingPunct="1"/>
            <a:r>
              <a:rPr lang="en-US" altLang="zh-CN" sz="2800" dirty="0">
                <a:latin typeface="Arial" pitchFamily="66" charset="0"/>
              </a:rPr>
              <a:t>A system’s </a:t>
            </a:r>
            <a:r>
              <a:rPr lang="en-US" altLang="zh-CN" sz="2800" dirty="0">
                <a:solidFill>
                  <a:srgbClr val="0000FF"/>
                </a:solidFill>
                <a:latin typeface="Arial" pitchFamily="66" charset="0"/>
              </a:rPr>
              <a:t>software configuration </a:t>
            </a:r>
            <a:r>
              <a:rPr lang="en-US" altLang="zh-CN" sz="2800" dirty="0">
                <a:latin typeface="Arial" pitchFamily="66" charset="0"/>
              </a:rPr>
              <a:t>can significantly affect the performance results for a benchmark.</a:t>
            </a:r>
            <a:endParaRPr lang="en-US" altLang="zh-CN" dirty="0">
              <a:latin typeface="Times-Roman" charset="0"/>
            </a:endParaRPr>
          </a:p>
        </p:txBody>
      </p:sp>
    </p:spTree>
  </p:cSld>
  <p:clrMapOvr>
    <a:masterClrMapping/>
  </p:clrMapOvr>
  <p:transition spd="slow">
    <p:pull dir="ru"/>
  </p:transition>
</p:sld>
</file>

<file path=ppt/slides/slide8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4274" name="Rectangle 2"/>
          <p:cNvSpPr>
            <a:spLocks noGrp="1" noRot="1" noChangeArrowheads="1"/>
          </p:cNvSpPr>
          <p:nvPr>
            <p:ph type="title"/>
          </p:nvPr>
        </p:nvSpPr>
        <p:spPr>
          <a:xfrm>
            <a:off x="1919536" y="1"/>
            <a:ext cx="8356353" cy="980727"/>
          </a:xfrm>
        </p:spPr>
        <p:txBody>
          <a:bodyPr>
            <a:normAutofit/>
          </a:bodyPr>
          <a:lstStyle/>
          <a:p>
            <a:pPr eaLnBrk="1" hangingPunct="1"/>
            <a:r>
              <a:rPr lang="en-US" altLang="zh-CN" dirty="0">
                <a:solidFill>
                  <a:srgbClr val="FF0000"/>
                </a:solidFill>
                <a:latin typeface="Arial"/>
              </a:rPr>
              <a:t>Comparing Two Machines</a:t>
            </a:r>
            <a:endParaRPr lang="en-US" altLang="zh-CN" b="1" dirty="0">
              <a:solidFill>
                <a:srgbClr val="FF0000"/>
              </a:solidFill>
              <a:latin typeface="Arial Narrow" pitchFamily="34" charset="0"/>
            </a:endParaRPr>
          </a:p>
        </p:txBody>
      </p:sp>
      <p:sp>
        <p:nvSpPr>
          <p:cNvPr id="54275" name="Rectangle 3"/>
          <p:cNvSpPr>
            <a:spLocks noGrp="1" noRot="1" noChangeArrowheads="1"/>
          </p:cNvSpPr>
          <p:nvPr>
            <p:ph idx="1"/>
          </p:nvPr>
        </p:nvSpPr>
        <p:spPr>
          <a:xfrm>
            <a:off x="1919536" y="1772816"/>
            <a:ext cx="8856984" cy="4323928"/>
          </a:xfrm>
        </p:spPr>
        <p:txBody>
          <a:bodyPr>
            <a:normAutofit/>
          </a:bodyPr>
          <a:lstStyle/>
          <a:p>
            <a:pPr eaLnBrk="1" hangingPunct="1">
              <a:lnSpc>
                <a:spcPct val="90000"/>
              </a:lnSpc>
              <a:buFont typeface="Wingdings" pitchFamily="2" charset="2"/>
              <a:buNone/>
            </a:pPr>
            <a:r>
              <a:rPr lang="en-US" altLang="zh-CN" sz="2000" b="1" dirty="0">
                <a:solidFill>
                  <a:srgbClr val="000000"/>
                </a:solidFill>
                <a:latin typeface="Arial"/>
              </a:rPr>
              <a:t>	Machine        CPI       Clock Period   </a:t>
            </a:r>
            <a:r>
              <a:rPr lang="en-US" altLang="zh-CN" sz="2000" b="1" dirty="0" err="1">
                <a:solidFill>
                  <a:srgbClr val="000000"/>
                </a:solidFill>
                <a:latin typeface="Arial"/>
              </a:rPr>
              <a:t>Avg</a:t>
            </a:r>
            <a:r>
              <a:rPr lang="en-US" altLang="zh-CN" sz="2000" b="1" dirty="0">
                <a:solidFill>
                  <a:srgbClr val="000000"/>
                </a:solidFill>
                <a:latin typeface="Arial"/>
              </a:rPr>
              <a:t> Instruction Time (secs)</a:t>
            </a:r>
          </a:p>
          <a:p>
            <a:pPr eaLnBrk="1" hangingPunct="1">
              <a:lnSpc>
                <a:spcPct val="90000"/>
              </a:lnSpc>
              <a:buFont typeface="Wingdings" pitchFamily="2" charset="2"/>
              <a:buNone/>
            </a:pPr>
            <a:r>
              <a:rPr lang="en-US" altLang="zh-CN" sz="2000" b="1" dirty="0">
                <a:solidFill>
                  <a:srgbClr val="000000"/>
                </a:solidFill>
                <a:latin typeface="Arial"/>
              </a:rPr>
              <a:t>	Machine A     1.2                    2 ns	</a:t>
            </a:r>
          </a:p>
          <a:p>
            <a:pPr eaLnBrk="1" hangingPunct="1">
              <a:lnSpc>
                <a:spcPct val="90000"/>
              </a:lnSpc>
              <a:buFont typeface="Wingdings" pitchFamily="2" charset="2"/>
              <a:buNone/>
            </a:pPr>
            <a:r>
              <a:rPr lang="en-US" altLang="zh-CN" sz="2000" b="1" dirty="0">
                <a:solidFill>
                  <a:srgbClr val="000000"/>
                </a:solidFill>
                <a:latin typeface="Arial"/>
              </a:rPr>
              <a:t>	Machine B      2.5                   1 ns</a:t>
            </a:r>
            <a:endParaRPr lang="en-US" altLang="zh-CN" sz="2400" b="1" dirty="0">
              <a:solidFill>
                <a:srgbClr val="000000"/>
              </a:solidFill>
            </a:endParaRPr>
          </a:p>
          <a:p>
            <a:pPr eaLnBrk="1" hangingPunct="1">
              <a:lnSpc>
                <a:spcPct val="90000"/>
              </a:lnSpc>
            </a:pPr>
            <a:endParaRPr lang="en-US" altLang="zh-CN" sz="2200" dirty="0">
              <a:solidFill>
                <a:srgbClr val="FF0000"/>
              </a:solidFill>
              <a:latin typeface="Comic Sans MS" pitchFamily="66" charset="0"/>
            </a:endParaRPr>
          </a:p>
          <a:p>
            <a:pPr eaLnBrk="1" hangingPunct="1">
              <a:lnSpc>
                <a:spcPct val="90000"/>
              </a:lnSpc>
            </a:pPr>
            <a:r>
              <a:rPr lang="en-US" altLang="zh-CN" sz="2200" dirty="0">
                <a:solidFill>
                  <a:srgbClr val="FF0000"/>
                </a:solidFill>
                <a:latin typeface="Arial" pitchFamily="66" charset="0"/>
              </a:rPr>
              <a:t>CPU Time = # of instructions executed * </a:t>
            </a:r>
            <a:r>
              <a:rPr lang="en-US" altLang="zh-CN" sz="2200" dirty="0" err="1">
                <a:solidFill>
                  <a:srgbClr val="FF0000"/>
                </a:solidFill>
                <a:latin typeface="Arial" pitchFamily="66" charset="0"/>
              </a:rPr>
              <a:t>avg</a:t>
            </a:r>
            <a:r>
              <a:rPr lang="en-US" altLang="zh-CN" sz="2200" dirty="0">
                <a:solidFill>
                  <a:srgbClr val="FF0000"/>
                </a:solidFill>
                <a:latin typeface="Arial" pitchFamily="66" charset="0"/>
              </a:rPr>
              <a:t> instruction time</a:t>
            </a:r>
            <a:endParaRPr lang="en-US" altLang="zh-CN" b="1" dirty="0">
              <a:solidFill>
                <a:srgbClr val="000000"/>
              </a:solidFill>
              <a:latin typeface="Arial Narrow" pitchFamily="34" charset="0"/>
            </a:endParaRPr>
          </a:p>
          <a:p>
            <a:pPr eaLnBrk="1" hangingPunct="1">
              <a:lnSpc>
                <a:spcPct val="90000"/>
              </a:lnSpc>
            </a:pPr>
            <a:r>
              <a:rPr lang="en-US" altLang="zh-CN" sz="2400" dirty="0">
                <a:latin typeface="Arial" pitchFamily="66" charset="0"/>
              </a:rPr>
              <a:t>Assume 1,000,000, 000 instructions</a:t>
            </a:r>
            <a:endParaRPr lang="en-US" altLang="zh-CN" dirty="0"/>
          </a:p>
          <a:p>
            <a:pPr eaLnBrk="1" hangingPunct="1">
              <a:lnSpc>
                <a:spcPct val="90000"/>
              </a:lnSpc>
            </a:pPr>
            <a:endParaRPr lang="en-US" altLang="zh-CN" sz="2400" dirty="0">
              <a:solidFill>
                <a:srgbClr val="000000"/>
              </a:solidFill>
            </a:endParaRPr>
          </a:p>
          <a:p>
            <a:pPr eaLnBrk="1" hangingPunct="1">
              <a:lnSpc>
                <a:spcPct val="90000"/>
              </a:lnSpc>
            </a:pPr>
            <a:r>
              <a:rPr lang="en-US" altLang="zh-CN" sz="2400" dirty="0">
                <a:solidFill>
                  <a:srgbClr val="000000"/>
                </a:solidFill>
                <a:latin typeface="Arial"/>
              </a:rPr>
              <a:t>Machine A:   </a:t>
            </a:r>
            <a:r>
              <a:rPr lang="en-US" altLang="zh-CN" sz="2400" dirty="0">
                <a:solidFill>
                  <a:srgbClr val="FD0128"/>
                </a:solidFill>
                <a:latin typeface="Arial" pitchFamily="66" charset="0"/>
              </a:rPr>
              <a:t>1,000,000,000 * 2.4ns = 2.4 seconds</a:t>
            </a:r>
            <a:endParaRPr lang="en-US" altLang="zh-CN" sz="2400" dirty="0">
              <a:solidFill>
                <a:srgbClr val="000000"/>
              </a:solidFill>
              <a:latin typeface="Comic Sans MS" pitchFamily="66" charset="0"/>
            </a:endParaRPr>
          </a:p>
          <a:p>
            <a:pPr eaLnBrk="1" hangingPunct="1">
              <a:lnSpc>
                <a:spcPct val="90000"/>
              </a:lnSpc>
            </a:pPr>
            <a:r>
              <a:rPr lang="en-US" altLang="zh-CN" sz="2400" dirty="0">
                <a:solidFill>
                  <a:srgbClr val="000000"/>
                </a:solidFill>
                <a:latin typeface="Arial"/>
              </a:rPr>
              <a:t>Machine B:   </a:t>
            </a:r>
            <a:r>
              <a:rPr lang="en-US" altLang="zh-CN" sz="2400" dirty="0">
                <a:solidFill>
                  <a:srgbClr val="FD0128"/>
                </a:solidFill>
                <a:latin typeface="Arial" pitchFamily="66" charset="0"/>
              </a:rPr>
              <a:t>1,000,000,000 * 2.5ns = 2.5 seconds</a:t>
            </a:r>
            <a:endParaRPr lang="en-US" altLang="zh-CN" sz="2400" dirty="0">
              <a:solidFill>
                <a:srgbClr val="000000"/>
              </a:solidFill>
              <a:latin typeface="Comic Sans MS" pitchFamily="66" charset="0"/>
            </a:endParaRPr>
          </a:p>
          <a:p>
            <a:pPr eaLnBrk="1" hangingPunct="1">
              <a:lnSpc>
                <a:spcPct val="90000"/>
              </a:lnSpc>
            </a:pPr>
            <a:r>
              <a:rPr lang="en-US" altLang="zh-CN" sz="2400" dirty="0">
                <a:solidFill>
                  <a:srgbClr val="000000"/>
                </a:solidFill>
                <a:latin typeface="Arial"/>
              </a:rPr>
              <a:t>Which machine is faster? </a:t>
            </a:r>
            <a:r>
              <a:rPr lang="en-US" altLang="zh-CN" sz="2800" dirty="0">
                <a:solidFill>
                  <a:srgbClr val="FD0128"/>
                </a:solidFill>
                <a:latin typeface="Arial"/>
              </a:rPr>
              <a:t>Machine A</a:t>
            </a:r>
            <a:endParaRPr lang="en-US" altLang="zh-CN" sz="2400" dirty="0">
              <a:solidFill>
                <a:srgbClr val="000000"/>
              </a:solidFill>
            </a:endParaRPr>
          </a:p>
          <a:p>
            <a:pPr eaLnBrk="1" hangingPunct="1">
              <a:lnSpc>
                <a:spcPct val="90000"/>
              </a:lnSpc>
            </a:pPr>
            <a:r>
              <a:rPr lang="en-US" altLang="zh-CN" sz="2400" dirty="0">
                <a:solidFill>
                  <a:srgbClr val="000000"/>
                </a:solidFill>
                <a:latin typeface="Arial"/>
              </a:rPr>
              <a:t>How much faster?             </a:t>
            </a:r>
            <a:r>
              <a:rPr lang="en-US" altLang="zh-CN" sz="2400" dirty="0">
                <a:solidFill>
                  <a:srgbClr val="FD0128"/>
                </a:solidFill>
                <a:latin typeface="Arial" pitchFamily="66" charset="0"/>
              </a:rPr>
              <a:t>2.5 / 2.4 = 1.04 times faster</a:t>
            </a:r>
            <a:endParaRPr lang="en-US" altLang="zh-CN" sz="2400" dirty="0">
              <a:solidFill>
                <a:srgbClr val="000000"/>
              </a:solidFill>
            </a:endParaRPr>
          </a:p>
        </p:txBody>
      </p:sp>
      <p:grpSp>
        <p:nvGrpSpPr>
          <p:cNvPr id="2" name="Group 4"/>
          <p:cNvGrpSpPr>
            <a:grpSpLocks/>
          </p:cNvGrpSpPr>
          <p:nvPr/>
        </p:nvGrpSpPr>
        <p:grpSpPr bwMode="auto">
          <a:xfrm>
            <a:off x="2063552" y="2136304"/>
            <a:ext cx="7086600" cy="685800"/>
            <a:chOff x="240" y="1152"/>
            <a:chExt cx="4464" cy="432"/>
          </a:xfrm>
        </p:grpSpPr>
        <p:sp>
          <p:nvSpPr>
            <p:cNvPr id="54277" name="Line 5"/>
            <p:cNvSpPr>
              <a:spLocks noChangeShapeType="1"/>
            </p:cNvSpPr>
            <p:nvPr/>
          </p:nvSpPr>
          <p:spPr bwMode="auto">
            <a:xfrm>
              <a:off x="240" y="1152"/>
              <a:ext cx="4424" cy="0"/>
            </a:xfrm>
            <a:prstGeom prst="line">
              <a:avLst/>
            </a:prstGeom>
            <a:noFill/>
            <a:ln w="9525">
              <a:solidFill>
                <a:schemeClr val="tx1"/>
              </a:solidFill>
              <a:round/>
              <a:headEnd/>
              <a:tailEnd/>
            </a:ln>
          </p:spPr>
          <p:txBody>
            <a:bodyPr wrap="none" anchor="ctr"/>
            <a:lstStyle/>
            <a:p>
              <a:endParaRPr lang="zh-CN" altLang="en-US"/>
            </a:p>
          </p:txBody>
        </p:sp>
        <p:sp>
          <p:nvSpPr>
            <p:cNvPr id="54278" name="Line 6"/>
            <p:cNvSpPr>
              <a:spLocks noChangeShapeType="1"/>
            </p:cNvSpPr>
            <p:nvPr/>
          </p:nvSpPr>
          <p:spPr bwMode="auto">
            <a:xfrm>
              <a:off x="240" y="1392"/>
              <a:ext cx="4464" cy="0"/>
            </a:xfrm>
            <a:prstGeom prst="line">
              <a:avLst/>
            </a:prstGeom>
            <a:noFill/>
            <a:ln w="9525">
              <a:solidFill>
                <a:schemeClr val="tx1"/>
              </a:solidFill>
              <a:round/>
              <a:headEnd/>
              <a:tailEnd/>
            </a:ln>
          </p:spPr>
          <p:txBody>
            <a:bodyPr wrap="none" anchor="ctr"/>
            <a:lstStyle/>
            <a:p>
              <a:endParaRPr lang="zh-CN" altLang="en-US"/>
            </a:p>
          </p:txBody>
        </p:sp>
        <p:sp>
          <p:nvSpPr>
            <p:cNvPr id="54279" name="Line 7"/>
            <p:cNvSpPr>
              <a:spLocks noChangeShapeType="1"/>
            </p:cNvSpPr>
            <p:nvPr/>
          </p:nvSpPr>
          <p:spPr bwMode="auto">
            <a:xfrm>
              <a:off x="240" y="1584"/>
              <a:ext cx="4464" cy="0"/>
            </a:xfrm>
            <a:prstGeom prst="line">
              <a:avLst/>
            </a:prstGeom>
            <a:noFill/>
            <a:ln w="9525">
              <a:solidFill>
                <a:schemeClr val="tx1"/>
              </a:solidFill>
              <a:round/>
              <a:headEnd/>
              <a:tailEnd/>
            </a:ln>
          </p:spPr>
          <p:txBody>
            <a:bodyPr wrap="none" anchor="ctr"/>
            <a:lstStyle/>
            <a:p>
              <a:endParaRPr lang="zh-CN" altLang="en-US"/>
            </a:p>
          </p:txBody>
        </p:sp>
      </p:grpSp>
    </p:spTree>
  </p:cSld>
  <p:clrMapOvr>
    <a:masterClrMapping/>
  </p:clrMapOvr>
  <p:transition spd="slow">
    <p:pull dir="ru"/>
  </p:transition>
</p:sld>
</file>

<file path=ppt/slides/slide8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5298" name="Rectangle 2"/>
          <p:cNvSpPr>
            <a:spLocks noGrp="1" noRot="1" noChangeArrowheads="1"/>
          </p:cNvSpPr>
          <p:nvPr>
            <p:ph type="title"/>
          </p:nvPr>
        </p:nvSpPr>
        <p:spPr>
          <a:xfrm>
            <a:off x="2063552" y="150145"/>
            <a:ext cx="6880225" cy="647746"/>
          </a:xfrm>
        </p:spPr>
        <p:txBody>
          <a:bodyPr/>
          <a:lstStyle/>
          <a:p>
            <a:pPr eaLnBrk="1" hangingPunct="1"/>
            <a:r>
              <a:rPr lang="en-US" altLang="zh-CN" b="1" dirty="0">
                <a:solidFill>
                  <a:srgbClr val="FF0000"/>
                </a:solidFill>
                <a:latin typeface="Arial"/>
              </a:rPr>
              <a:t>Comparing Performance</a:t>
            </a:r>
            <a:endParaRPr lang="en-US" altLang="zh-CN" b="1" dirty="0">
              <a:solidFill>
                <a:srgbClr val="FF0000"/>
              </a:solidFill>
              <a:latin typeface="Arial Narrow" pitchFamily="34" charset="0"/>
            </a:endParaRPr>
          </a:p>
        </p:txBody>
      </p:sp>
      <p:sp>
        <p:nvSpPr>
          <p:cNvPr id="55299" name="Rectangle 3"/>
          <p:cNvSpPr>
            <a:spLocks noGrp="1" noRot="1" noChangeArrowheads="1"/>
          </p:cNvSpPr>
          <p:nvPr>
            <p:ph idx="1"/>
          </p:nvPr>
        </p:nvSpPr>
        <p:spPr/>
        <p:txBody>
          <a:bodyPr/>
          <a:lstStyle/>
          <a:p>
            <a:pPr eaLnBrk="1" hangingPunct="1"/>
            <a:endParaRPr lang="en-US" altLang="zh-CN">
              <a:solidFill>
                <a:srgbClr val="000000"/>
              </a:solidFill>
              <a:latin typeface="Arial Narrow" pitchFamily="34" charset="0"/>
            </a:endParaRPr>
          </a:p>
          <a:p>
            <a:pPr eaLnBrk="1" hangingPunct="1"/>
            <a:endParaRPr lang="en-US" altLang="zh-CN"/>
          </a:p>
        </p:txBody>
      </p:sp>
      <p:sp>
        <p:nvSpPr>
          <p:cNvPr id="55300" name="Rectangle 4"/>
          <p:cNvSpPr>
            <a:spLocks noChangeArrowheads="1"/>
          </p:cNvSpPr>
          <p:nvPr/>
        </p:nvSpPr>
        <p:spPr bwMode="auto">
          <a:xfrm>
            <a:off x="1524001" y="1071563"/>
            <a:ext cx="8848725" cy="3884140"/>
          </a:xfrm>
          <a:prstGeom prst="rect">
            <a:avLst/>
          </a:prstGeom>
          <a:noFill/>
          <a:ln w="9525">
            <a:noFill/>
            <a:miter lim="800000"/>
            <a:headEnd/>
            <a:tailEnd/>
          </a:ln>
        </p:spPr>
        <p:txBody>
          <a:bodyPr>
            <a:spAutoFit/>
          </a:bodyPr>
          <a:lstStyle/>
          <a:p>
            <a:pPr eaLnBrk="0" hangingPunct="0">
              <a:lnSpc>
                <a:spcPct val="110000"/>
              </a:lnSpc>
              <a:buFontTx/>
              <a:buChar char="•"/>
            </a:pPr>
            <a:r>
              <a:rPr kumimoji="1" lang="en-US" altLang="zh-CN" sz="2000" b="1" dirty="0">
                <a:solidFill>
                  <a:srgbClr val="000000"/>
                </a:solidFill>
                <a:latin typeface="Arial" pitchFamily="66" charset="0"/>
              </a:rPr>
              <a:t> </a:t>
            </a:r>
            <a:r>
              <a:rPr kumimoji="1" lang="en-US" altLang="zh-CN" sz="2400" dirty="0">
                <a:solidFill>
                  <a:srgbClr val="000000"/>
                </a:solidFill>
                <a:latin typeface="Arial" pitchFamily="66" charset="0"/>
              </a:rPr>
              <a:t>Often, we want to compare the performance of different machines or different programs. Why?</a:t>
            </a:r>
            <a:endParaRPr kumimoji="1" lang="en-US" altLang="zh-CN" sz="2400" b="1" dirty="0">
              <a:solidFill>
                <a:srgbClr val="000000"/>
              </a:solidFill>
              <a:latin typeface="Comic Sans MS" pitchFamily="66" charset="0"/>
            </a:endParaRPr>
          </a:p>
          <a:p>
            <a:pPr lvl="1" eaLnBrk="0" hangingPunct="0">
              <a:lnSpc>
                <a:spcPct val="110000"/>
              </a:lnSpc>
              <a:buFontTx/>
              <a:buChar char="•"/>
            </a:pPr>
            <a:r>
              <a:rPr kumimoji="1" lang="en-US" altLang="zh-CN" sz="2000" dirty="0">
                <a:solidFill>
                  <a:srgbClr val="000000"/>
                </a:solidFill>
                <a:latin typeface="Arial" pitchFamily="66" charset="0"/>
              </a:rPr>
              <a:t>To help engineers understand which is “better”</a:t>
            </a:r>
          </a:p>
          <a:p>
            <a:pPr lvl="1" eaLnBrk="0" hangingPunct="0">
              <a:lnSpc>
                <a:spcPct val="110000"/>
              </a:lnSpc>
              <a:buFontTx/>
              <a:buChar char="•"/>
            </a:pPr>
            <a:r>
              <a:rPr kumimoji="1" lang="en-US" altLang="zh-CN" sz="2000" dirty="0">
                <a:solidFill>
                  <a:srgbClr val="000000"/>
                </a:solidFill>
                <a:latin typeface="Arial" pitchFamily="66" charset="0"/>
              </a:rPr>
              <a:t>To give marketing a “silver bullet” for the press release</a:t>
            </a:r>
          </a:p>
          <a:p>
            <a:pPr lvl="1" eaLnBrk="0" hangingPunct="0">
              <a:lnSpc>
                <a:spcPct val="110000"/>
              </a:lnSpc>
              <a:buFontTx/>
              <a:buChar char="•"/>
            </a:pPr>
            <a:r>
              <a:rPr kumimoji="1" lang="en-US" altLang="zh-CN" sz="2000" dirty="0">
                <a:solidFill>
                  <a:srgbClr val="000000"/>
                </a:solidFill>
                <a:latin typeface="Arial" pitchFamily="66" charset="0"/>
              </a:rPr>
              <a:t>To help customers understand why they should buy &lt;my machine&gt;</a:t>
            </a:r>
          </a:p>
          <a:p>
            <a:pPr eaLnBrk="0" hangingPunct="0">
              <a:lnSpc>
                <a:spcPct val="110000"/>
              </a:lnSpc>
              <a:buFontTx/>
              <a:buChar char="•"/>
            </a:pPr>
            <a:r>
              <a:rPr kumimoji="1" lang="en-US" altLang="zh-CN" sz="2400" b="1" dirty="0">
                <a:solidFill>
                  <a:srgbClr val="000000"/>
                </a:solidFill>
                <a:latin typeface="Arial" pitchFamily="66" charset="0"/>
              </a:rPr>
              <a:t> </a:t>
            </a:r>
          </a:p>
          <a:p>
            <a:pPr eaLnBrk="0" hangingPunct="0">
              <a:lnSpc>
                <a:spcPct val="110000"/>
              </a:lnSpc>
              <a:buFontTx/>
              <a:buChar char="•"/>
            </a:pPr>
            <a:r>
              <a:rPr kumimoji="1" lang="en-US" altLang="zh-CN" sz="2400" b="1" dirty="0">
                <a:solidFill>
                  <a:srgbClr val="000000"/>
                </a:solidFill>
                <a:latin typeface="Arial" pitchFamily="66" charset="0"/>
              </a:rPr>
              <a:t> </a:t>
            </a:r>
            <a:r>
              <a:rPr kumimoji="1" lang="en-US" altLang="zh-CN" sz="2400" dirty="0">
                <a:solidFill>
                  <a:srgbClr val="000000"/>
                </a:solidFill>
                <a:latin typeface="Arial" pitchFamily="66" charset="0"/>
              </a:rPr>
              <a:t>Performance and Execution time are </a:t>
            </a:r>
            <a:r>
              <a:rPr kumimoji="1" lang="en-US" altLang="zh-CN" sz="2400" i="1" dirty="0">
                <a:solidFill>
                  <a:srgbClr val="FF0000"/>
                </a:solidFill>
                <a:latin typeface="Arial" pitchFamily="66" charset="0"/>
              </a:rPr>
              <a:t>reciprocals</a:t>
            </a:r>
            <a:endParaRPr kumimoji="1" lang="en-US" altLang="zh-CN" sz="2000" i="1" dirty="0">
              <a:solidFill>
                <a:srgbClr val="FF0000"/>
              </a:solidFill>
              <a:latin typeface="Comic Sans MS" pitchFamily="66" charset="0"/>
            </a:endParaRPr>
          </a:p>
          <a:p>
            <a:pPr eaLnBrk="0" hangingPunct="0">
              <a:lnSpc>
                <a:spcPct val="110000"/>
              </a:lnSpc>
            </a:pPr>
            <a:r>
              <a:rPr kumimoji="1" lang="en-US" altLang="zh-CN" sz="2000" dirty="0">
                <a:solidFill>
                  <a:srgbClr val="FD0128"/>
                </a:solidFill>
                <a:latin typeface="Arial" pitchFamily="66" charset="0"/>
              </a:rPr>
              <a:t>            </a:t>
            </a:r>
            <a:r>
              <a:rPr kumimoji="1" lang="en-US" altLang="zh-CN" sz="2400" dirty="0">
                <a:solidFill>
                  <a:srgbClr val="FF0000"/>
                </a:solidFill>
                <a:latin typeface="Arial" pitchFamily="66" charset="0"/>
              </a:rPr>
              <a:t>Maximizing performance means minimizing response (execution) time</a:t>
            </a:r>
            <a:endParaRPr kumimoji="1" lang="en-US" altLang="zh-CN" dirty="0">
              <a:latin typeface="Comic Sans MS" pitchFamily="66" charset="0"/>
            </a:endParaRPr>
          </a:p>
          <a:p>
            <a:pPr eaLnBrk="0" hangingPunct="0">
              <a:lnSpc>
                <a:spcPct val="110000"/>
              </a:lnSpc>
            </a:pPr>
            <a:endParaRPr kumimoji="1" lang="en-US" altLang="zh-CN" sz="2000" dirty="0">
              <a:solidFill>
                <a:srgbClr val="FD0128"/>
              </a:solidFill>
              <a:latin typeface="Comic Sans MS" pitchFamily="66" charset="0"/>
            </a:endParaRPr>
          </a:p>
        </p:txBody>
      </p:sp>
      <p:pic>
        <p:nvPicPr>
          <p:cNvPr id="55301" name="Picture 5" descr="chap1_2-2new"/>
          <p:cNvPicPr>
            <a:picLocks noChangeAspect="1" noChangeArrowheads="1"/>
          </p:cNvPicPr>
          <p:nvPr/>
        </p:nvPicPr>
        <p:blipFill>
          <a:blip r:embed="rId3"/>
          <a:srcRect/>
          <a:stretch>
            <a:fillRect/>
          </a:stretch>
        </p:blipFill>
        <p:spPr bwMode="auto">
          <a:xfrm>
            <a:off x="3810000" y="4786313"/>
            <a:ext cx="4648200" cy="838200"/>
          </a:xfrm>
          <a:prstGeom prst="rect">
            <a:avLst/>
          </a:prstGeom>
          <a:noFill/>
          <a:ln w="9525">
            <a:solidFill>
              <a:srgbClr val="FF0000"/>
            </a:solidFill>
            <a:miter lim="800000"/>
            <a:headEnd/>
            <a:tailEnd/>
          </a:ln>
        </p:spPr>
      </p:pic>
    </p:spTree>
  </p:cSld>
  <p:clrMapOvr>
    <a:masterClrMapping/>
  </p:clrMapOvr>
  <p:transition spd="slow">
    <p:pull dir="ru"/>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1847528" y="0"/>
            <a:ext cx="8928670" cy="936625"/>
          </a:xfrm>
        </p:spPr>
        <p:txBody>
          <a:bodyPr/>
          <a:lstStyle/>
          <a:p>
            <a:r>
              <a:rPr lang="en-US" altLang="zh-CN" sz="4000" dirty="0">
                <a:latin typeface="Arial"/>
              </a:rPr>
              <a:t>Cluster/</a:t>
            </a:r>
            <a:r>
              <a:rPr lang="en-US" altLang="zh-CN" sz="4000" dirty="0" err="1">
                <a:latin typeface="Arial"/>
              </a:rPr>
              <a:t>Warehourse</a:t>
            </a:r>
            <a:r>
              <a:rPr lang="en-US" altLang="zh-CN" sz="4000" dirty="0">
                <a:latin typeface="Arial"/>
              </a:rPr>
              <a:t>-Scale Computers</a:t>
            </a:r>
            <a:endParaRPr lang="zh-CN" altLang="en-US" sz="4000" dirty="0"/>
          </a:p>
        </p:txBody>
      </p:sp>
      <p:sp>
        <p:nvSpPr>
          <p:cNvPr id="3" name="内容占位符 2"/>
          <p:cNvSpPr>
            <a:spLocks noGrp="1"/>
          </p:cNvSpPr>
          <p:nvPr>
            <p:ph idx="1"/>
          </p:nvPr>
        </p:nvSpPr>
        <p:spPr>
          <a:xfrm>
            <a:off x="1271464" y="1125539"/>
            <a:ext cx="10586103" cy="4795837"/>
          </a:xfrm>
        </p:spPr>
        <p:txBody>
          <a:bodyPr/>
          <a:lstStyle/>
          <a:p>
            <a:r>
              <a:rPr lang="en-US" altLang="zh-CN" dirty="0">
                <a:latin typeface="Arial"/>
              </a:rPr>
              <a:t>SaaS  (</a:t>
            </a:r>
            <a:r>
              <a:rPr lang="en-US" altLang="zh-CN" dirty="0" err="1">
                <a:latin typeface="Arial"/>
              </a:rPr>
              <a:t>Search,social</a:t>
            </a:r>
            <a:r>
              <a:rPr lang="en-US" altLang="zh-CN" dirty="0">
                <a:latin typeface="Arial"/>
              </a:rPr>
              <a:t> networking, video sharing, multiplayer games, online-shopping)</a:t>
            </a:r>
          </a:p>
          <a:p>
            <a:r>
              <a:rPr lang="en-US" altLang="zh-CN" dirty="0">
                <a:latin typeface="Arial"/>
              </a:rPr>
              <a:t>WSC—</a:t>
            </a:r>
            <a:r>
              <a:rPr lang="en-US" altLang="zh-CN" sz="2800" dirty="0">
                <a:latin typeface="Arial"/>
              </a:rPr>
              <a:t>tens of thousands of servers act as one</a:t>
            </a:r>
          </a:p>
          <a:p>
            <a:r>
              <a:rPr lang="en-US" altLang="zh-CN" sz="2800" dirty="0">
                <a:latin typeface="Arial"/>
              </a:rPr>
              <a:t>Requirements:</a:t>
            </a:r>
          </a:p>
          <a:p>
            <a:pPr lvl="1"/>
            <a:r>
              <a:rPr lang="en-US" altLang="zh-CN" sz="2400" dirty="0">
                <a:latin typeface="Arial"/>
              </a:rPr>
              <a:t>Price-performance, Power  ( 10% saves $7M )</a:t>
            </a:r>
          </a:p>
          <a:p>
            <a:pPr lvl="1"/>
            <a:r>
              <a:rPr lang="en-US" altLang="zh-CN" sz="2400" dirty="0">
                <a:latin typeface="Arial"/>
              </a:rPr>
              <a:t>Availability is critical</a:t>
            </a:r>
          </a:p>
          <a:p>
            <a:pPr lvl="1"/>
            <a:r>
              <a:rPr lang="en-US" altLang="zh-CN" sz="2400" dirty="0">
                <a:latin typeface="Arial"/>
              </a:rPr>
              <a:t>Scalability    ( </a:t>
            </a:r>
            <a:r>
              <a:rPr lang="en-US" altLang="zh-CN" sz="2400" dirty="0">
                <a:solidFill>
                  <a:srgbClr val="0000FF"/>
                </a:solidFill>
                <a:latin typeface="Arial"/>
              </a:rPr>
              <a:t>Note the difference with server</a:t>
            </a:r>
            <a:r>
              <a:rPr lang="en-US" altLang="zh-CN" sz="2400" dirty="0">
                <a:latin typeface="Arial"/>
              </a:rPr>
              <a:t> )</a:t>
            </a:r>
          </a:p>
          <a:p>
            <a:pPr lvl="1"/>
            <a:r>
              <a:rPr lang="en-US" altLang="zh-CN" sz="2400" dirty="0">
                <a:latin typeface="Arial"/>
              </a:rPr>
              <a:t>                    (</a:t>
            </a:r>
            <a:r>
              <a:rPr lang="en-US" altLang="zh-CN" sz="2400" dirty="0">
                <a:solidFill>
                  <a:srgbClr val="0000FF"/>
                </a:solidFill>
                <a:latin typeface="Arial"/>
              </a:rPr>
              <a:t>Note the difference with supercomputer</a:t>
            </a:r>
            <a:r>
              <a:rPr lang="en-US" altLang="zh-CN" sz="2400" dirty="0">
                <a:latin typeface="Arial"/>
              </a:rPr>
              <a:t>)</a:t>
            </a:r>
          </a:p>
          <a:p>
            <a:pPr marL="457200" lvl="1" indent="0">
              <a:buNone/>
            </a:pPr>
            <a:endParaRPr lang="en-US" altLang="zh-CN" sz="2400" dirty="0"/>
          </a:p>
          <a:p>
            <a:pPr lvl="1"/>
            <a:endParaRPr lang="en-US" altLang="zh-CN" sz="2400" dirty="0"/>
          </a:p>
          <a:p>
            <a:pPr lvl="1"/>
            <a:endParaRPr lang="zh-CN" altLang="en-US" sz="2400" dirty="0"/>
          </a:p>
        </p:txBody>
      </p:sp>
    </p:spTree>
    <p:extLst>
      <p:ext uri="{BB962C8B-B14F-4D97-AF65-F5344CB8AC3E}">
        <p14:creationId xmlns:p14="http://schemas.microsoft.com/office/powerpoint/2010/main" val="1154410793"/>
      </p:ext>
    </p:extLst>
  </p:cSld>
  <p:clrMapOvr>
    <a:masterClrMapping/>
  </p:clrMapOvr>
  <p:transition spd="slow">
    <p:pull dir="ru"/>
  </p:transition>
</p:sld>
</file>

<file path=ppt/slides/slide9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6322" name="Rectangle 2"/>
          <p:cNvSpPr>
            <a:spLocks noGrp="1" noRot="1" noChangeArrowheads="1"/>
          </p:cNvSpPr>
          <p:nvPr>
            <p:ph type="title"/>
          </p:nvPr>
        </p:nvSpPr>
        <p:spPr>
          <a:xfrm>
            <a:off x="3327401" y="0"/>
            <a:ext cx="6881813" cy="654050"/>
          </a:xfrm>
        </p:spPr>
        <p:txBody>
          <a:bodyPr>
            <a:normAutofit fontScale="90000"/>
          </a:bodyPr>
          <a:lstStyle/>
          <a:p>
            <a:pPr eaLnBrk="1" hangingPunct="1"/>
            <a:r>
              <a:rPr lang="en-US" altLang="zh-CN">
                <a:latin typeface="Arial"/>
              </a:rPr>
              <a:t>Common used phrases</a:t>
            </a:r>
          </a:p>
        </p:txBody>
      </p:sp>
      <p:sp>
        <p:nvSpPr>
          <p:cNvPr id="56323" name="Rectangle 3"/>
          <p:cNvSpPr>
            <a:spLocks noGrp="1" noRot="1" noChangeArrowheads="1"/>
          </p:cNvSpPr>
          <p:nvPr>
            <p:ph idx="1"/>
          </p:nvPr>
        </p:nvSpPr>
        <p:spPr>
          <a:xfrm>
            <a:off x="1487488" y="1098550"/>
            <a:ext cx="8305800" cy="4114800"/>
          </a:xfrm>
        </p:spPr>
        <p:txBody>
          <a:bodyPr/>
          <a:lstStyle/>
          <a:p>
            <a:pPr eaLnBrk="1" hangingPunct="1"/>
            <a:r>
              <a:rPr lang="en-US" altLang="zh-CN" sz="2400" dirty="0">
                <a:latin typeface="Arial" pitchFamily="66" charset="0"/>
              </a:rPr>
              <a:t>“</a:t>
            </a:r>
            <a:r>
              <a:rPr lang="en-US" altLang="zh-CN" sz="2400" dirty="0">
                <a:solidFill>
                  <a:srgbClr val="0000FF"/>
                </a:solidFill>
                <a:latin typeface="Arial" pitchFamily="66" charset="0"/>
              </a:rPr>
              <a:t>Performance of </a:t>
            </a:r>
            <a:r>
              <a:rPr lang="en-US" altLang="zh-CN" sz="2400" i="1" dirty="0" err="1">
                <a:solidFill>
                  <a:srgbClr val="0000FF"/>
                </a:solidFill>
                <a:latin typeface="Arial" pitchFamily="66" charset="0"/>
              </a:rPr>
              <a:t>P</a:t>
            </a:r>
            <a:r>
              <a:rPr lang="en-US" altLang="zh-CN" sz="2400" i="1" baseline="-25000" dirty="0" err="1">
                <a:solidFill>
                  <a:srgbClr val="0000FF"/>
                </a:solidFill>
                <a:latin typeface="Arial" pitchFamily="66" charset="0"/>
              </a:rPr>
              <a:t>1</a:t>
            </a:r>
            <a:r>
              <a:rPr lang="en-US" altLang="zh-CN" sz="2400" dirty="0">
                <a:solidFill>
                  <a:srgbClr val="0000FF"/>
                </a:solidFill>
                <a:latin typeface="Arial" pitchFamily="66" charset="0"/>
              </a:rPr>
              <a:t> is better than </a:t>
            </a:r>
            <a:r>
              <a:rPr lang="en-US" altLang="zh-CN" sz="2400" i="1" dirty="0" err="1">
                <a:solidFill>
                  <a:srgbClr val="0000FF"/>
                </a:solidFill>
                <a:latin typeface="Arial" pitchFamily="66" charset="0"/>
              </a:rPr>
              <a:t>P</a:t>
            </a:r>
            <a:r>
              <a:rPr lang="en-US" altLang="zh-CN" sz="2400" i="1" baseline="-25000" dirty="0" err="1">
                <a:solidFill>
                  <a:srgbClr val="0000FF"/>
                </a:solidFill>
                <a:latin typeface="Arial" pitchFamily="66" charset="0"/>
              </a:rPr>
              <a:t>2</a:t>
            </a:r>
            <a:r>
              <a:rPr lang="en-US" altLang="zh-CN" sz="2400" i="1" baseline="-25000" dirty="0">
                <a:solidFill>
                  <a:srgbClr val="0000FF"/>
                </a:solidFill>
                <a:latin typeface="Arial" pitchFamily="66" charset="0"/>
              </a:rPr>
              <a:t>  </a:t>
            </a:r>
            <a:r>
              <a:rPr lang="en-US" altLang="zh-CN" sz="2400" dirty="0">
                <a:latin typeface="Arial" pitchFamily="66" charset="0"/>
              </a:rPr>
              <a:t>” is, for a given work load </a:t>
            </a:r>
            <a:r>
              <a:rPr lang="en-US" altLang="zh-CN" sz="2400" i="1" dirty="0">
                <a:latin typeface="Arial" pitchFamily="66" charset="0"/>
              </a:rPr>
              <a:t>L</a:t>
            </a:r>
            <a:r>
              <a:rPr lang="en-US" altLang="zh-CN" sz="2400" dirty="0">
                <a:latin typeface="Arial" pitchFamily="66" charset="0"/>
              </a:rPr>
              <a:t>, </a:t>
            </a:r>
            <a:r>
              <a:rPr lang="en-US" altLang="zh-CN" sz="2400" i="1" dirty="0" err="1">
                <a:latin typeface="Arial" pitchFamily="66" charset="0"/>
              </a:rPr>
              <a:t>P</a:t>
            </a:r>
            <a:r>
              <a:rPr lang="en-US" altLang="zh-CN" sz="2400" i="1" baseline="-25000" dirty="0" err="1">
                <a:latin typeface="Arial" pitchFamily="66" charset="0"/>
              </a:rPr>
              <a:t>1</a:t>
            </a:r>
            <a:r>
              <a:rPr lang="en-US" altLang="zh-CN" sz="2400" i="1" baseline="-25000" dirty="0">
                <a:latin typeface="Arial" pitchFamily="66" charset="0"/>
              </a:rPr>
              <a:t> </a:t>
            </a:r>
            <a:r>
              <a:rPr lang="en-US" altLang="zh-CN" sz="2400" dirty="0">
                <a:latin typeface="Arial" pitchFamily="66" charset="0"/>
              </a:rPr>
              <a:t>takes less time to execute </a:t>
            </a:r>
            <a:r>
              <a:rPr lang="en-US" altLang="zh-CN" sz="2400" i="1" dirty="0">
                <a:latin typeface="Arial" pitchFamily="66" charset="0"/>
              </a:rPr>
              <a:t>L</a:t>
            </a:r>
            <a:r>
              <a:rPr lang="en-US" altLang="zh-CN" sz="2400" dirty="0">
                <a:latin typeface="Arial" pitchFamily="66" charset="0"/>
              </a:rPr>
              <a:t> than </a:t>
            </a:r>
            <a:r>
              <a:rPr lang="en-US" altLang="zh-CN" sz="2400" dirty="0" err="1">
                <a:latin typeface="Arial" pitchFamily="66" charset="0"/>
              </a:rPr>
              <a:t>P</a:t>
            </a:r>
            <a:r>
              <a:rPr lang="en-US" altLang="zh-CN" sz="2400" baseline="-25000" dirty="0" err="1">
                <a:latin typeface="Arial" pitchFamily="66" charset="0"/>
              </a:rPr>
              <a:t>2</a:t>
            </a:r>
            <a:r>
              <a:rPr lang="en-US" altLang="zh-CN" sz="2400" baseline="-25000" dirty="0">
                <a:latin typeface="Arial" pitchFamily="66" charset="0"/>
              </a:rPr>
              <a:t> </a:t>
            </a:r>
            <a:r>
              <a:rPr lang="en-US" altLang="zh-CN" sz="2400" dirty="0">
                <a:latin typeface="Arial" pitchFamily="66" charset="0"/>
              </a:rPr>
              <a:t>does</a:t>
            </a:r>
          </a:p>
          <a:p>
            <a:pPr eaLnBrk="1" hangingPunct="1">
              <a:buFont typeface="Wingdings" pitchFamily="2" charset="2"/>
              <a:buNone/>
            </a:pPr>
            <a:r>
              <a:rPr lang="en-US" altLang="zh-CN" sz="2400" dirty="0">
                <a:latin typeface="Arial" pitchFamily="66" charset="0"/>
              </a:rPr>
              <a:t>       </a:t>
            </a:r>
            <a:r>
              <a:rPr lang="en-US" altLang="zh-CN" sz="2400" dirty="0">
                <a:solidFill>
                  <a:srgbClr val="0000FF"/>
                </a:solidFill>
                <a:latin typeface="Arial" pitchFamily="66" charset="0"/>
              </a:rPr>
              <a:t>performance(</a:t>
            </a:r>
            <a:r>
              <a:rPr lang="en-US" altLang="zh-CN" sz="2400" dirty="0" err="1">
                <a:solidFill>
                  <a:srgbClr val="0000FF"/>
                </a:solidFill>
                <a:latin typeface="Arial" pitchFamily="66" charset="0"/>
              </a:rPr>
              <a:t>P1</a:t>
            </a:r>
            <a:r>
              <a:rPr lang="en-US" altLang="zh-CN" sz="2400" dirty="0">
                <a:solidFill>
                  <a:srgbClr val="0000FF"/>
                </a:solidFill>
                <a:latin typeface="Arial" pitchFamily="66" charset="0"/>
              </a:rPr>
              <a:t>) &gt; Performance(</a:t>
            </a:r>
            <a:r>
              <a:rPr lang="en-US" altLang="zh-CN" sz="2400" dirty="0" err="1">
                <a:solidFill>
                  <a:srgbClr val="0000FF"/>
                </a:solidFill>
                <a:latin typeface="Arial" pitchFamily="66" charset="0"/>
              </a:rPr>
              <a:t>P2</a:t>
            </a:r>
            <a:r>
              <a:rPr lang="en-US" altLang="zh-CN" sz="2400" dirty="0">
                <a:solidFill>
                  <a:srgbClr val="0000FF"/>
                </a:solidFill>
                <a:latin typeface="Arial" pitchFamily="66" charset="0"/>
              </a:rPr>
              <a:t>)</a:t>
            </a:r>
          </a:p>
          <a:p>
            <a:pPr eaLnBrk="1" hangingPunct="1">
              <a:buFont typeface="Wingdings" pitchFamily="2" charset="2"/>
              <a:buNone/>
            </a:pPr>
            <a:r>
              <a:rPr lang="en-US" altLang="zh-CN" sz="2400" dirty="0">
                <a:solidFill>
                  <a:srgbClr val="0000FF"/>
                </a:solidFill>
                <a:latin typeface="Arial" pitchFamily="66" charset="0"/>
                <a:sym typeface="Symbol" pitchFamily="18" charset="2"/>
              </a:rPr>
              <a:t>            Execution Time(</a:t>
            </a:r>
            <a:r>
              <a:rPr lang="en-US" altLang="zh-CN" sz="2400" dirty="0" err="1">
                <a:solidFill>
                  <a:srgbClr val="0000FF"/>
                </a:solidFill>
                <a:latin typeface="Arial" pitchFamily="66" charset="0"/>
                <a:sym typeface="Symbol" pitchFamily="18" charset="2"/>
              </a:rPr>
              <a:t>P1</a:t>
            </a:r>
            <a:r>
              <a:rPr lang="en-US" altLang="zh-CN" sz="2400" dirty="0">
                <a:solidFill>
                  <a:srgbClr val="0000FF"/>
                </a:solidFill>
                <a:latin typeface="Arial" pitchFamily="66" charset="0"/>
                <a:sym typeface="Symbol" pitchFamily="18" charset="2"/>
              </a:rPr>
              <a:t>, L) &lt; Execution Time(</a:t>
            </a:r>
            <a:r>
              <a:rPr lang="en-US" altLang="zh-CN" sz="2400" dirty="0" err="1">
                <a:solidFill>
                  <a:srgbClr val="0000FF"/>
                </a:solidFill>
                <a:latin typeface="Arial" pitchFamily="66" charset="0"/>
                <a:sym typeface="Symbol" pitchFamily="18" charset="2"/>
              </a:rPr>
              <a:t>P1</a:t>
            </a:r>
            <a:r>
              <a:rPr lang="en-US" altLang="zh-CN" sz="2400" dirty="0">
                <a:solidFill>
                  <a:srgbClr val="0000FF"/>
                </a:solidFill>
                <a:latin typeface="Arial" pitchFamily="66" charset="0"/>
                <a:sym typeface="Symbol" pitchFamily="18" charset="2"/>
              </a:rPr>
              <a:t>, L)</a:t>
            </a:r>
          </a:p>
          <a:p>
            <a:pPr eaLnBrk="1" hangingPunct="1"/>
            <a:endParaRPr lang="en-US" altLang="zh-CN" sz="2400" dirty="0">
              <a:latin typeface="Comic Sans MS" pitchFamily="66" charset="0"/>
              <a:sym typeface="Symbol" pitchFamily="18" charset="2"/>
            </a:endParaRPr>
          </a:p>
          <a:p>
            <a:pPr eaLnBrk="1" hangingPunct="1"/>
            <a:r>
              <a:rPr lang="en-US" altLang="zh-CN" sz="2400" dirty="0">
                <a:latin typeface="Arial" pitchFamily="66" charset="0"/>
                <a:sym typeface="Symbol" pitchFamily="18" charset="2"/>
              </a:rPr>
              <a:t>“Processor </a:t>
            </a:r>
            <a:r>
              <a:rPr lang="en-US" altLang="zh-CN" sz="2400" dirty="0">
                <a:solidFill>
                  <a:srgbClr val="FF0000"/>
                </a:solidFill>
                <a:latin typeface="Arial" pitchFamily="66" charset="0"/>
                <a:sym typeface="Symbol" pitchFamily="18" charset="2"/>
              </a:rPr>
              <a:t>X is n times fast than Y</a:t>
            </a:r>
            <a:r>
              <a:rPr lang="en-US" altLang="zh-CN" sz="2400" dirty="0">
                <a:latin typeface="Arial" pitchFamily="66" charset="0"/>
                <a:sym typeface="Symbol" pitchFamily="18" charset="2"/>
              </a:rPr>
              <a:t>” is </a:t>
            </a:r>
            <a:r>
              <a:rPr lang="en-US" altLang="zh-CN" sz="2400" dirty="0">
                <a:solidFill>
                  <a:schemeClr val="accent2"/>
                </a:solidFill>
                <a:latin typeface="Arial"/>
                <a:sym typeface="Symbol" pitchFamily="18" charset="2"/>
              </a:rPr>
              <a:t> </a:t>
            </a:r>
            <a:endParaRPr lang="en-US" altLang="zh-CN" sz="2400" dirty="0">
              <a:solidFill>
                <a:schemeClr val="accent2"/>
              </a:solidFill>
            </a:endParaRPr>
          </a:p>
        </p:txBody>
      </p:sp>
      <p:pic>
        <p:nvPicPr>
          <p:cNvPr id="56324" name="Picture 4" descr="chap1_2-1new"/>
          <p:cNvPicPr>
            <a:picLocks noChangeAspect="1" noChangeArrowheads="1"/>
          </p:cNvPicPr>
          <p:nvPr/>
        </p:nvPicPr>
        <p:blipFill>
          <a:blip r:embed="rId2"/>
          <a:srcRect/>
          <a:stretch>
            <a:fillRect/>
          </a:stretch>
        </p:blipFill>
        <p:spPr bwMode="auto">
          <a:xfrm>
            <a:off x="3524250" y="4429125"/>
            <a:ext cx="3352800" cy="990600"/>
          </a:xfrm>
          <a:prstGeom prst="rect">
            <a:avLst/>
          </a:prstGeom>
          <a:noFill/>
          <a:ln w="9525">
            <a:solidFill>
              <a:srgbClr val="FF0000"/>
            </a:solidFill>
            <a:miter lim="800000"/>
            <a:headEnd/>
            <a:tailEnd/>
          </a:ln>
        </p:spPr>
      </p:pic>
      <p:pic>
        <p:nvPicPr>
          <p:cNvPr id="56325" name="Picture 5"/>
          <p:cNvPicPr>
            <a:picLocks noChangeAspect="1" noChangeArrowheads="1"/>
          </p:cNvPicPr>
          <p:nvPr/>
        </p:nvPicPr>
        <p:blipFill>
          <a:blip r:embed="rId3"/>
          <a:srcRect/>
          <a:stretch>
            <a:fillRect/>
          </a:stretch>
        </p:blipFill>
        <p:spPr bwMode="auto">
          <a:xfrm>
            <a:off x="8382001" y="3200400"/>
            <a:ext cx="1685925" cy="2362200"/>
          </a:xfrm>
          <a:prstGeom prst="rect">
            <a:avLst/>
          </a:prstGeom>
          <a:noFill/>
          <a:ln w="9525">
            <a:noFill/>
            <a:miter lim="800000"/>
            <a:headEnd/>
            <a:tailEnd/>
          </a:ln>
        </p:spPr>
      </p:pic>
    </p:spTree>
  </p:cSld>
  <p:clrMapOvr>
    <a:masterClrMapping/>
  </p:clrMapOvr>
  <p:transition spd="slow">
    <p:pull dir="ru"/>
  </p:transition>
</p:sld>
</file>

<file path=ppt/slides/slide9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7346" name="Rectangle 2"/>
          <p:cNvSpPr>
            <a:spLocks noGrp="1" noRot="1" noChangeArrowheads="1"/>
          </p:cNvSpPr>
          <p:nvPr>
            <p:ph type="title"/>
          </p:nvPr>
        </p:nvSpPr>
        <p:spPr>
          <a:xfrm>
            <a:off x="1905688" y="-99392"/>
            <a:ext cx="9734928" cy="1143000"/>
          </a:xfrm>
        </p:spPr>
        <p:txBody>
          <a:bodyPr>
            <a:normAutofit/>
          </a:bodyPr>
          <a:lstStyle/>
          <a:p>
            <a:pPr eaLnBrk="1" hangingPunct="1"/>
            <a:r>
              <a:rPr lang="en-US" altLang="zh-CN" sz="3200" dirty="0">
                <a:solidFill>
                  <a:srgbClr val="FF0000"/>
                </a:solidFill>
                <a:latin typeface="Arial"/>
              </a:rPr>
              <a:t>Comparing Performance Across Multiple Programs</a:t>
            </a:r>
            <a:endParaRPr lang="en-US" altLang="zh-CN" sz="3200" dirty="0">
              <a:solidFill>
                <a:srgbClr val="FF0000"/>
              </a:solidFill>
              <a:latin typeface="Arial Narrow" pitchFamily="34" charset="0"/>
            </a:endParaRPr>
          </a:p>
        </p:txBody>
      </p:sp>
      <p:sp>
        <p:nvSpPr>
          <p:cNvPr id="57347" name="Rectangle 3"/>
          <p:cNvSpPr>
            <a:spLocks noGrp="1" noRot="1" noChangeArrowheads="1"/>
          </p:cNvSpPr>
          <p:nvPr>
            <p:ph idx="1"/>
          </p:nvPr>
        </p:nvSpPr>
        <p:spPr>
          <a:xfrm>
            <a:off x="1775520" y="2827669"/>
            <a:ext cx="8642350" cy="3424238"/>
          </a:xfrm>
        </p:spPr>
        <p:txBody>
          <a:bodyPr/>
          <a:lstStyle/>
          <a:p>
            <a:pPr lvl="1" eaLnBrk="1" hangingPunct="1"/>
            <a:r>
              <a:rPr lang="en-US" altLang="zh-CN" sz="2000" b="1" dirty="0">
                <a:solidFill>
                  <a:srgbClr val="000000"/>
                </a:solidFill>
                <a:latin typeface="Arial" pitchFamily="66" charset="0"/>
              </a:rPr>
              <a:t>A is 10 times faster than B for program 1</a:t>
            </a:r>
          </a:p>
          <a:p>
            <a:pPr lvl="1" eaLnBrk="1" hangingPunct="1"/>
            <a:r>
              <a:rPr lang="en-US" altLang="zh-CN" sz="2000" b="1" dirty="0">
                <a:solidFill>
                  <a:srgbClr val="000000"/>
                </a:solidFill>
                <a:latin typeface="Arial" pitchFamily="66" charset="0"/>
              </a:rPr>
              <a:t>B is 10 times faster than A for program 2</a:t>
            </a:r>
          </a:p>
          <a:p>
            <a:pPr lvl="1" eaLnBrk="1" hangingPunct="1"/>
            <a:r>
              <a:rPr lang="en-US" altLang="zh-CN" sz="2000" b="1" dirty="0">
                <a:solidFill>
                  <a:srgbClr val="000000"/>
                </a:solidFill>
                <a:latin typeface="Arial" pitchFamily="66" charset="0"/>
              </a:rPr>
              <a:t>A is 20 times faster than C for program 1</a:t>
            </a:r>
          </a:p>
          <a:p>
            <a:pPr lvl="1" eaLnBrk="1" hangingPunct="1"/>
            <a:r>
              <a:rPr lang="en-US" altLang="zh-CN" sz="2000" b="1" dirty="0">
                <a:solidFill>
                  <a:srgbClr val="000000"/>
                </a:solidFill>
                <a:latin typeface="Arial" pitchFamily="66" charset="0"/>
              </a:rPr>
              <a:t>C is 50 times faster than A for program 2</a:t>
            </a:r>
          </a:p>
          <a:p>
            <a:pPr lvl="1" eaLnBrk="1" hangingPunct="1"/>
            <a:r>
              <a:rPr lang="en-US" altLang="zh-CN" sz="2000" b="1" dirty="0">
                <a:solidFill>
                  <a:srgbClr val="000000"/>
                </a:solidFill>
                <a:latin typeface="Arial" pitchFamily="66" charset="0"/>
              </a:rPr>
              <a:t>B is 2 times faster than C for program 1</a:t>
            </a:r>
          </a:p>
          <a:p>
            <a:pPr lvl="1" eaLnBrk="1" hangingPunct="1"/>
            <a:r>
              <a:rPr lang="en-US" altLang="zh-CN" sz="2000" b="1" dirty="0">
                <a:solidFill>
                  <a:srgbClr val="000000"/>
                </a:solidFill>
                <a:latin typeface="Arial" pitchFamily="66" charset="0"/>
              </a:rPr>
              <a:t>C is 5 times faster than B for program 2</a:t>
            </a:r>
            <a:endParaRPr lang="en-US" altLang="zh-CN" dirty="0"/>
          </a:p>
          <a:p>
            <a:pPr eaLnBrk="1" hangingPunct="1">
              <a:spcBef>
                <a:spcPct val="40000"/>
              </a:spcBef>
            </a:pPr>
            <a:r>
              <a:rPr lang="en-US" altLang="zh-CN" sz="2800" dirty="0">
                <a:latin typeface="Arial" pitchFamily="66" charset="0"/>
              </a:rPr>
              <a:t>Each statement above is correct…,</a:t>
            </a:r>
          </a:p>
          <a:p>
            <a:pPr eaLnBrk="1" hangingPunct="1">
              <a:spcBef>
                <a:spcPct val="15000"/>
              </a:spcBef>
              <a:buFont typeface="Wingdings" pitchFamily="2" charset="2"/>
              <a:buNone/>
            </a:pPr>
            <a:r>
              <a:rPr lang="en-US" altLang="zh-CN" sz="2800" dirty="0">
                <a:latin typeface="Arial" pitchFamily="66" charset="0"/>
              </a:rPr>
              <a:t>…but we want to know </a:t>
            </a:r>
            <a:r>
              <a:rPr lang="en-US" altLang="zh-CN" sz="2800" dirty="0">
                <a:solidFill>
                  <a:srgbClr val="FF0000"/>
                </a:solidFill>
                <a:latin typeface="Arial" pitchFamily="66" charset="0"/>
              </a:rPr>
              <a:t>which machine is the best</a:t>
            </a:r>
            <a:r>
              <a:rPr lang="en-US" altLang="zh-CN" sz="2800" dirty="0">
                <a:latin typeface="Arial" pitchFamily="66" charset="0"/>
              </a:rPr>
              <a:t>?</a:t>
            </a:r>
          </a:p>
        </p:txBody>
      </p:sp>
      <p:pic>
        <p:nvPicPr>
          <p:cNvPr id="57348" name="Picture 4"/>
          <p:cNvPicPr>
            <a:picLocks noChangeAspect="1" noChangeArrowheads="1"/>
          </p:cNvPicPr>
          <p:nvPr/>
        </p:nvPicPr>
        <p:blipFill>
          <a:blip r:embed="rId2"/>
          <a:srcRect/>
          <a:stretch>
            <a:fillRect/>
          </a:stretch>
        </p:blipFill>
        <p:spPr bwMode="auto">
          <a:xfrm>
            <a:off x="2351584" y="1043608"/>
            <a:ext cx="7915275" cy="1362075"/>
          </a:xfrm>
          <a:prstGeom prst="rect">
            <a:avLst/>
          </a:prstGeom>
          <a:noFill/>
          <a:ln w="9525">
            <a:noFill/>
            <a:miter lim="800000"/>
            <a:headEnd/>
            <a:tailEnd/>
          </a:ln>
        </p:spPr>
      </p:pic>
    </p:spTree>
  </p:cSld>
  <p:clrMapOvr>
    <a:masterClrMapping/>
  </p:clrMapOvr>
  <p:transition spd="slow">
    <p:pull dir="ru"/>
  </p:transition>
</p:sld>
</file>

<file path=ppt/slides/slide9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8370" name="Rectangle 2"/>
          <p:cNvSpPr>
            <a:spLocks noGrp="1" noRot="1" noChangeArrowheads="1"/>
          </p:cNvSpPr>
          <p:nvPr>
            <p:ph type="title"/>
          </p:nvPr>
        </p:nvSpPr>
        <p:spPr>
          <a:xfrm>
            <a:off x="1881159" y="1"/>
            <a:ext cx="8259792" cy="914399"/>
          </a:xfrm>
        </p:spPr>
        <p:txBody>
          <a:bodyPr>
            <a:normAutofit/>
          </a:bodyPr>
          <a:lstStyle/>
          <a:p>
            <a:pPr eaLnBrk="1" hangingPunct="1"/>
            <a:r>
              <a:rPr lang="en-US" altLang="zh-CN" sz="4000" dirty="0">
                <a:solidFill>
                  <a:srgbClr val="FF0000"/>
                </a:solidFill>
                <a:latin typeface="Arial"/>
              </a:rPr>
              <a:t>Let’s Try a Simpler Example</a:t>
            </a:r>
            <a:endParaRPr lang="en-US" altLang="zh-CN" sz="4000" dirty="0">
              <a:solidFill>
                <a:srgbClr val="FF0000"/>
              </a:solidFill>
              <a:latin typeface="Arial Narrow" pitchFamily="34" charset="0"/>
            </a:endParaRPr>
          </a:p>
        </p:txBody>
      </p:sp>
      <p:sp>
        <p:nvSpPr>
          <p:cNvPr id="58371" name="Rectangle 3"/>
          <p:cNvSpPr>
            <a:spLocks noGrp="1" noRot="1" noChangeArrowheads="1"/>
          </p:cNvSpPr>
          <p:nvPr>
            <p:ph idx="1"/>
          </p:nvPr>
        </p:nvSpPr>
        <p:spPr>
          <a:xfrm>
            <a:off x="2057400" y="914400"/>
            <a:ext cx="8229600" cy="5257800"/>
          </a:xfrm>
        </p:spPr>
        <p:txBody>
          <a:bodyPr/>
          <a:lstStyle/>
          <a:p>
            <a:pPr eaLnBrk="1" hangingPunct="1"/>
            <a:r>
              <a:rPr lang="en-US" altLang="zh-CN" sz="2400" b="1" dirty="0">
                <a:latin typeface="Arial" pitchFamily="66" charset="0"/>
              </a:rPr>
              <a:t>Two machines timed on two benchmarks</a:t>
            </a:r>
            <a:endParaRPr lang="en-US" altLang="zh-CN" sz="2400" dirty="0">
              <a:latin typeface="Comic Sans MS" pitchFamily="66" charset="0"/>
            </a:endParaRPr>
          </a:p>
          <a:p>
            <a:pPr lvl="1" eaLnBrk="1" hangingPunct="1"/>
            <a:r>
              <a:rPr lang="en-US" altLang="zh-CN" sz="2000" dirty="0">
                <a:solidFill>
                  <a:srgbClr val="000000"/>
                </a:solidFill>
                <a:latin typeface="Arial" pitchFamily="66" charset="0"/>
              </a:rPr>
              <a:t>How much faster is Machine A than Machine B?</a:t>
            </a:r>
          </a:p>
          <a:p>
            <a:pPr eaLnBrk="1" hangingPunct="1"/>
            <a:endParaRPr lang="en-US" altLang="zh-CN" sz="2400" dirty="0">
              <a:solidFill>
                <a:schemeClr val="accent2"/>
              </a:solidFill>
              <a:latin typeface="Comic Sans MS" pitchFamily="66" charset="0"/>
            </a:endParaRPr>
          </a:p>
          <a:p>
            <a:pPr eaLnBrk="1" hangingPunct="1"/>
            <a:endParaRPr lang="en-US" altLang="zh-CN" sz="2400" dirty="0">
              <a:solidFill>
                <a:schemeClr val="accent2"/>
              </a:solidFill>
              <a:latin typeface="Comic Sans MS" pitchFamily="66" charset="0"/>
            </a:endParaRPr>
          </a:p>
          <a:p>
            <a:pPr eaLnBrk="1" hangingPunct="1"/>
            <a:r>
              <a:rPr lang="en-US" altLang="zh-CN" sz="2400" dirty="0">
                <a:solidFill>
                  <a:schemeClr val="tx2"/>
                </a:solidFill>
                <a:latin typeface="Arial" pitchFamily="66" charset="0"/>
              </a:rPr>
              <a:t>Attempt 1:</a:t>
            </a:r>
            <a:r>
              <a:rPr lang="en-US" altLang="zh-CN" sz="2400" dirty="0">
                <a:solidFill>
                  <a:srgbClr val="000000"/>
                </a:solidFill>
                <a:latin typeface="Arial" pitchFamily="66" charset="0"/>
              </a:rPr>
              <a:t> </a:t>
            </a:r>
            <a:r>
              <a:rPr lang="en-US" altLang="zh-CN" sz="2400" dirty="0">
                <a:solidFill>
                  <a:srgbClr val="FD0128"/>
                </a:solidFill>
                <a:latin typeface="Arial" pitchFamily="66" charset="0"/>
              </a:rPr>
              <a:t>ratio of run times, normalized to Machine A times</a:t>
            </a:r>
            <a:endParaRPr lang="en-US" altLang="zh-CN" sz="2800" b="1" dirty="0">
              <a:solidFill>
                <a:srgbClr val="FD0128"/>
              </a:solidFill>
              <a:latin typeface="Comic Sans MS" pitchFamily="66" charset="0"/>
            </a:endParaRPr>
          </a:p>
          <a:p>
            <a:pPr lvl="1" eaLnBrk="1" hangingPunct="1"/>
            <a:r>
              <a:rPr lang="en-US" altLang="zh-CN" sz="2000" b="1" dirty="0">
                <a:solidFill>
                  <a:srgbClr val="000000"/>
                </a:solidFill>
                <a:latin typeface="Arial" pitchFamily="66" charset="0"/>
              </a:rPr>
              <a:t>program1: 4/2 program2 : 8/12</a:t>
            </a:r>
          </a:p>
          <a:p>
            <a:pPr lvl="1" eaLnBrk="1" hangingPunct="1"/>
            <a:r>
              <a:rPr lang="en-US" altLang="zh-CN" sz="2000" b="1" dirty="0">
                <a:solidFill>
                  <a:srgbClr val="000000"/>
                </a:solidFill>
                <a:latin typeface="Arial" pitchFamily="66" charset="0"/>
              </a:rPr>
              <a:t>Machine A ran 2 times faster on program 1, 2/3 times faster on program 2</a:t>
            </a:r>
          </a:p>
          <a:p>
            <a:pPr lvl="1" eaLnBrk="1" hangingPunct="1"/>
            <a:r>
              <a:rPr lang="en-US" altLang="zh-CN" sz="2000" b="1" dirty="0">
                <a:solidFill>
                  <a:srgbClr val="000000"/>
                </a:solidFill>
                <a:latin typeface="Arial" pitchFamily="66" charset="0"/>
              </a:rPr>
              <a:t>On </a:t>
            </a:r>
            <a:r>
              <a:rPr lang="en-US" altLang="zh-CN" sz="2000" b="1" i="1" dirty="0">
                <a:solidFill>
                  <a:srgbClr val="FD0128"/>
                </a:solidFill>
                <a:latin typeface="Arial" pitchFamily="66" charset="0"/>
              </a:rPr>
              <a:t>average</a:t>
            </a:r>
            <a:r>
              <a:rPr lang="en-US" altLang="zh-CN" sz="2000" b="1" dirty="0">
                <a:solidFill>
                  <a:srgbClr val="000000"/>
                </a:solidFill>
                <a:latin typeface="Arial" pitchFamily="66" charset="0"/>
              </a:rPr>
              <a:t>, Machine A is </a:t>
            </a:r>
            <a:r>
              <a:rPr lang="en-US" altLang="zh-CN" sz="2000" b="1" dirty="0">
                <a:solidFill>
                  <a:srgbClr val="FD0128"/>
                </a:solidFill>
                <a:latin typeface="Arial" pitchFamily="66" charset="0"/>
              </a:rPr>
              <a:t>(2 + 2/3) /2 = 4/3 </a:t>
            </a:r>
            <a:r>
              <a:rPr lang="en-US" altLang="zh-CN" sz="2000" b="1" dirty="0">
                <a:solidFill>
                  <a:srgbClr val="000000"/>
                </a:solidFill>
                <a:latin typeface="Arial" pitchFamily="66" charset="0"/>
              </a:rPr>
              <a:t>times faster than Machine B</a:t>
            </a:r>
          </a:p>
          <a:p>
            <a:pPr eaLnBrk="1" hangingPunct="1"/>
            <a:r>
              <a:rPr lang="en-US" altLang="zh-CN" sz="2800" b="1" dirty="0">
                <a:solidFill>
                  <a:srgbClr val="000000"/>
                </a:solidFill>
                <a:latin typeface="Arial" pitchFamily="66" charset="0"/>
              </a:rPr>
              <a:t>It turns this “</a:t>
            </a:r>
            <a:r>
              <a:rPr lang="en-US" altLang="zh-CN" sz="2800" b="1" dirty="0">
                <a:solidFill>
                  <a:srgbClr val="FD0128"/>
                </a:solidFill>
                <a:latin typeface="Arial" pitchFamily="66" charset="0"/>
              </a:rPr>
              <a:t>averaging</a:t>
            </a:r>
            <a:r>
              <a:rPr lang="en-US" altLang="zh-CN" sz="2800" b="1" dirty="0">
                <a:solidFill>
                  <a:srgbClr val="000000"/>
                </a:solidFill>
                <a:latin typeface="Arial" pitchFamily="66" charset="0"/>
              </a:rPr>
              <a:t>” stuff can fool us</a:t>
            </a:r>
            <a:endParaRPr lang="en-US" altLang="zh-CN" sz="2800" b="1" dirty="0">
              <a:latin typeface="Comic Sans MS" pitchFamily="66" charset="0"/>
            </a:endParaRPr>
          </a:p>
        </p:txBody>
      </p:sp>
      <p:pic>
        <p:nvPicPr>
          <p:cNvPr id="58372" name="Picture 4"/>
          <p:cNvPicPr>
            <a:picLocks noChangeAspect="1" noChangeArrowheads="1"/>
          </p:cNvPicPr>
          <p:nvPr/>
        </p:nvPicPr>
        <p:blipFill>
          <a:blip r:embed="rId3"/>
          <a:srcRect/>
          <a:stretch>
            <a:fillRect/>
          </a:stretch>
        </p:blipFill>
        <p:spPr bwMode="auto">
          <a:xfrm>
            <a:off x="3276600" y="1676400"/>
            <a:ext cx="5410200" cy="838200"/>
          </a:xfrm>
          <a:prstGeom prst="rect">
            <a:avLst/>
          </a:prstGeom>
          <a:noFill/>
          <a:ln w="9525">
            <a:noFill/>
            <a:miter lim="800000"/>
            <a:headEnd/>
            <a:tailEnd/>
          </a:ln>
        </p:spPr>
      </p:pic>
    </p:spTree>
  </p:cSld>
  <p:clrMapOvr>
    <a:masterClrMapping/>
  </p:clrMapOvr>
  <p:transition spd="slow">
    <p:pull dir="ru"/>
  </p:transition>
</p:sld>
</file>

<file path=ppt/slides/slide9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9394" name="Rectangle 2"/>
          <p:cNvSpPr>
            <a:spLocks noGrp="1" noRot="1" noChangeArrowheads="1"/>
          </p:cNvSpPr>
          <p:nvPr>
            <p:ph type="title"/>
          </p:nvPr>
        </p:nvSpPr>
        <p:spPr>
          <a:xfrm>
            <a:off x="2667000" y="0"/>
            <a:ext cx="7772400" cy="762000"/>
          </a:xfrm>
        </p:spPr>
        <p:txBody>
          <a:bodyPr/>
          <a:lstStyle/>
          <a:p>
            <a:pPr eaLnBrk="1" hangingPunct="1"/>
            <a:r>
              <a:rPr lang="en-US" altLang="zh-CN" dirty="0">
                <a:solidFill>
                  <a:srgbClr val="FF0000"/>
                </a:solidFill>
                <a:latin typeface="Arial"/>
              </a:rPr>
              <a:t>Example: Second answer </a:t>
            </a:r>
          </a:p>
        </p:txBody>
      </p:sp>
      <p:sp>
        <p:nvSpPr>
          <p:cNvPr id="59395" name="Rectangle 3"/>
          <p:cNvSpPr>
            <a:spLocks noGrp="1" noRot="1" noChangeArrowheads="1"/>
          </p:cNvSpPr>
          <p:nvPr>
            <p:ph idx="1"/>
          </p:nvPr>
        </p:nvSpPr>
        <p:spPr>
          <a:xfrm>
            <a:off x="1524000" y="1071563"/>
            <a:ext cx="9144000" cy="5029200"/>
          </a:xfrm>
        </p:spPr>
        <p:txBody>
          <a:bodyPr/>
          <a:lstStyle/>
          <a:p>
            <a:pPr eaLnBrk="1" hangingPunct="1"/>
            <a:r>
              <a:rPr lang="en-US" altLang="zh-CN" sz="2400" b="1">
                <a:latin typeface="Arial" pitchFamily="66" charset="0"/>
              </a:rPr>
              <a:t>Two machines timed on two benchmarks</a:t>
            </a:r>
            <a:endParaRPr lang="en-US" altLang="zh-CN" sz="2400">
              <a:latin typeface="Comic Sans MS" pitchFamily="66" charset="0"/>
            </a:endParaRPr>
          </a:p>
          <a:p>
            <a:pPr lvl="1" eaLnBrk="1" hangingPunct="1"/>
            <a:r>
              <a:rPr lang="en-US" altLang="zh-CN" sz="2000">
                <a:solidFill>
                  <a:srgbClr val="000000"/>
                </a:solidFill>
                <a:latin typeface="Arial" pitchFamily="66" charset="0"/>
              </a:rPr>
              <a:t>How much faster is Machine A than Machine B?</a:t>
            </a:r>
          </a:p>
          <a:p>
            <a:pPr eaLnBrk="1" hangingPunct="1"/>
            <a:endParaRPr lang="en-US" altLang="zh-CN" sz="2400">
              <a:solidFill>
                <a:srgbClr val="000000"/>
              </a:solidFill>
              <a:latin typeface="Comic Sans MS" pitchFamily="66" charset="0"/>
            </a:endParaRPr>
          </a:p>
          <a:p>
            <a:pPr eaLnBrk="1" hangingPunct="1"/>
            <a:endParaRPr lang="en-US" altLang="zh-CN" sz="2400">
              <a:solidFill>
                <a:srgbClr val="000000"/>
              </a:solidFill>
              <a:latin typeface="Comic Sans MS" pitchFamily="66" charset="0"/>
            </a:endParaRPr>
          </a:p>
          <a:p>
            <a:pPr eaLnBrk="1" hangingPunct="1"/>
            <a:endParaRPr lang="en-US" altLang="zh-CN" sz="2400">
              <a:solidFill>
                <a:srgbClr val="000000"/>
              </a:solidFill>
              <a:latin typeface="Comic Sans MS" pitchFamily="66" charset="0"/>
            </a:endParaRPr>
          </a:p>
          <a:p>
            <a:pPr eaLnBrk="1" hangingPunct="1"/>
            <a:r>
              <a:rPr lang="en-US" altLang="zh-CN" sz="2400">
                <a:solidFill>
                  <a:schemeClr val="tx2"/>
                </a:solidFill>
                <a:latin typeface="Arial" pitchFamily="66" charset="0"/>
              </a:rPr>
              <a:t>Attempt 2:</a:t>
            </a:r>
            <a:r>
              <a:rPr lang="en-US" altLang="zh-CN" sz="2400">
                <a:solidFill>
                  <a:srgbClr val="000000"/>
                </a:solidFill>
                <a:latin typeface="Arial" pitchFamily="66" charset="0"/>
              </a:rPr>
              <a:t> </a:t>
            </a:r>
            <a:r>
              <a:rPr lang="en-US" altLang="zh-CN" sz="2400" b="1">
                <a:solidFill>
                  <a:srgbClr val="FD0128"/>
                </a:solidFill>
                <a:latin typeface="Arial" pitchFamily="66" charset="0"/>
              </a:rPr>
              <a:t>ratio of run times, normalized to Machine B times</a:t>
            </a:r>
          </a:p>
          <a:p>
            <a:pPr lvl="1" eaLnBrk="1" hangingPunct="1"/>
            <a:r>
              <a:rPr lang="en-US" altLang="zh-CN" sz="2000" b="1">
                <a:solidFill>
                  <a:srgbClr val="000000"/>
                </a:solidFill>
                <a:latin typeface="Arial" pitchFamily="66" charset="0"/>
              </a:rPr>
              <a:t>program 1: 2/4 program 2 : 12/8</a:t>
            </a:r>
          </a:p>
          <a:p>
            <a:pPr lvl="1" eaLnBrk="1" hangingPunct="1"/>
            <a:r>
              <a:rPr lang="en-US" altLang="zh-CN" sz="2000" b="1">
                <a:solidFill>
                  <a:srgbClr val="000000"/>
                </a:solidFill>
                <a:latin typeface="Arial" pitchFamily="66" charset="0"/>
              </a:rPr>
              <a:t>Machine A ran program 1 in 1/2 the time and program 2 in 3/2 the time</a:t>
            </a:r>
          </a:p>
          <a:p>
            <a:pPr lvl="1" eaLnBrk="1" hangingPunct="1"/>
            <a:r>
              <a:rPr lang="en-US" altLang="zh-CN" sz="2000" b="1">
                <a:solidFill>
                  <a:srgbClr val="000000"/>
                </a:solidFill>
                <a:latin typeface="Arial" pitchFamily="66" charset="0"/>
              </a:rPr>
              <a:t>On </a:t>
            </a:r>
            <a:r>
              <a:rPr lang="en-US" altLang="zh-CN" sz="2000" b="1">
                <a:solidFill>
                  <a:srgbClr val="FD0128"/>
                </a:solidFill>
                <a:latin typeface="Arial" pitchFamily="66" charset="0"/>
              </a:rPr>
              <a:t>average, (1/2 + 3/2) / 2 = 1</a:t>
            </a:r>
          </a:p>
          <a:p>
            <a:pPr lvl="1" eaLnBrk="1" hangingPunct="1"/>
            <a:r>
              <a:rPr lang="en-US" altLang="zh-CN" sz="2000" b="1">
                <a:solidFill>
                  <a:srgbClr val="000000"/>
                </a:solidFill>
                <a:latin typeface="Arial" pitchFamily="66" charset="0"/>
              </a:rPr>
              <a:t>Put another way, Machine A is </a:t>
            </a:r>
            <a:r>
              <a:rPr lang="en-US" altLang="zh-CN" sz="2000" b="1">
                <a:solidFill>
                  <a:srgbClr val="FD0128"/>
                </a:solidFill>
                <a:latin typeface="Arial" pitchFamily="66" charset="0"/>
              </a:rPr>
              <a:t>1.0 times faster </a:t>
            </a:r>
            <a:r>
              <a:rPr lang="en-US" altLang="zh-CN" sz="2000" b="1">
                <a:solidFill>
                  <a:srgbClr val="000000"/>
                </a:solidFill>
                <a:latin typeface="Arial" pitchFamily="66" charset="0"/>
              </a:rPr>
              <a:t>than Machine B</a:t>
            </a:r>
            <a:endParaRPr lang="en-US" altLang="zh-CN" sz="2000">
              <a:solidFill>
                <a:srgbClr val="000000"/>
              </a:solidFill>
              <a:latin typeface="Comic Sans MS" pitchFamily="66" charset="0"/>
            </a:endParaRPr>
          </a:p>
        </p:txBody>
      </p:sp>
      <p:pic>
        <p:nvPicPr>
          <p:cNvPr id="59396" name="Picture 4"/>
          <p:cNvPicPr>
            <a:picLocks noChangeAspect="1" noChangeArrowheads="1"/>
          </p:cNvPicPr>
          <p:nvPr/>
        </p:nvPicPr>
        <p:blipFill>
          <a:blip r:embed="rId2"/>
          <a:srcRect/>
          <a:stretch>
            <a:fillRect/>
          </a:stretch>
        </p:blipFill>
        <p:spPr bwMode="auto">
          <a:xfrm>
            <a:off x="3595688" y="2071688"/>
            <a:ext cx="5410200" cy="990600"/>
          </a:xfrm>
          <a:prstGeom prst="rect">
            <a:avLst/>
          </a:prstGeom>
          <a:noFill/>
          <a:ln w="9525">
            <a:noFill/>
            <a:miter lim="800000"/>
            <a:headEnd/>
            <a:tailEnd/>
          </a:ln>
        </p:spPr>
      </p:pic>
    </p:spTree>
  </p:cSld>
  <p:clrMapOvr>
    <a:masterClrMapping/>
  </p:clrMapOvr>
  <p:transition spd="slow">
    <p:pull dir="ru"/>
  </p:transition>
</p:sld>
</file>

<file path=ppt/slides/slide9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0418" name="Rectangle 2"/>
          <p:cNvSpPr>
            <a:spLocks noGrp="1" noRot="1" noChangeArrowheads="1"/>
          </p:cNvSpPr>
          <p:nvPr>
            <p:ph type="title"/>
          </p:nvPr>
        </p:nvSpPr>
        <p:spPr>
          <a:xfrm>
            <a:off x="2423592" y="161131"/>
            <a:ext cx="6881813" cy="588963"/>
          </a:xfrm>
        </p:spPr>
        <p:txBody>
          <a:bodyPr>
            <a:normAutofit fontScale="90000"/>
          </a:bodyPr>
          <a:lstStyle/>
          <a:p>
            <a:pPr eaLnBrk="1" hangingPunct="1"/>
            <a:r>
              <a:rPr lang="en-US" altLang="zh-CN" dirty="0">
                <a:solidFill>
                  <a:srgbClr val="FF0000"/>
                </a:solidFill>
                <a:latin typeface="Arial"/>
              </a:rPr>
              <a:t>Example: Third answer</a:t>
            </a:r>
          </a:p>
        </p:txBody>
      </p:sp>
      <p:sp>
        <p:nvSpPr>
          <p:cNvPr id="60419" name="Rectangle 3"/>
          <p:cNvSpPr>
            <a:spLocks noGrp="1" noRot="1" noChangeArrowheads="1"/>
          </p:cNvSpPr>
          <p:nvPr>
            <p:ph idx="1"/>
          </p:nvPr>
        </p:nvSpPr>
        <p:spPr>
          <a:xfrm>
            <a:off x="1828800" y="1214438"/>
            <a:ext cx="8839200" cy="4800600"/>
          </a:xfrm>
        </p:spPr>
        <p:txBody>
          <a:bodyPr/>
          <a:lstStyle/>
          <a:p>
            <a:pPr eaLnBrk="1" hangingPunct="1"/>
            <a:r>
              <a:rPr lang="en-US" altLang="zh-CN" sz="2400" b="1">
                <a:latin typeface="Arial" pitchFamily="66" charset="0"/>
              </a:rPr>
              <a:t>Two machines timed on two benchmarks</a:t>
            </a:r>
            <a:endParaRPr lang="en-US" altLang="zh-CN" sz="2400">
              <a:latin typeface="Comic Sans MS" pitchFamily="66" charset="0"/>
            </a:endParaRPr>
          </a:p>
          <a:p>
            <a:pPr lvl="1" eaLnBrk="1" hangingPunct="1"/>
            <a:r>
              <a:rPr lang="en-US" altLang="zh-CN" sz="2000">
                <a:solidFill>
                  <a:srgbClr val="000000"/>
                </a:solidFill>
                <a:latin typeface="Arial" pitchFamily="66" charset="0"/>
              </a:rPr>
              <a:t>How much faster is Machine A than Machine B?</a:t>
            </a:r>
            <a:endParaRPr lang="en-US" altLang="zh-CN" sz="2000">
              <a:solidFill>
                <a:srgbClr val="000000"/>
              </a:solidFill>
            </a:endParaRPr>
          </a:p>
          <a:p>
            <a:pPr eaLnBrk="1" hangingPunct="1"/>
            <a:endParaRPr lang="en-US" altLang="zh-CN" sz="2400">
              <a:solidFill>
                <a:srgbClr val="000000"/>
              </a:solidFill>
            </a:endParaRPr>
          </a:p>
          <a:p>
            <a:pPr eaLnBrk="1" hangingPunct="1"/>
            <a:endParaRPr lang="en-US" altLang="zh-CN" sz="2400">
              <a:solidFill>
                <a:srgbClr val="000000"/>
              </a:solidFill>
            </a:endParaRPr>
          </a:p>
          <a:p>
            <a:pPr eaLnBrk="1" hangingPunct="1"/>
            <a:endParaRPr lang="en-US" altLang="zh-CN" sz="2400">
              <a:solidFill>
                <a:srgbClr val="000000"/>
              </a:solidFill>
            </a:endParaRPr>
          </a:p>
          <a:p>
            <a:pPr eaLnBrk="1" hangingPunct="1"/>
            <a:r>
              <a:rPr lang="en-US" altLang="zh-CN" sz="2400">
                <a:solidFill>
                  <a:schemeClr val="tx2"/>
                </a:solidFill>
                <a:latin typeface="Arial" pitchFamily="66" charset="0"/>
              </a:rPr>
              <a:t>Attempt 3:</a:t>
            </a:r>
            <a:r>
              <a:rPr lang="en-US" altLang="zh-CN" sz="2400">
                <a:solidFill>
                  <a:srgbClr val="000000"/>
                </a:solidFill>
                <a:latin typeface="Arial" pitchFamily="66" charset="0"/>
              </a:rPr>
              <a:t> </a:t>
            </a:r>
            <a:r>
              <a:rPr lang="en-US" altLang="zh-CN" sz="2400" b="1">
                <a:solidFill>
                  <a:srgbClr val="FD0128"/>
                </a:solidFill>
                <a:latin typeface="Arial" pitchFamily="66" charset="0"/>
              </a:rPr>
              <a:t>ratio of run times, aggregate (total sum) times, </a:t>
            </a:r>
          </a:p>
          <a:p>
            <a:pPr lvl="1" eaLnBrk="1" hangingPunct="1"/>
            <a:r>
              <a:rPr lang="en-US" altLang="zh-CN" sz="2000" b="1">
                <a:solidFill>
                  <a:srgbClr val="000000"/>
                </a:solidFill>
                <a:latin typeface="Arial" pitchFamily="66" charset="0"/>
              </a:rPr>
              <a:t>Machine A took </a:t>
            </a:r>
            <a:r>
              <a:rPr lang="en-US" altLang="zh-CN" sz="2000" b="1">
                <a:solidFill>
                  <a:srgbClr val="FF0000"/>
                </a:solidFill>
                <a:latin typeface="Arial" pitchFamily="66" charset="0"/>
              </a:rPr>
              <a:t>14</a:t>
            </a:r>
            <a:r>
              <a:rPr lang="en-US" altLang="zh-CN" sz="2000" b="1">
                <a:solidFill>
                  <a:srgbClr val="000000"/>
                </a:solidFill>
                <a:latin typeface="Arial" pitchFamily="66" charset="0"/>
              </a:rPr>
              <a:t> seconds for both programs</a:t>
            </a:r>
          </a:p>
          <a:p>
            <a:pPr lvl="1" eaLnBrk="1" hangingPunct="1"/>
            <a:r>
              <a:rPr lang="en-US" altLang="zh-CN" sz="2000" b="1">
                <a:solidFill>
                  <a:srgbClr val="000000"/>
                </a:solidFill>
                <a:latin typeface="Arial" pitchFamily="66" charset="0"/>
              </a:rPr>
              <a:t>Machine B took </a:t>
            </a:r>
            <a:r>
              <a:rPr lang="en-US" altLang="zh-CN" sz="2000" b="1">
                <a:solidFill>
                  <a:srgbClr val="FF0000"/>
                </a:solidFill>
                <a:latin typeface="Arial" pitchFamily="66" charset="0"/>
              </a:rPr>
              <a:t>12</a:t>
            </a:r>
            <a:r>
              <a:rPr lang="en-US" altLang="zh-CN" sz="2000" b="1">
                <a:solidFill>
                  <a:schemeClr val="accent2"/>
                </a:solidFill>
                <a:latin typeface="Arial" pitchFamily="66" charset="0"/>
              </a:rPr>
              <a:t> </a:t>
            </a:r>
            <a:r>
              <a:rPr lang="en-US" altLang="zh-CN" sz="2000" b="1">
                <a:solidFill>
                  <a:srgbClr val="000000"/>
                </a:solidFill>
                <a:latin typeface="Arial" pitchFamily="66" charset="0"/>
              </a:rPr>
              <a:t>seconds for both programs</a:t>
            </a:r>
          </a:p>
          <a:p>
            <a:pPr lvl="1" eaLnBrk="1" hangingPunct="1"/>
            <a:r>
              <a:rPr lang="en-US" altLang="zh-CN" sz="2000" b="1">
                <a:solidFill>
                  <a:srgbClr val="000000"/>
                </a:solidFill>
                <a:latin typeface="Arial" pitchFamily="66" charset="0"/>
              </a:rPr>
              <a:t>Therefore, Machine A takes 14/12 of the time of Machine B</a:t>
            </a:r>
          </a:p>
          <a:p>
            <a:pPr lvl="1" eaLnBrk="1" hangingPunct="1"/>
            <a:r>
              <a:rPr lang="en-US" altLang="zh-CN" sz="2000" b="1">
                <a:solidFill>
                  <a:srgbClr val="000000"/>
                </a:solidFill>
                <a:latin typeface="Arial" pitchFamily="66" charset="0"/>
              </a:rPr>
              <a:t>Put another way, Machine A is </a:t>
            </a:r>
            <a:r>
              <a:rPr lang="en-US" altLang="zh-CN" sz="2000" b="1">
                <a:solidFill>
                  <a:srgbClr val="FD0128"/>
                </a:solidFill>
                <a:latin typeface="Arial" pitchFamily="66" charset="0"/>
              </a:rPr>
              <a:t>6/7 faster </a:t>
            </a:r>
            <a:r>
              <a:rPr lang="en-US" altLang="zh-CN" sz="2000" b="1">
                <a:solidFill>
                  <a:srgbClr val="000000"/>
                </a:solidFill>
                <a:latin typeface="Arial" pitchFamily="66" charset="0"/>
              </a:rPr>
              <a:t>than Machine B</a:t>
            </a:r>
            <a:endParaRPr lang="en-US" altLang="zh-CN" sz="2000">
              <a:solidFill>
                <a:srgbClr val="000000"/>
              </a:solidFill>
              <a:latin typeface="Comic Sans MS" pitchFamily="66" charset="0"/>
            </a:endParaRPr>
          </a:p>
          <a:p>
            <a:pPr eaLnBrk="1" hangingPunct="1"/>
            <a:endParaRPr lang="en-US" altLang="zh-CN"/>
          </a:p>
        </p:txBody>
      </p:sp>
      <p:pic>
        <p:nvPicPr>
          <p:cNvPr id="60420" name="Picture 4"/>
          <p:cNvPicPr>
            <a:picLocks noChangeAspect="1" noChangeArrowheads="1"/>
          </p:cNvPicPr>
          <p:nvPr/>
        </p:nvPicPr>
        <p:blipFill>
          <a:blip r:embed="rId2"/>
          <a:srcRect/>
          <a:stretch>
            <a:fillRect/>
          </a:stretch>
        </p:blipFill>
        <p:spPr bwMode="auto">
          <a:xfrm>
            <a:off x="3524250" y="2143125"/>
            <a:ext cx="5410200" cy="990600"/>
          </a:xfrm>
          <a:prstGeom prst="rect">
            <a:avLst/>
          </a:prstGeom>
          <a:noFill/>
          <a:ln w="9525">
            <a:noFill/>
            <a:miter lim="800000"/>
            <a:headEnd/>
            <a:tailEnd/>
          </a:ln>
        </p:spPr>
      </p:pic>
    </p:spTree>
  </p:cSld>
  <p:clrMapOvr>
    <a:masterClrMapping/>
  </p:clrMapOvr>
  <p:transition spd="slow">
    <p:pull dir="ru"/>
  </p:transition>
</p:sld>
</file>

<file path=ppt/slides/slide9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1442" name="Rectangle 2"/>
          <p:cNvSpPr>
            <a:spLocks noGrp="1" noRot="1" noChangeArrowheads="1"/>
          </p:cNvSpPr>
          <p:nvPr>
            <p:ph type="title"/>
          </p:nvPr>
        </p:nvSpPr>
        <p:spPr>
          <a:xfrm>
            <a:off x="2423592" y="116632"/>
            <a:ext cx="6880225" cy="654050"/>
          </a:xfrm>
        </p:spPr>
        <p:txBody>
          <a:bodyPr>
            <a:normAutofit fontScale="90000"/>
          </a:bodyPr>
          <a:lstStyle/>
          <a:p>
            <a:pPr eaLnBrk="1" hangingPunct="1"/>
            <a:r>
              <a:rPr lang="en-US" altLang="zh-CN" dirty="0">
                <a:solidFill>
                  <a:srgbClr val="FF0000"/>
                </a:solidFill>
                <a:latin typeface="Arial"/>
              </a:rPr>
              <a:t>Which is Right?</a:t>
            </a:r>
            <a:endParaRPr lang="en-US" altLang="zh-CN" b="1" dirty="0">
              <a:solidFill>
                <a:srgbClr val="FF0000"/>
              </a:solidFill>
              <a:latin typeface="Arial Narrow" pitchFamily="34" charset="0"/>
            </a:endParaRPr>
          </a:p>
        </p:txBody>
      </p:sp>
      <p:sp>
        <p:nvSpPr>
          <p:cNvPr id="61443" name="Rectangle 3"/>
          <p:cNvSpPr>
            <a:spLocks noGrp="1" noRot="1" noChangeArrowheads="1"/>
          </p:cNvSpPr>
          <p:nvPr>
            <p:ph idx="1"/>
          </p:nvPr>
        </p:nvSpPr>
        <p:spPr>
          <a:xfrm>
            <a:off x="1952625" y="1285875"/>
            <a:ext cx="9327951" cy="4267200"/>
          </a:xfrm>
        </p:spPr>
        <p:txBody>
          <a:bodyPr>
            <a:normAutofit/>
          </a:bodyPr>
          <a:lstStyle/>
          <a:p>
            <a:pPr eaLnBrk="1" hangingPunct="1">
              <a:lnSpc>
                <a:spcPct val="90000"/>
              </a:lnSpc>
            </a:pPr>
            <a:r>
              <a:rPr lang="en-US" altLang="zh-CN" sz="2800" b="1" dirty="0">
                <a:solidFill>
                  <a:srgbClr val="000000"/>
                </a:solidFill>
                <a:latin typeface="Arial" pitchFamily="66" charset="0"/>
              </a:rPr>
              <a:t>Question:</a:t>
            </a:r>
          </a:p>
          <a:p>
            <a:pPr lvl="1" eaLnBrk="1" hangingPunct="1">
              <a:lnSpc>
                <a:spcPct val="90000"/>
              </a:lnSpc>
            </a:pPr>
            <a:r>
              <a:rPr lang="en-US" altLang="zh-CN" sz="2400" dirty="0">
                <a:solidFill>
                  <a:srgbClr val="000000"/>
                </a:solidFill>
                <a:latin typeface="Arial" pitchFamily="66" charset="0"/>
              </a:rPr>
              <a:t>How can we get </a:t>
            </a:r>
            <a:r>
              <a:rPr lang="en-US" altLang="zh-CN" sz="2400" dirty="0">
                <a:solidFill>
                  <a:srgbClr val="FD0128"/>
                </a:solidFill>
                <a:latin typeface="Arial" pitchFamily="66" charset="0"/>
              </a:rPr>
              <a:t>three different answers</a:t>
            </a:r>
            <a:r>
              <a:rPr lang="en-US" altLang="zh-CN" sz="2400" dirty="0">
                <a:solidFill>
                  <a:srgbClr val="000000"/>
                </a:solidFill>
                <a:latin typeface="Arial" pitchFamily="66" charset="0"/>
              </a:rPr>
              <a:t>?</a:t>
            </a:r>
          </a:p>
          <a:p>
            <a:pPr eaLnBrk="1" hangingPunct="1">
              <a:lnSpc>
                <a:spcPct val="90000"/>
              </a:lnSpc>
            </a:pPr>
            <a:endParaRPr lang="en-US" altLang="zh-CN" sz="2800" b="1" dirty="0">
              <a:solidFill>
                <a:srgbClr val="000000"/>
              </a:solidFill>
              <a:latin typeface="Comic Sans MS" pitchFamily="66" charset="0"/>
            </a:endParaRPr>
          </a:p>
          <a:p>
            <a:pPr eaLnBrk="1" hangingPunct="1">
              <a:lnSpc>
                <a:spcPct val="90000"/>
              </a:lnSpc>
            </a:pPr>
            <a:r>
              <a:rPr lang="en-US" altLang="zh-CN" sz="2800" b="1" dirty="0">
                <a:solidFill>
                  <a:srgbClr val="000000"/>
                </a:solidFill>
                <a:latin typeface="Arial" pitchFamily="66" charset="0"/>
              </a:rPr>
              <a:t>Solution</a:t>
            </a:r>
          </a:p>
          <a:p>
            <a:pPr lvl="1" eaLnBrk="1" hangingPunct="1">
              <a:lnSpc>
                <a:spcPct val="90000"/>
              </a:lnSpc>
            </a:pPr>
            <a:r>
              <a:rPr lang="en-US" altLang="zh-CN" sz="2400" dirty="0">
                <a:solidFill>
                  <a:srgbClr val="000000"/>
                </a:solidFill>
                <a:latin typeface="Arial" pitchFamily="66" charset="0"/>
              </a:rPr>
              <a:t>Because, while they are all</a:t>
            </a:r>
            <a:r>
              <a:rPr lang="en-US" altLang="zh-CN" sz="2400" b="1" dirty="0">
                <a:solidFill>
                  <a:srgbClr val="000000"/>
                </a:solidFill>
                <a:latin typeface="Arial" pitchFamily="66" charset="0"/>
              </a:rPr>
              <a:t> </a:t>
            </a:r>
            <a:r>
              <a:rPr lang="en-US" altLang="zh-CN" sz="2400" dirty="0">
                <a:solidFill>
                  <a:srgbClr val="FD0128"/>
                </a:solidFill>
                <a:latin typeface="Arial" pitchFamily="66" charset="0"/>
              </a:rPr>
              <a:t>reasonable</a:t>
            </a:r>
            <a:r>
              <a:rPr lang="en-US" altLang="zh-CN" sz="2400" b="1" dirty="0">
                <a:solidFill>
                  <a:srgbClr val="FD0128"/>
                </a:solidFill>
                <a:latin typeface="Arial" pitchFamily="66" charset="0"/>
              </a:rPr>
              <a:t> </a:t>
            </a:r>
            <a:r>
              <a:rPr lang="en-US" altLang="zh-CN" sz="2400" dirty="0">
                <a:solidFill>
                  <a:srgbClr val="000000"/>
                </a:solidFill>
                <a:latin typeface="Arial" pitchFamily="66" charset="0"/>
              </a:rPr>
              <a:t>calculations…</a:t>
            </a:r>
          </a:p>
          <a:p>
            <a:pPr lvl="1" eaLnBrk="1" hangingPunct="1">
              <a:lnSpc>
                <a:spcPct val="90000"/>
              </a:lnSpc>
            </a:pPr>
            <a:r>
              <a:rPr lang="en-US" altLang="zh-CN" sz="2400" b="1" dirty="0">
                <a:solidFill>
                  <a:srgbClr val="FD0128"/>
                </a:solidFill>
                <a:latin typeface="Arial" pitchFamily="66" charset="0"/>
              </a:rPr>
              <a:t>…</a:t>
            </a:r>
            <a:r>
              <a:rPr lang="en-US" altLang="zh-CN" sz="2400" dirty="0">
                <a:solidFill>
                  <a:srgbClr val="FD0128"/>
                </a:solidFill>
                <a:latin typeface="Arial" pitchFamily="66" charset="0"/>
              </a:rPr>
              <a:t>each answers a </a:t>
            </a:r>
            <a:r>
              <a:rPr lang="en-US" altLang="zh-CN" sz="2400" i="1" dirty="0">
                <a:solidFill>
                  <a:srgbClr val="FD0128"/>
                </a:solidFill>
                <a:latin typeface="Arial" pitchFamily="66" charset="0"/>
              </a:rPr>
              <a:t>different </a:t>
            </a:r>
            <a:r>
              <a:rPr lang="en-US" altLang="zh-CN" sz="2400" dirty="0">
                <a:solidFill>
                  <a:srgbClr val="FD0128"/>
                </a:solidFill>
                <a:latin typeface="Arial" pitchFamily="66" charset="0"/>
              </a:rPr>
              <a:t>question</a:t>
            </a:r>
          </a:p>
          <a:p>
            <a:pPr eaLnBrk="1" hangingPunct="1">
              <a:lnSpc>
                <a:spcPct val="90000"/>
              </a:lnSpc>
            </a:pPr>
            <a:endParaRPr lang="en-US" altLang="zh-CN" sz="2800" dirty="0">
              <a:solidFill>
                <a:srgbClr val="000000"/>
              </a:solidFill>
              <a:latin typeface="Comic Sans MS" pitchFamily="66" charset="0"/>
            </a:endParaRPr>
          </a:p>
          <a:p>
            <a:pPr eaLnBrk="1" hangingPunct="1">
              <a:lnSpc>
                <a:spcPct val="90000"/>
              </a:lnSpc>
            </a:pPr>
            <a:r>
              <a:rPr lang="en-US" altLang="zh-CN" sz="2800" dirty="0">
                <a:solidFill>
                  <a:srgbClr val="000000"/>
                </a:solidFill>
                <a:latin typeface="Arial" pitchFamily="66" charset="0"/>
              </a:rPr>
              <a:t>We need to be more precise in understanding and posing these performance &amp; metric questions</a:t>
            </a:r>
            <a:endParaRPr lang="en-US" altLang="zh-CN" dirty="0"/>
          </a:p>
        </p:txBody>
      </p:sp>
    </p:spTree>
  </p:cSld>
  <p:clrMapOvr>
    <a:masterClrMapping/>
  </p:clrMapOvr>
  <p:transition spd="slow">
    <p:pull dir="ru"/>
  </p:transition>
</p:sld>
</file>

<file path=ppt/slides/slide9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2466" name="Rectangle 2"/>
          <p:cNvSpPr>
            <a:spLocks noGrp="1" noRot="1" noChangeArrowheads="1"/>
          </p:cNvSpPr>
          <p:nvPr>
            <p:ph type="title"/>
          </p:nvPr>
        </p:nvSpPr>
        <p:spPr>
          <a:xfrm>
            <a:off x="2150165" y="0"/>
            <a:ext cx="7929562" cy="762000"/>
          </a:xfrm>
        </p:spPr>
        <p:txBody>
          <a:bodyPr/>
          <a:lstStyle/>
          <a:p>
            <a:pPr eaLnBrk="1" hangingPunct="1"/>
            <a:r>
              <a:rPr lang="en-US" altLang="zh-CN" sz="4000" dirty="0">
                <a:solidFill>
                  <a:srgbClr val="FF0000"/>
                </a:solidFill>
                <a:latin typeface="Arial"/>
              </a:rPr>
              <a:t>Arithmetic and Harmonic </a:t>
            </a:r>
            <a:r>
              <a:rPr lang="en-US" altLang="zh-CN" sz="4000" dirty="0">
                <a:solidFill>
                  <a:schemeClr val="bg1"/>
                </a:solidFill>
                <a:latin typeface="Arial"/>
              </a:rPr>
              <a:t>Mean</a:t>
            </a:r>
            <a:endParaRPr lang="en-US" altLang="zh-CN" sz="4000" dirty="0">
              <a:solidFill>
                <a:schemeClr val="bg1"/>
              </a:solidFill>
              <a:latin typeface="Arial Narrow" pitchFamily="34" charset="0"/>
            </a:endParaRPr>
          </a:p>
        </p:txBody>
      </p:sp>
      <p:sp>
        <p:nvSpPr>
          <p:cNvPr id="62467" name="Rectangle 3"/>
          <p:cNvSpPr>
            <a:spLocks noGrp="1" noRot="1" noChangeArrowheads="1"/>
          </p:cNvSpPr>
          <p:nvPr>
            <p:ph idx="1"/>
          </p:nvPr>
        </p:nvSpPr>
        <p:spPr>
          <a:xfrm>
            <a:off x="1991544" y="1322388"/>
            <a:ext cx="8111307" cy="4266852"/>
          </a:xfrm>
        </p:spPr>
        <p:txBody>
          <a:bodyPr/>
          <a:lstStyle/>
          <a:p>
            <a:pPr eaLnBrk="1" hangingPunct="1"/>
            <a:r>
              <a:rPr lang="en-US" altLang="zh-CN" sz="2800">
                <a:solidFill>
                  <a:schemeClr val="tx2"/>
                </a:solidFill>
                <a:latin typeface="Arial" pitchFamily="66" charset="0"/>
              </a:rPr>
              <a:t>Total Execution Time:</a:t>
            </a:r>
            <a:r>
              <a:rPr lang="en-US" altLang="zh-CN" sz="2800">
                <a:latin typeface="Arial" pitchFamily="66" charset="0"/>
              </a:rPr>
              <a:t> </a:t>
            </a:r>
            <a:r>
              <a:rPr lang="en-US" altLang="zh-CN" sz="2800" u="sng">
                <a:solidFill>
                  <a:srgbClr val="0000FF"/>
                </a:solidFill>
                <a:latin typeface="Arial" pitchFamily="66" charset="0"/>
              </a:rPr>
              <a:t>A Consistent Summary Measure</a:t>
            </a:r>
            <a:endParaRPr lang="en-US" altLang="zh-CN" sz="2400" u="sng">
              <a:solidFill>
                <a:srgbClr val="0000FF"/>
              </a:solidFill>
              <a:latin typeface="Comic Sans MS" pitchFamily="66" charset="0"/>
            </a:endParaRPr>
          </a:p>
          <a:p>
            <a:pPr lvl="1" eaLnBrk="1" hangingPunct="1"/>
            <a:r>
              <a:rPr lang="en-US" altLang="zh-CN" sz="2000" b="1">
                <a:solidFill>
                  <a:srgbClr val="FD0128"/>
                </a:solidFill>
                <a:latin typeface="Arial" pitchFamily="66" charset="0"/>
              </a:rPr>
              <a:t>Arithmetic mean</a:t>
            </a:r>
            <a:r>
              <a:rPr lang="en-US" altLang="zh-CN" sz="2000" b="1">
                <a:solidFill>
                  <a:srgbClr val="000000"/>
                </a:solidFill>
                <a:latin typeface="Arial" pitchFamily="66" charset="0"/>
              </a:rPr>
              <a:t> is the average of the execution time that tracks total execution time.</a:t>
            </a:r>
          </a:p>
          <a:p>
            <a:pPr eaLnBrk="1" hangingPunct="1"/>
            <a:endParaRPr lang="en-US" altLang="zh-CN" sz="2400" b="1">
              <a:solidFill>
                <a:srgbClr val="000000"/>
              </a:solidFill>
              <a:latin typeface="Comic Sans MS" pitchFamily="66" charset="0"/>
            </a:endParaRPr>
          </a:p>
          <a:p>
            <a:pPr eaLnBrk="1" hangingPunct="1"/>
            <a:endParaRPr lang="en-US" altLang="zh-CN" sz="2400" b="1">
              <a:solidFill>
                <a:srgbClr val="000000"/>
              </a:solidFill>
              <a:latin typeface="Comic Sans MS" pitchFamily="66" charset="0"/>
            </a:endParaRPr>
          </a:p>
          <a:p>
            <a:pPr lvl="1" eaLnBrk="1" hangingPunct="1"/>
            <a:r>
              <a:rPr lang="en-US" altLang="zh-CN" sz="2000" b="1">
                <a:solidFill>
                  <a:srgbClr val="000000"/>
                </a:solidFill>
                <a:latin typeface="Arial" pitchFamily="66" charset="0"/>
              </a:rPr>
              <a:t>If performance is expressed as a </a:t>
            </a:r>
            <a:r>
              <a:rPr lang="en-US" altLang="zh-CN" sz="2000" b="1">
                <a:solidFill>
                  <a:srgbClr val="FD0128"/>
                </a:solidFill>
                <a:latin typeface="Arial" pitchFamily="66" charset="0"/>
              </a:rPr>
              <a:t>rate</a:t>
            </a:r>
            <a:r>
              <a:rPr lang="en-US" altLang="zh-CN" sz="2000" b="1">
                <a:solidFill>
                  <a:srgbClr val="000000"/>
                </a:solidFill>
                <a:latin typeface="Arial" pitchFamily="66" charset="0"/>
              </a:rPr>
              <a:t>, then the average that tracks total execution time is the </a:t>
            </a:r>
            <a:r>
              <a:rPr lang="en-US" altLang="zh-CN" sz="2000" b="1">
                <a:solidFill>
                  <a:srgbClr val="FD0128"/>
                </a:solidFill>
                <a:latin typeface="Arial" pitchFamily="66" charset="0"/>
              </a:rPr>
              <a:t>harmonic mean</a:t>
            </a:r>
            <a:endParaRPr lang="en-US" altLang="zh-CN" b="1">
              <a:solidFill>
                <a:srgbClr val="000000"/>
              </a:solidFill>
              <a:latin typeface="Arial Narrow" pitchFamily="34" charset="0"/>
            </a:endParaRPr>
          </a:p>
          <a:p>
            <a:pPr eaLnBrk="1" hangingPunct="1"/>
            <a:endParaRPr lang="en-US" altLang="zh-CN" i="1">
              <a:latin typeface="MyriadMM-It_400_600_" charset="0"/>
            </a:endParaRPr>
          </a:p>
          <a:p>
            <a:pPr eaLnBrk="1" hangingPunct="1"/>
            <a:endParaRPr lang="en-US" altLang="zh-CN"/>
          </a:p>
        </p:txBody>
      </p:sp>
      <p:pic>
        <p:nvPicPr>
          <p:cNvPr id="62468" name="Picture 4"/>
          <p:cNvPicPr>
            <a:picLocks noChangeAspect="1" noChangeArrowheads="1"/>
          </p:cNvPicPr>
          <p:nvPr/>
        </p:nvPicPr>
        <p:blipFill>
          <a:blip r:embed="rId2"/>
          <a:srcRect/>
          <a:stretch>
            <a:fillRect/>
          </a:stretch>
        </p:blipFill>
        <p:spPr bwMode="auto">
          <a:xfrm>
            <a:off x="5095875" y="3000375"/>
            <a:ext cx="2514600" cy="685800"/>
          </a:xfrm>
          <a:prstGeom prst="rect">
            <a:avLst/>
          </a:prstGeom>
          <a:noFill/>
          <a:ln w="9525">
            <a:noFill/>
            <a:miter lim="800000"/>
            <a:headEnd/>
            <a:tailEnd/>
          </a:ln>
        </p:spPr>
      </p:pic>
      <p:pic>
        <p:nvPicPr>
          <p:cNvPr id="62469" name="Picture 5"/>
          <p:cNvPicPr>
            <a:picLocks noChangeAspect="1" noChangeArrowheads="1"/>
          </p:cNvPicPr>
          <p:nvPr/>
        </p:nvPicPr>
        <p:blipFill>
          <a:blip r:embed="rId3"/>
          <a:srcRect/>
          <a:stretch>
            <a:fillRect/>
          </a:stretch>
        </p:blipFill>
        <p:spPr bwMode="auto">
          <a:xfrm>
            <a:off x="5303838" y="4581525"/>
            <a:ext cx="1752600" cy="1219200"/>
          </a:xfrm>
          <a:prstGeom prst="rect">
            <a:avLst/>
          </a:prstGeom>
          <a:noFill/>
          <a:ln w="9525">
            <a:noFill/>
            <a:miter lim="800000"/>
            <a:headEnd/>
            <a:tailEnd/>
          </a:ln>
        </p:spPr>
      </p:pic>
    </p:spTree>
  </p:cSld>
  <p:clrMapOvr>
    <a:masterClrMapping/>
  </p:clrMapOvr>
  <p:transition spd="slow">
    <p:pull dir="ru"/>
  </p:transition>
</p:sld>
</file>

<file path=ppt/slides/slide9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3490" name="Rectangle 2"/>
          <p:cNvSpPr>
            <a:spLocks noGrp="1" noRot="1" noChangeArrowheads="1"/>
          </p:cNvSpPr>
          <p:nvPr>
            <p:ph type="title"/>
          </p:nvPr>
        </p:nvSpPr>
        <p:spPr>
          <a:xfrm>
            <a:off x="1991544" y="0"/>
            <a:ext cx="8676456" cy="762001"/>
          </a:xfrm>
        </p:spPr>
        <p:txBody>
          <a:bodyPr>
            <a:normAutofit/>
          </a:bodyPr>
          <a:lstStyle/>
          <a:p>
            <a:pPr eaLnBrk="1" hangingPunct="1"/>
            <a:r>
              <a:rPr lang="en-US" altLang="zh-CN" sz="4000" dirty="0">
                <a:solidFill>
                  <a:srgbClr val="FF0000"/>
                </a:solidFill>
                <a:latin typeface="Arial"/>
              </a:rPr>
              <a:t>Problems with Arithmetic </a:t>
            </a:r>
            <a:r>
              <a:rPr lang="en-US" altLang="zh-CN" sz="4000" dirty="0">
                <a:solidFill>
                  <a:schemeClr val="bg1"/>
                </a:solidFill>
                <a:latin typeface="Arial"/>
              </a:rPr>
              <a:t>Mean</a:t>
            </a:r>
            <a:endParaRPr lang="en-US" altLang="zh-CN" sz="4000" dirty="0">
              <a:solidFill>
                <a:schemeClr val="bg1"/>
              </a:solidFill>
              <a:latin typeface="Arial Narrow" pitchFamily="34" charset="0"/>
            </a:endParaRPr>
          </a:p>
        </p:txBody>
      </p:sp>
      <p:sp>
        <p:nvSpPr>
          <p:cNvPr id="63491" name="Rectangle 3"/>
          <p:cNvSpPr>
            <a:spLocks noGrp="1" noRot="1" noChangeArrowheads="1"/>
          </p:cNvSpPr>
          <p:nvPr>
            <p:ph idx="1"/>
          </p:nvPr>
        </p:nvSpPr>
        <p:spPr>
          <a:xfrm>
            <a:off x="1828800" y="1143000"/>
            <a:ext cx="8839200" cy="5486400"/>
          </a:xfrm>
        </p:spPr>
        <p:txBody>
          <a:bodyPr/>
          <a:lstStyle/>
          <a:p>
            <a:pPr eaLnBrk="1" hangingPunct="1"/>
            <a:r>
              <a:rPr lang="en-US" altLang="zh-CN" sz="2400">
                <a:solidFill>
                  <a:srgbClr val="0000FF"/>
                </a:solidFill>
                <a:latin typeface="Arial" pitchFamily="66" charset="0"/>
              </a:rPr>
              <a:t>Applications do not have the same </a:t>
            </a:r>
            <a:r>
              <a:rPr lang="en-US" altLang="zh-CN" sz="2400">
                <a:solidFill>
                  <a:srgbClr val="FF0000"/>
                </a:solidFill>
                <a:latin typeface="Arial" pitchFamily="66" charset="0"/>
              </a:rPr>
              <a:t>probability</a:t>
            </a:r>
            <a:r>
              <a:rPr lang="en-US" altLang="zh-CN" sz="2400">
                <a:solidFill>
                  <a:srgbClr val="0000FF"/>
                </a:solidFill>
                <a:latin typeface="Arial" pitchFamily="66" charset="0"/>
              </a:rPr>
              <a:t> of being run</a:t>
            </a:r>
          </a:p>
          <a:p>
            <a:pPr eaLnBrk="1" hangingPunct="1"/>
            <a:r>
              <a:rPr lang="en-US" altLang="zh-CN" sz="2400">
                <a:solidFill>
                  <a:srgbClr val="0000FF"/>
                </a:solidFill>
                <a:latin typeface="Arial" pitchFamily="66" charset="0"/>
              </a:rPr>
              <a:t>Longer programs weigh more heavily in the average</a:t>
            </a:r>
          </a:p>
          <a:p>
            <a:pPr eaLnBrk="1" hangingPunct="1"/>
            <a:r>
              <a:rPr lang="en-US" altLang="zh-CN" sz="2400">
                <a:solidFill>
                  <a:srgbClr val="000000"/>
                </a:solidFill>
                <a:latin typeface="Arial" pitchFamily="66" charset="0"/>
              </a:rPr>
              <a:t>For example, two machines timed on two benchmarks</a:t>
            </a:r>
          </a:p>
          <a:p>
            <a:pPr eaLnBrk="1" hangingPunct="1">
              <a:buFont typeface="Wingdings" pitchFamily="2" charset="2"/>
              <a:buNone/>
            </a:pPr>
            <a:r>
              <a:rPr lang="en-US" altLang="zh-CN" sz="2400">
                <a:solidFill>
                  <a:srgbClr val="000000"/>
                </a:solidFill>
                <a:latin typeface="Arial" pitchFamily="66" charset="0"/>
              </a:rPr>
              <a:t>                               </a:t>
            </a:r>
            <a:r>
              <a:rPr lang="en-US" altLang="zh-CN" sz="2000" b="1">
                <a:solidFill>
                  <a:srgbClr val="000000"/>
                </a:solidFill>
                <a:latin typeface="Arial" pitchFamily="66" charset="0"/>
              </a:rPr>
              <a:t>Machine A                   Machine B</a:t>
            </a:r>
          </a:p>
          <a:p>
            <a:pPr eaLnBrk="1" hangingPunct="1">
              <a:buFont typeface="Wingdings" pitchFamily="2" charset="2"/>
              <a:buNone/>
            </a:pPr>
            <a:r>
              <a:rPr lang="en-US" altLang="zh-CN" sz="2000" b="1">
                <a:solidFill>
                  <a:srgbClr val="000000"/>
                </a:solidFill>
                <a:latin typeface="Arial" pitchFamily="66" charset="0"/>
              </a:rPr>
              <a:t>      Program 1        2 seconds (20%)        4 seconds (20%)</a:t>
            </a:r>
          </a:p>
          <a:p>
            <a:pPr eaLnBrk="1" hangingPunct="1">
              <a:buFont typeface="Wingdings" pitchFamily="2" charset="2"/>
              <a:buNone/>
            </a:pPr>
            <a:r>
              <a:rPr lang="en-US" altLang="zh-CN" sz="2000" b="1">
                <a:solidFill>
                  <a:srgbClr val="000000"/>
                </a:solidFill>
                <a:latin typeface="Arial" pitchFamily="66" charset="0"/>
              </a:rPr>
              <a:t>      Program 2        12 seconds (80%)       8 seconds (80%)</a:t>
            </a:r>
          </a:p>
          <a:p>
            <a:pPr eaLnBrk="1" hangingPunct="1">
              <a:spcBef>
                <a:spcPct val="50000"/>
              </a:spcBef>
            </a:pPr>
            <a:r>
              <a:rPr lang="en-US" altLang="zh-CN" sz="2400">
                <a:solidFill>
                  <a:srgbClr val="000000"/>
                </a:solidFill>
                <a:latin typeface="Arial" pitchFamily="66" charset="0"/>
              </a:rPr>
              <a:t>If we do arithmetic mean, Program 2 “counts more” than Program 1</a:t>
            </a:r>
          </a:p>
          <a:p>
            <a:pPr lvl="1" eaLnBrk="1" hangingPunct="1"/>
            <a:r>
              <a:rPr lang="en-US" altLang="zh-CN" sz="2000">
                <a:solidFill>
                  <a:srgbClr val="000000"/>
                </a:solidFill>
                <a:latin typeface="Arial" pitchFamily="66" charset="0"/>
              </a:rPr>
              <a:t>an improvement in Program 2 changes the average more than a proportional improvement in Program 1</a:t>
            </a:r>
          </a:p>
          <a:p>
            <a:pPr eaLnBrk="1" hangingPunct="1"/>
            <a:r>
              <a:rPr lang="en-US" altLang="zh-CN" sz="2400">
                <a:solidFill>
                  <a:srgbClr val="000000"/>
                </a:solidFill>
                <a:latin typeface="Arial" pitchFamily="66" charset="0"/>
              </a:rPr>
              <a:t>But perhaps Program 1 is 4 times more likely to run than Program 1</a:t>
            </a:r>
            <a:endParaRPr lang="en-US" altLang="zh-CN"/>
          </a:p>
        </p:txBody>
      </p:sp>
      <p:grpSp>
        <p:nvGrpSpPr>
          <p:cNvPr id="2" name="Group 4"/>
          <p:cNvGrpSpPr>
            <a:grpSpLocks/>
          </p:cNvGrpSpPr>
          <p:nvPr/>
        </p:nvGrpSpPr>
        <p:grpSpPr bwMode="auto">
          <a:xfrm>
            <a:off x="2495550" y="2420938"/>
            <a:ext cx="7162800" cy="762000"/>
            <a:chOff x="672" y="1920"/>
            <a:chExt cx="4512" cy="480"/>
          </a:xfrm>
        </p:grpSpPr>
        <p:sp>
          <p:nvSpPr>
            <p:cNvPr id="63493" name="Line 5"/>
            <p:cNvSpPr>
              <a:spLocks noChangeShapeType="1"/>
            </p:cNvSpPr>
            <p:nvPr/>
          </p:nvSpPr>
          <p:spPr bwMode="auto">
            <a:xfrm>
              <a:off x="672" y="1920"/>
              <a:ext cx="4512" cy="0"/>
            </a:xfrm>
            <a:prstGeom prst="line">
              <a:avLst/>
            </a:prstGeom>
            <a:noFill/>
            <a:ln w="9525">
              <a:solidFill>
                <a:schemeClr val="tx1"/>
              </a:solidFill>
              <a:round/>
              <a:headEnd/>
              <a:tailEnd/>
            </a:ln>
          </p:spPr>
          <p:txBody>
            <a:bodyPr wrap="none" anchor="ctr"/>
            <a:lstStyle/>
            <a:p>
              <a:endParaRPr lang="zh-CN" altLang="en-US"/>
            </a:p>
          </p:txBody>
        </p:sp>
        <p:sp>
          <p:nvSpPr>
            <p:cNvPr id="63494" name="Line 6"/>
            <p:cNvSpPr>
              <a:spLocks noChangeShapeType="1"/>
            </p:cNvSpPr>
            <p:nvPr/>
          </p:nvSpPr>
          <p:spPr bwMode="auto">
            <a:xfrm>
              <a:off x="672" y="2160"/>
              <a:ext cx="4512" cy="0"/>
            </a:xfrm>
            <a:prstGeom prst="line">
              <a:avLst/>
            </a:prstGeom>
            <a:noFill/>
            <a:ln w="9525">
              <a:solidFill>
                <a:schemeClr val="tx1"/>
              </a:solidFill>
              <a:round/>
              <a:headEnd/>
              <a:tailEnd/>
            </a:ln>
          </p:spPr>
          <p:txBody>
            <a:bodyPr wrap="none" anchor="ctr"/>
            <a:lstStyle/>
            <a:p>
              <a:endParaRPr lang="zh-CN" altLang="en-US"/>
            </a:p>
          </p:txBody>
        </p:sp>
        <p:sp>
          <p:nvSpPr>
            <p:cNvPr id="63495" name="Line 7"/>
            <p:cNvSpPr>
              <a:spLocks noChangeShapeType="1"/>
            </p:cNvSpPr>
            <p:nvPr/>
          </p:nvSpPr>
          <p:spPr bwMode="auto">
            <a:xfrm>
              <a:off x="672" y="2400"/>
              <a:ext cx="4512" cy="0"/>
            </a:xfrm>
            <a:prstGeom prst="line">
              <a:avLst/>
            </a:prstGeom>
            <a:noFill/>
            <a:ln w="9525">
              <a:solidFill>
                <a:schemeClr val="tx1"/>
              </a:solidFill>
              <a:round/>
              <a:headEnd/>
              <a:tailEnd/>
            </a:ln>
          </p:spPr>
          <p:txBody>
            <a:bodyPr wrap="none" anchor="ctr"/>
            <a:lstStyle/>
            <a:p>
              <a:endParaRPr lang="zh-CN" altLang="en-US"/>
            </a:p>
          </p:txBody>
        </p:sp>
      </p:grpSp>
    </p:spTree>
  </p:cSld>
  <p:clrMapOvr>
    <a:masterClrMapping/>
  </p:clrMapOvr>
  <p:transition spd="slow">
    <p:pull dir="ru"/>
  </p:transition>
</p:sld>
</file>

<file path=ppt/slides/slide9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4514" name="Rectangle 2"/>
          <p:cNvSpPr>
            <a:spLocks noGrp="1" noRot="1" noChangeArrowheads="1"/>
          </p:cNvSpPr>
          <p:nvPr>
            <p:ph type="title"/>
          </p:nvPr>
        </p:nvSpPr>
        <p:spPr>
          <a:xfrm>
            <a:off x="1991544" y="1"/>
            <a:ext cx="8419282" cy="785813"/>
          </a:xfrm>
        </p:spPr>
        <p:txBody>
          <a:bodyPr/>
          <a:lstStyle/>
          <a:p>
            <a:pPr eaLnBrk="1" hangingPunct="1"/>
            <a:r>
              <a:rPr lang="en-US" altLang="zh-CN" sz="4000" dirty="0">
                <a:solidFill>
                  <a:srgbClr val="FF0000"/>
                </a:solidFill>
                <a:latin typeface="Arial"/>
              </a:rPr>
              <a:t>Weighted Execution Time</a:t>
            </a:r>
            <a:endParaRPr lang="en-US" altLang="zh-CN" sz="4000" dirty="0">
              <a:solidFill>
                <a:srgbClr val="FF0000"/>
              </a:solidFill>
              <a:latin typeface="Arial Narrow" pitchFamily="34" charset="0"/>
            </a:endParaRPr>
          </a:p>
        </p:txBody>
      </p:sp>
      <p:sp>
        <p:nvSpPr>
          <p:cNvPr id="64515" name="Rectangle 3"/>
          <p:cNvSpPr>
            <a:spLocks noGrp="1" noRot="1" noChangeArrowheads="1"/>
          </p:cNvSpPr>
          <p:nvPr>
            <p:ph idx="1"/>
          </p:nvPr>
        </p:nvSpPr>
        <p:spPr>
          <a:xfrm>
            <a:off x="1809750" y="1285875"/>
            <a:ext cx="8610600" cy="4114800"/>
          </a:xfrm>
        </p:spPr>
        <p:txBody>
          <a:bodyPr/>
          <a:lstStyle/>
          <a:p>
            <a:pPr eaLnBrk="1" hangingPunct="1"/>
            <a:r>
              <a:rPr lang="en-US" altLang="zh-CN" sz="2800">
                <a:solidFill>
                  <a:srgbClr val="000000"/>
                </a:solidFill>
                <a:latin typeface="Arial" pitchFamily="66" charset="0"/>
              </a:rPr>
              <a:t>Often, one runs some programs more often than others. Therefore, we should </a:t>
            </a:r>
            <a:r>
              <a:rPr lang="en-US" altLang="zh-CN" sz="2800">
                <a:solidFill>
                  <a:srgbClr val="FD0128"/>
                </a:solidFill>
                <a:latin typeface="Arial" pitchFamily="66" charset="0"/>
              </a:rPr>
              <a:t>weight </a:t>
            </a:r>
            <a:r>
              <a:rPr lang="en-US" altLang="zh-CN" sz="2800">
                <a:solidFill>
                  <a:srgbClr val="000000"/>
                </a:solidFill>
                <a:latin typeface="Arial" pitchFamily="66" charset="0"/>
              </a:rPr>
              <a:t>the more frequently used programs’ execution time</a:t>
            </a:r>
          </a:p>
          <a:p>
            <a:pPr eaLnBrk="1" hangingPunct="1"/>
            <a:endParaRPr lang="en-US" altLang="zh-CN" sz="2800">
              <a:solidFill>
                <a:srgbClr val="000000"/>
              </a:solidFill>
              <a:latin typeface="Comic Sans MS" pitchFamily="66" charset="0"/>
            </a:endParaRPr>
          </a:p>
          <a:p>
            <a:pPr eaLnBrk="1" hangingPunct="1"/>
            <a:endParaRPr lang="en-US" altLang="zh-CN" sz="2800">
              <a:solidFill>
                <a:srgbClr val="000000"/>
              </a:solidFill>
              <a:latin typeface="Comic Sans MS" pitchFamily="66" charset="0"/>
            </a:endParaRPr>
          </a:p>
          <a:p>
            <a:pPr eaLnBrk="1" hangingPunct="1"/>
            <a:r>
              <a:rPr lang="en-US" altLang="zh-CN" sz="2800">
                <a:solidFill>
                  <a:srgbClr val="FD0128"/>
                </a:solidFill>
                <a:latin typeface="Arial" pitchFamily="66" charset="0"/>
              </a:rPr>
              <a:t>Weighted </a:t>
            </a:r>
            <a:r>
              <a:rPr lang="en-US" altLang="zh-CN" sz="2800">
                <a:solidFill>
                  <a:srgbClr val="000000"/>
                </a:solidFill>
                <a:latin typeface="Arial" pitchFamily="66" charset="0"/>
              </a:rPr>
              <a:t>Harmonic Mean</a:t>
            </a:r>
            <a:endParaRPr lang="en-US" altLang="zh-CN">
              <a:solidFill>
                <a:srgbClr val="000000"/>
              </a:solidFill>
              <a:latin typeface="Arial Narrow" pitchFamily="34" charset="0"/>
            </a:endParaRPr>
          </a:p>
          <a:p>
            <a:pPr eaLnBrk="1" hangingPunct="1"/>
            <a:endParaRPr lang="en-US" altLang="zh-CN">
              <a:solidFill>
                <a:srgbClr val="000000"/>
              </a:solidFill>
              <a:latin typeface="Arial Narrow" pitchFamily="34" charset="0"/>
            </a:endParaRPr>
          </a:p>
          <a:p>
            <a:pPr eaLnBrk="1" hangingPunct="1"/>
            <a:endParaRPr lang="en-US" altLang="zh-CN"/>
          </a:p>
        </p:txBody>
      </p:sp>
      <p:pic>
        <p:nvPicPr>
          <p:cNvPr id="64516" name="Picture 4"/>
          <p:cNvPicPr>
            <a:picLocks noChangeAspect="1" noChangeArrowheads="1"/>
          </p:cNvPicPr>
          <p:nvPr/>
        </p:nvPicPr>
        <p:blipFill>
          <a:blip r:embed="rId2"/>
          <a:srcRect/>
          <a:stretch>
            <a:fillRect/>
          </a:stretch>
        </p:blipFill>
        <p:spPr bwMode="auto">
          <a:xfrm>
            <a:off x="4524376" y="2786064"/>
            <a:ext cx="3629025" cy="885825"/>
          </a:xfrm>
          <a:prstGeom prst="rect">
            <a:avLst/>
          </a:prstGeom>
          <a:noFill/>
          <a:ln w="9525">
            <a:noFill/>
            <a:miter lim="800000"/>
            <a:headEnd/>
            <a:tailEnd/>
          </a:ln>
        </p:spPr>
      </p:pic>
      <p:pic>
        <p:nvPicPr>
          <p:cNvPr id="64517" name="Picture 5"/>
          <p:cNvPicPr>
            <a:picLocks noChangeAspect="1" noChangeArrowheads="1"/>
          </p:cNvPicPr>
          <p:nvPr/>
        </p:nvPicPr>
        <p:blipFill>
          <a:blip r:embed="rId3"/>
          <a:srcRect/>
          <a:stretch>
            <a:fillRect/>
          </a:stretch>
        </p:blipFill>
        <p:spPr bwMode="auto">
          <a:xfrm>
            <a:off x="5029201" y="4191001"/>
            <a:ext cx="2428875" cy="1628775"/>
          </a:xfrm>
          <a:prstGeom prst="rect">
            <a:avLst/>
          </a:prstGeom>
          <a:noFill/>
          <a:ln w="9525">
            <a:noFill/>
            <a:miter lim="800000"/>
            <a:headEnd/>
            <a:tailEnd/>
          </a:ln>
        </p:spPr>
      </p:pic>
    </p:spTree>
  </p:cSld>
  <p:clrMapOvr>
    <a:masterClrMapping/>
  </p:clrMapOvr>
  <p:transition spd="slow">
    <p:pull dir="ru"/>
  </p:transition>
</p:sld>
</file>

<file path=ppt/slides/slide9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5538" name="Rectangle 2"/>
          <p:cNvSpPr>
            <a:spLocks noGrp="1" noRot="1" noChangeArrowheads="1"/>
          </p:cNvSpPr>
          <p:nvPr>
            <p:ph type="title"/>
          </p:nvPr>
        </p:nvSpPr>
        <p:spPr>
          <a:xfrm>
            <a:off x="1905001" y="-15058"/>
            <a:ext cx="10009112" cy="1008112"/>
          </a:xfrm>
        </p:spPr>
        <p:txBody>
          <a:bodyPr/>
          <a:lstStyle/>
          <a:p>
            <a:pPr eaLnBrk="1" hangingPunct="1"/>
            <a:r>
              <a:rPr lang="en-US" altLang="zh-CN" sz="3600" dirty="0">
                <a:solidFill>
                  <a:srgbClr val="FF0000"/>
                </a:solidFill>
                <a:latin typeface="Arial"/>
              </a:rPr>
              <a:t>Using a Weighted Sum or weighted average</a:t>
            </a:r>
            <a:endParaRPr lang="en-US" altLang="zh-CN" sz="3600" dirty="0">
              <a:solidFill>
                <a:srgbClr val="FF0000"/>
              </a:solidFill>
              <a:latin typeface="Arial Narrow" pitchFamily="34" charset="0"/>
            </a:endParaRPr>
          </a:p>
        </p:txBody>
      </p:sp>
      <p:sp>
        <p:nvSpPr>
          <p:cNvPr id="65539" name="AutoShape 3"/>
          <p:cNvSpPr>
            <a:spLocks noGrp="1" noChangeAspect="1" noChangeArrowheads="1"/>
          </p:cNvSpPr>
          <p:nvPr>
            <p:ph idx="1"/>
          </p:nvPr>
        </p:nvSpPr>
        <p:spPr>
          <a:xfrm>
            <a:off x="2468564" y="3059114"/>
            <a:ext cx="7870825" cy="2320925"/>
          </a:xfrm>
        </p:spPr>
        <p:txBody>
          <a:bodyPr/>
          <a:lstStyle/>
          <a:p>
            <a:pPr eaLnBrk="1" hangingPunct="1">
              <a:buFont typeface="Wingdings" pitchFamily="2" charset="2"/>
              <a:buNone/>
            </a:pPr>
            <a:r>
              <a:rPr lang="en-US" altLang="zh-CN" sz="2800">
                <a:latin typeface="Arial" pitchFamily="66" charset="0"/>
              </a:rPr>
              <a:t>Allows us to determine relative performance 10/7.2 = 1.38</a:t>
            </a:r>
          </a:p>
          <a:p>
            <a:pPr eaLnBrk="1" hangingPunct="1">
              <a:buFont typeface="Wingdings" pitchFamily="2" charset="2"/>
              <a:buNone/>
            </a:pPr>
            <a:r>
              <a:rPr lang="en-US" altLang="zh-CN" sz="2800">
                <a:latin typeface="Arial" pitchFamily="66" charset="0"/>
              </a:rPr>
              <a:t>--&gt; Machine B is </a:t>
            </a:r>
            <a:r>
              <a:rPr lang="en-US" altLang="zh-CN" sz="2800">
                <a:solidFill>
                  <a:srgbClr val="FF0000"/>
                </a:solidFill>
                <a:latin typeface="Arial" pitchFamily="66" charset="0"/>
              </a:rPr>
              <a:t>1.38</a:t>
            </a:r>
            <a:r>
              <a:rPr lang="en-US" altLang="zh-CN" sz="2800">
                <a:latin typeface="Arial" pitchFamily="66" charset="0"/>
              </a:rPr>
              <a:t> times faster than Machine A</a:t>
            </a:r>
          </a:p>
          <a:p>
            <a:pPr eaLnBrk="1" hangingPunct="1"/>
            <a:endParaRPr lang="en-US" altLang="zh-CN"/>
          </a:p>
        </p:txBody>
      </p:sp>
      <p:pic>
        <p:nvPicPr>
          <p:cNvPr id="65540" name="Picture 4"/>
          <p:cNvPicPr>
            <a:picLocks noChangeAspect="1" noChangeArrowheads="1"/>
          </p:cNvPicPr>
          <p:nvPr/>
        </p:nvPicPr>
        <p:blipFill>
          <a:blip r:embed="rId2"/>
          <a:srcRect/>
          <a:stretch>
            <a:fillRect/>
          </a:stretch>
        </p:blipFill>
        <p:spPr bwMode="auto">
          <a:xfrm>
            <a:off x="1905001" y="1371601"/>
            <a:ext cx="8524875" cy="1514475"/>
          </a:xfrm>
          <a:prstGeom prst="rect">
            <a:avLst/>
          </a:prstGeom>
          <a:noFill/>
          <a:ln w="9525">
            <a:noFill/>
            <a:miter lim="800000"/>
            <a:headEnd/>
            <a:tailEnd/>
          </a:ln>
        </p:spPr>
      </p:pic>
    </p:spTree>
  </p:cSld>
  <p:clrMapOvr>
    <a:masterClrMapping/>
  </p:clrMapOvr>
  <p:transition spd="slow">
    <p:pull dir="ru"/>
  </p:transition>
</p:sld>
</file>

<file path=ppt/theme/theme1.xml><?xml version="1.0" encoding="utf-8"?>
<a:theme xmlns:a="http://schemas.openxmlformats.org/drawingml/2006/main" name="自定义设计方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rch.potx" id="{7B9FF60D-E668-41AF-B571-7B8692862C8C}" vid="{E160AADC-39C2-4FCC-A19C-56A65B2A5AB4}"/>
    </a:ext>
  </a:extLst>
</a:theme>
</file>

<file path=ppt/theme/theme2.xml><?xml version="1.0" encoding="utf-8"?>
<a:theme xmlns:a="http://schemas.openxmlformats.org/drawingml/2006/main" name="SpringFestivalGreeting">
  <a:themeElements>
    <a:clrScheme name="SpringFestivalGreeting 1">
      <a:dk1>
        <a:srgbClr val="000000"/>
      </a:dk1>
      <a:lt1>
        <a:srgbClr val="FFFFFF"/>
      </a:lt1>
      <a:dk2>
        <a:srgbClr val="E40000"/>
      </a:dk2>
      <a:lt2>
        <a:srgbClr val="DDDDDD"/>
      </a:lt2>
      <a:accent1>
        <a:srgbClr val="E1F4FF"/>
      </a:accent1>
      <a:accent2>
        <a:srgbClr val="FFE2C5"/>
      </a:accent2>
      <a:accent3>
        <a:srgbClr val="FFFFFF"/>
      </a:accent3>
      <a:accent4>
        <a:srgbClr val="000000"/>
      </a:accent4>
      <a:accent5>
        <a:srgbClr val="EEF8FF"/>
      </a:accent5>
      <a:accent6>
        <a:srgbClr val="E7CDB2"/>
      </a:accent6>
      <a:hlink>
        <a:srgbClr val="0066CC"/>
      </a:hlink>
      <a:folHlink>
        <a:srgbClr val="9F9FBF"/>
      </a:folHlink>
    </a:clrScheme>
    <a:fontScheme name="SpringFestivalGreeting">
      <a:majorFont>
        <a:latin typeface="Arial"/>
        <a:ea typeface="华文行楷"/>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sm" len="sm"/>
          <a:tailEnd type="none" w="sm" len="sm"/>
        </a:ln>
        <a:effec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4400" b="0" i="0" u="none" strike="noStrike" cap="none" normalizeH="0" baseline="0" smtClean="0">
            <a:ln>
              <a:noFill/>
            </a:ln>
            <a:solidFill>
              <a:schemeClr val="tx2"/>
            </a:solidFill>
            <a:effectLst/>
            <a:latin typeface="Arial" pitchFamily="34" charset="0"/>
            <a:ea typeface="宋体" pitchFamily="2" charset="-122"/>
          </a:defRPr>
        </a:defPPr>
      </a:lstStyle>
    </a:spDef>
    <a:lnDef>
      <a:spPr bwMode="auto">
        <a:xfrm>
          <a:off x="0" y="0"/>
          <a:ext cx="1" cy="1"/>
        </a:xfrm>
        <a:custGeom>
          <a:avLst/>
          <a:gdLst/>
          <a:ahLst/>
          <a:cxnLst/>
          <a:rect l="0" t="0" r="0" b="0"/>
          <a:pathLst/>
        </a:custGeom>
        <a:noFill/>
        <a:ln w="9525" cap="flat" cmpd="sng" algn="ctr">
          <a:noFill/>
          <a:prstDash val="solid"/>
          <a:round/>
          <a:headEnd type="none" w="sm" len="sm"/>
          <a:tailEnd type="none" w="sm" len="sm"/>
        </a:ln>
        <a:effec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4400" b="0" i="0" u="none" strike="noStrike" cap="none" normalizeH="0" baseline="0" smtClean="0">
            <a:ln>
              <a:noFill/>
            </a:ln>
            <a:solidFill>
              <a:schemeClr val="tx2"/>
            </a:solidFill>
            <a:effectLst/>
            <a:latin typeface="Arial" pitchFamily="34" charset="0"/>
            <a:ea typeface="宋体" pitchFamily="2" charset="-122"/>
          </a:defRPr>
        </a:defPPr>
      </a:lstStyle>
    </a:lnDef>
  </a:objectDefaults>
  <a:extraClrSchemeLst>
    <a:extraClrScheme>
      <a:clrScheme name="SpringFestivalGreeting 1">
        <a:dk1>
          <a:srgbClr val="000000"/>
        </a:dk1>
        <a:lt1>
          <a:srgbClr val="FFFFFF"/>
        </a:lt1>
        <a:dk2>
          <a:srgbClr val="E40000"/>
        </a:dk2>
        <a:lt2>
          <a:srgbClr val="DDDDDD"/>
        </a:lt2>
        <a:accent1>
          <a:srgbClr val="E1F4FF"/>
        </a:accent1>
        <a:accent2>
          <a:srgbClr val="FFE2C5"/>
        </a:accent2>
        <a:accent3>
          <a:srgbClr val="FFFFFF"/>
        </a:accent3>
        <a:accent4>
          <a:srgbClr val="000000"/>
        </a:accent4>
        <a:accent5>
          <a:srgbClr val="EEF8FF"/>
        </a:accent5>
        <a:accent6>
          <a:srgbClr val="E7CDB2"/>
        </a:accent6>
        <a:hlink>
          <a:srgbClr val="0066CC"/>
        </a:hlink>
        <a:folHlink>
          <a:srgbClr val="9F9FBF"/>
        </a:folHlink>
      </a:clrScheme>
      <a:clrMap bg1="lt1" tx1="dk1" bg2="lt2" tx2="dk2" accent1="accent1" accent2="accent2" accent3="accent3" accent4="accent4" accent5="accent5" accent6="accent6" hlink="hlink" folHlink="folHlink"/>
    </a:extraClrScheme>
    <a:extraClrScheme>
      <a:clrScheme name="SpringFestivalGreeting 2">
        <a:dk1>
          <a:srgbClr val="59582D"/>
        </a:dk1>
        <a:lt1>
          <a:srgbClr val="EAEAEA"/>
        </a:lt1>
        <a:dk2>
          <a:srgbClr val="666699"/>
        </a:dk2>
        <a:lt2>
          <a:srgbClr val="D9D9D9"/>
        </a:lt2>
        <a:accent1>
          <a:srgbClr val="CCECFF"/>
        </a:accent1>
        <a:accent2>
          <a:srgbClr val="B2D2C7"/>
        </a:accent2>
        <a:accent3>
          <a:srgbClr val="F3F3F3"/>
        </a:accent3>
        <a:accent4>
          <a:srgbClr val="4B4A25"/>
        </a:accent4>
        <a:accent5>
          <a:srgbClr val="E2F4FF"/>
        </a:accent5>
        <a:accent6>
          <a:srgbClr val="A1BEB4"/>
        </a:accent6>
        <a:hlink>
          <a:srgbClr val="993366"/>
        </a:hlink>
        <a:folHlink>
          <a:srgbClr val="92B9E0"/>
        </a:folHlink>
      </a:clrScheme>
      <a:clrMap bg1="lt1" tx1="dk1" bg2="lt2" tx2="dk2" accent1="accent1" accent2="accent2" accent3="accent3" accent4="accent4" accent5="accent5" accent6="accent6" hlink="hlink" folHlink="folHlink"/>
    </a:extraClrScheme>
    <a:extraClrScheme>
      <a:clrScheme name="SpringFestivalGreeting 3">
        <a:dk1>
          <a:srgbClr val="000099"/>
        </a:dk1>
        <a:lt1>
          <a:srgbClr val="FFFFCC"/>
        </a:lt1>
        <a:dk2>
          <a:srgbClr val="004000"/>
        </a:dk2>
        <a:lt2>
          <a:srgbClr val="FFD9B3"/>
        </a:lt2>
        <a:accent1>
          <a:srgbClr val="FFD9D9"/>
        </a:accent1>
        <a:accent2>
          <a:srgbClr val="DDDDDD"/>
        </a:accent2>
        <a:accent3>
          <a:srgbClr val="FFFFE2"/>
        </a:accent3>
        <a:accent4>
          <a:srgbClr val="000082"/>
        </a:accent4>
        <a:accent5>
          <a:srgbClr val="FFE9E9"/>
        </a:accent5>
        <a:accent6>
          <a:srgbClr val="C8C8C8"/>
        </a:accent6>
        <a:hlink>
          <a:srgbClr val="FF0000"/>
        </a:hlink>
        <a:folHlink>
          <a:srgbClr val="FFAB57"/>
        </a:folHlink>
      </a:clrScheme>
      <a:clrMap bg1="lt1" tx1="dk1" bg2="lt2" tx2="dk2" accent1="accent1" accent2="accent2" accent3="accent3" accent4="accent4" accent5="accent5" accent6="accent6" hlink="hlink" folHlink="folHlink"/>
    </a:extraClrScheme>
    <a:extraClrScheme>
      <a:clrScheme name="SpringFestivalGreeting 4">
        <a:dk1>
          <a:srgbClr val="000000"/>
        </a:dk1>
        <a:lt1>
          <a:srgbClr val="DCE8E2"/>
        </a:lt1>
        <a:dk2>
          <a:srgbClr val="0033CC"/>
        </a:dk2>
        <a:lt2>
          <a:srgbClr val="C4C4D8"/>
        </a:lt2>
        <a:accent1>
          <a:srgbClr val="FFFFFF"/>
        </a:accent1>
        <a:accent2>
          <a:srgbClr val="A9CFB1"/>
        </a:accent2>
        <a:accent3>
          <a:srgbClr val="EBF2EE"/>
        </a:accent3>
        <a:accent4>
          <a:srgbClr val="000000"/>
        </a:accent4>
        <a:accent5>
          <a:srgbClr val="FFFFFF"/>
        </a:accent5>
        <a:accent6>
          <a:srgbClr val="99BBA0"/>
        </a:accent6>
        <a:hlink>
          <a:srgbClr val="CC3300"/>
        </a:hlink>
        <a:folHlink>
          <a:srgbClr val="666699"/>
        </a:folHlink>
      </a:clrScheme>
      <a:clrMap bg1="lt1" tx1="dk1" bg2="lt2" tx2="dk2" accent1="accent1" accent2="accent2" accent3="accent3" accent4="accent4" accent5="accent5" accent6="accent6" hlink="hlink" folHlink="folHlink"/>
    </a:extraClrScheme>
    <a:extraClrScheme>
      <a:clrScheme name="SpringFestivalGreeting 5">
        <a:dk1>
          <a:srgbClr val="606090"/>
        </a:dk1>
        <a:lt1>
          <a:srgbClr val="E5FFFF"/>
        </a:lt1>
        <a:dk2>
          <a:srgbClr val="0000CC"/>
        </a:dk2>
        <a:lt2>
          <a:srgbClr val="91DAFF"/>
        </a:lt2>
        <a:accent1>
          <a:srgbClr val="EAEAEA"/>
        </a:accent1>
        <a:accent2>
          <a:srgbClr val="FFE2C5"/>
        </a:accent2>
        <a:accent3>
          <a:srgbClr val="F0FFFF"/>
        </a:accent3>
        <a:accent4>
          <a:srgbClr val="51517A"/>
        </a:accent4>
        <a:accent5>
          <a:srgbClr val="F3F3F3"/>
        </a:accent5>
        <a:accent6>
          <a:srgbClr val="E7CDB2"/>
        </a:accent6>
        <a:hlink>
          <a:srgbClr val="000000"/>
        </a:hlink>
        <a:folHlink>
          <a:srgbClr val="3DB77A"/>
        </a:folHlink>
      </a:clrScheme>
      <a:clrMap bg1="lt1" tx1="dk1" bg2="lt2" tx2="dk2" accent1="accent1" accent2="accent2" accent3="accent3" accent4="accent4" accent5="accent5" accent6="accent6" hlink="hlink" folHlink="folHlink"/>
    </a:extraClrScheme>
    <a:extraClrScheme>
      <a:clrScheme name="SpringFestivalGreeting 6">
        <a:dk1>
          <a:srgbClr val="CC0066"/>
        </a:dk1>
        <a:lt1>
          <a:srgbClr val="FFDDBB"/>
        </a:lt1>
        <a:dk2>
          <a:srgbClr val="000000"/>
        </a:dk2>
        <a:lt2>
          <a:srgbClr val="C0C0C0"/>
        </a:lt2>
        <a:accent1>
          <a:srgbClr val="FFFFCC"/>
        </a:accent1>
        <a:accent2>
          <a:srgbClr val="FFFFFF"/>
        </a:accent2>
        <a:accent3>
          <a:srgbClr val="FFEBDA"/>
        </a:accent3>
        <a:accent4>
          <a:srgbClr val="AE0056"/>
        </a:accent4>
        <a:accent5>
          <a:srgbClr val="FFFFE2"/>
        </a:accent5>
        <a:accent6>
          <a:srgbClr val="E7E7E7"/>
        </a:accent6>
        <a:hlink>
          <a:srgbClr val="0066CC"/>
        </a:hlink>
        <a:folHlink>
          <a:srgbClr val="8EB37D"/>
        </a:folHlink>
      </a:clrScheme>
      <a:clrMap bg1="lt1" tx1="dk1" bg2="lt2" tx2="dk2" accent1="accent1" accent2="accent2" accent3="accent3" accent4="accent4" accent5="accent5" accent6="accent6" hlink="hlink" folHlink="folHlink"/>
    </a:extraClrScheme>
    <a:extraClrScheme>
      <a:clrScheme name="SpringFestivalGreeting 7">
        <a:dk1>
          <a:srgbClr val="B60000"/>
        </a:dk1>
        <a:lt1>
          <a:srgbClr val="FFFF99"/>
        </a:lt1>
        <a:dk2>
          <a:srgbClr val="800000"/>
        </a:dk2>
        <a:lt2>
          <a:srgbClr val="FFFFFF"/>
        </a:lt2>
        <a:accent1>
          <a:srgbClr val="9888A4"/>
        </a:accent1>
        <a:accent2>
          <a:srgbClr val="A9335D"/>
        </a:accent2>
        <a:accent3>
          <a:srgbClr val="C0AAAA"/>
        </a:accent3>
        <a:accent4>
          <a:srgbClr val="DADA82"/>
        </a:accent4>
        <a:accent5>
          <a:srgbClr val="CAC3CF"/>
        </a:accent5>
        <a:accent6>
          <a:srgbClr val="992D53"/>
        </a:accent6>
        <a:hlink>
          <a:srgbClr val="CCECFF"/>
        </a:hlink>
        <a:folHlink>
          <a:srgbClr val="FF6600"/>
        </a:folHlink>
      </a:clrScheme>
      <a:clrMap bg1="dk2" tx1="lt1" bg2="dk1" tx2="lt2" accent1="accent1" accent2="accent2" accent3="accent3" accent4="accent4" accent5="accent5" accent6="accent6" hlink="hlink" folHlink="folHlink"/>
    </a:extraClrScheme>
    <a:extraClrScheme>
      <a:clrScheme name="SpringFestivalGreeting 8">
        <a:dk1>
          <a:srgbClr val="808080"/>
        </a:dk1>
        <a:lt1>
          <a:srgbClr val="FFFFFF"/>
        </a:lt1>
        <a:dk2>
          <a:srgbClr val="1C1C1C"/>
        </a:dk2>
        <a:lt2>
          <a:srgbClr val="FFFF66"/>
        </a:lt2>
        <a:accent1>
          <a:srgbClr val="9898BA"/>
        </a:accent1>
        <a:accent2>
          <a:srgbClr val="777777"/>
        </a:accent2>
        <a:accent3>
          <a:srgbClr val="ABABAB"/>
        </a:accent3>
        <a:accent4>
          <a:srgbClr val="DADADA"/>
        </a:accent4>
        <a:accent5>
          <a:srgbClr val="CACAD9"/>
        </a:accent5>
        <a:accent6>
          <a:srgbClr val="6B6B6B"/>
        </a:accent6>
        <a:hlink>
          <a:srgbClr val="CCFF99"/>
        </a:hlink>
        <a:folHlink>
          <a:srgbClr val="E436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2021Arch_13_Ch4_DLP_VectorSiMDGPU.pptx" id="{5BFAC3FA-7D07-49C9-83B9-2AE6C0BE68BF}" vid="{0DFCA78E-39BE-421F-8371-AC2A67A87118}"/>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Arch</Template>
  <TotalTime>1189</TotalTime>
  <Words>7942</Words>
  <Application>Microsoft Office PowerPoint</Application>
  <PresentationFormat>宽屏</PresentationFormat>
  <Paragraphs>1346</Paragraphs>
  <Slides>139</Slides>
  <Notes>32</Notes>
  <HiddenSlides>0</HiddenSlides>
  <MMClips>0</MMClips>
  <ScaleCrop>false</ScaleCrop>
  <HeadingPairs>
    <vt:vector size="8" baseType="variant">
      <vt:variant>
        <vt:lpstr>已用的字体</vt:lpstr>
      </vt:variant>
      <vt:variant>
        <vt:i4>17</vt:i4>
      </vt:variant>
      <vt:variant>
        <vt:lpstr>主题</vt:lpstr>
      </vt:variant>
      <vt:variant>
        <vt:i4>2</vt:i4>
      </vt:variant>
      <vt:variant>
        <vt:lpstr>嵌入 OLE 服务器</vt:lpstr>
      </vt:variant>
      <vt:variant>
        <vt:i4>4</vt:i4>
      </vt:variant>
      <vt:variant>
        <vt:lpstr>幻灯片标题</vt:lpstr>
      </vt:variant>
      <vt:variant>
        <vt:i4>139</vt:i4>
      </vt:variant>
    </vt:vector>
  </HeadingPairs>
  <TitlesOfParts>
    <vt:vector size="162" baseType="lpstr">
      <vt:lpstr>Monotype Sorts</vt:lpstr>
      <vt:lpstr>MyriadMM_565_600_</vt:lpstr>
      <vt:lpstr>MyriadMM_700_600_</vt:lpstr>
      <vt:lpstr>MyriadMM-It_400_600_</vt:lpstr>
      <vt:lpstr>Times-Roman</vt:lpstr>
      <vt:lpstr>黑体</vt:lpstr>
      <vt:lpstr>华文行楷</vt:lpstr>
      <vt:lpstr>Arial</vt:lpstr>
      <vt:lpstr>Arial Narrow</vt:lpstr>
      <vt:lpstr>Calibri</vt:lpstr>
      <vt:lpstr>Comic Sans MS</vt:lpstr>
      <vt:lpstr>Helvetica</vt:lpstr>
      <vt:lpstr>Symbol</vt:lpstr>
      <vt:lpstr>Times New Roman</vt:lpstr>
      <vt:lpstr>Verdana</vt:lpstr>
      <vt:lpstr>Wingdings</vt:lpstr>
      <vt:lpstr>Wingdings 2</vt:lpstr>
      <vt:lpstr>自定义设计方案</vt:lpstr>
      <vt:lpstr>SpringFestivalGreeting</vt:lpstr>
      <vt:lpstr>Microsoft Graph 2000 图表</vt:lpstr>
      <vt:lpstr>图表</vt:lpstr>
      <vt:lpstr>Equation</vt:lpstr>
      <vt:lpstr>文档</vt:lpstr>
      <vt:lpstr>Chapter 1-2  Fundamentals of Quantitative Design and Analysis</vt:lpstr>
      <vt:lpstr>Computer Design Engineering life cycle </vt:lpstr>
      <vt:lpstr>Topics in Chapter</vt:lpstr>
      <vt:lpstr>5 computing markets </vt:lpstr>
      <vt:lpstr>Personal Mobile Devices</vt:lpstr>
      <vt:lpstr>Desktop Computing</vt:lpstr>
      <vt:lpstr>Servers</vt:lpstr>
      <vt:lpstr>Cost with downtime</vt:lpstr>
      <vt:lpstr>Cluster/Warehourse-Scale Computers</vt:lpstr>
      <vt:lpstr>Embedded systems</vt:lpstr>
      <vt:lpstr>Embedded Computers</vt:lpstr>
      <vt:lpstr>Other classification</vt:lpstr>
      <vt:lpstr>Cellular architecture</vt:lpstr>
      <vt:lpstr>Classes of Parallelism and Parallel Architecture</vt:lpstr>
      <vt:lpstr>Classes of computers</vt:lpstr>
      <vt:lpstr>classification</vt:lpstr>
      <vt:lpstr>SISD </vt:lpstr>
      <vt:lpstr>SIMD</vt:lpstr>
      <vt:lpstr>MIMD</vt:lpstr>
      <vt:lpstr>Topics in Chapter</vt:lpstr>
      <vt:lpstr>Technology Trends</vt:lpstr>
      <vt:lpstr>Gordon Moore on Moore’s law</vt:lpstr>
      <vt:lpstr>Technology Trends</vt:lpstr>
      <vt:lpstr>Improvement of DRAM rate</vt:lpstr>
      <vt:lpstr>Import Notes</vt:lpstr>
      <vt:lpstr>Perf. Trends:   Bandwidth over latency</vt:lpstr>
      <vt:lpstr>Performance milestones in microprocessor</vt:lpstr>
      <vt:lpstr>Challenges for IC Tecnology</vt:lpstr>
      <vt:lpstr>Bad prediction with big guy</vt:lpstr>
      <vt:lpstr>Topics in Chapter</vt:lpstr>
      <vt:lpstr>Trends in Power</vt:lpstr>
      <vt:lpstr>Techiques to save engery</vt:lpstr>
      <vt:lpstr>Compare the performance / power</vt:lpstr>
      <vt:lpstr>Power efficiency</vt:lpstr>
      <vt:lpstr>Two concepts</vt:lpstr>
      <vt:lpstr>Rule of Thumb</vt:lpstr>
      <vt:lpstr>PowerPoint 演示文稿</vt:lpstr>
      <vt:lpstr>Multiple cores deliver more performance per watt</vt:lpstr>
      <vt:lpstr>Why Multicore?</vt:lpstr>
      <vt:lpstr>Topics in Chapter</vt:lpstr>
      <vt:lpstr>Major Theme: Lower Cost</vt:lpstr>
      <vt:lpstr>Understanding Cost Trend by  Learning Curve </vt:lpstr>
      <vt:lpstr>Price of Pentium4 &amp; PentiumM</vt:lpstr>
      <vt:lpstr>Rules of Thumb</vt:lpstr>
      <vt:lpstr>Cost of an Integrated Circuit</vt:lpstr>
      <vt:lpstr>Distribution of Cost in a System</vt:lpstr>
      <vt:lpstr>Cost vs. Price</vt:lpstr>
      <vt:lpstr>The components of price for a $1000 PC</vt:lpstr>
      <vt:lpstr>Cost vs. Price</vt:lpstr>
      <vt:lpstr>Computer Design Engineering life cycle </vt:lpstr>
      <vt:lpstr>Topics in Chapter</vt:lpstr>
      <vt:lpstr>Why Business Continuity ?</vt:lpstr>
      <vt:lpstr>Why high Dependability ?</vt:lpstr>
      <vt:lpstr>Information Availability(5个9)</vt:lpstr>
      <vt:lpstr>Evolvement of Dependability-1</vt:lpstr>
      <vt:lpstr>Evolvement of Dependability-2</vt:lpstr>
      <vt:lpstr>Definition 1 of Denpendability</vt:lpstr>
      <vt:lpstr>Definition 2 of Denpendability</vt:lpstr>
      <vt:lpstr>Related concepts</vt:lpstr>
      <vt:lpstr>Dependability(可信性)</vt:lpstr>
      <vt:lpstr>Measurements of Dependability</vt:lpstr>
      <vt:lpstr>Example: disk system </vt:lpstr>
      <vt:lpstr>   Way to cope with failure</vt:lpstr>
      <vt:lpstr>Dependability</vt:lpstr>
      <vt:lpstr>Topics in Chapter</vt:lpstr>
      <vt:lpstr>Measuring and Reporting Performance</vt:lpstr>
      <vt:lpstr>Ddifferent perception</vt:lpstr>
      <vt:lpstr>Perf. Metrics --response time</vt:lpstr>
      <vt:lpstr>Performance Metrics --CPU time</vt:lpstr>
      <vt:lpstr>Performance Metrics --throughput</vt:lpstr>
      <vt:lpstr>Response time vs. Throughput </vt:lpstr>
      <vt:lpstr>Another industry Metric: MIPS</vt:lpstr>
      <vt:lpstr>Ex: MIPS might be meaningless</vt:lpstr>
      <vt:lpstr>Another view:  Power consumption and Efficiency</vt:lpstr>
      <vt:lpstr>Summary of performance metrics</vt:lpstr>
      <vt:lpstr>Choose Programs to Evaluate Performance</vt:lpstr>
      <vt:lpstr>Something about Synthetic</vt:lpstr>
      <vt:lpstr>Notes on performance benchmark</vt:lpstr>
      <vt:lpstr>SPEC</vt:lpstr>
      <vt:lpstr>SPEC benchmarks： Desktop Benchmarks</vt:lpstr>
      <vt:lpstr>SPEC INT 95 Benchmark descriptions</vt:lpstr>
      <vt:lpstr>SPEC FP 95 Benchmark Descriptions</vt:lpstr>
      <vt:lpstr>New SPEC Int 2000 Benchmarks</vt:lpstr>
      <vt:lpstr>New SPEC FP 2000 Benchmarks</vt:lpstr>
      <vt:lpstr>SPEC benchmarks  Server Benchmarks</vt:lpstr>
      <vt:lpstr>SPEC benchmarks  Embedded Benchmarks</vt:lpstr>
      <vt:lpstr>Running Benchmarks </vt:lpstr>
      <vt:lpstr>Comparing Two Machines</vt:lpstr>
      <vt:lpstr>Comparing Performance</vt:lpstr>
      <vt:lpstr>Common used phrases</vt:lpstr>
      <vt:lpstr>Comparing Performance Across Multiple Programs</vt:lpstr>
      <vt:lpstr>Let’s Try a Simpler Example</vt:lpstr>
      <vt:lpstr>Example: Second answer </vt:lpstr>
      <vt:lpstr>Example: Third answer</vt:lpstr>
      <vt:lpstr>Which is Right?</vt:lpstr>
      <vt:lpstr>Arithmetic and Harmonic Mean</vt:lpstr>
      <vt:lpstr>Problems with Arithmetic Mean</vt:lpstr>
      <vt:lpstr>Weighted Execution Time</vt:lpstr>
      <vt:lpstr>Using a Weighted Sum or weighted average</vt:lpstr>
      <vt:lpstr>Another Solution</vt:lpstr>
      <vt:lpstr>Example</vt:lpstr>
      <vt:lpstr>Geometric Mean</vt:lpstr>
      <vt:lpstr>Using Geometric Mean</vt:lpstr>
      <vt:lpstr>Summary of comparing performance</vt:lpstr>
      <vt:lpstr>New SPEC Performance Numbers</vt:lpstr>
      <vt:lpstr>New SPEC Performance Numbers</vt:lpstr>
      <vt:lpstr>Topics in Chapter</vt:lpstr>
      <vt:lpstr>1.9 Quantitative Principles </vt:lpstr>
      <vt:lpstr>Take advantage of parallelism</vt:lpstr>
      <vt:lpstr>Principle of Locality</vt:lpstr>
      <vt:lpstr>Focus on the common case </vt:lpstr>
      <vt:lpstr>Amdahl’s Law</vt:lpstr>
      <vt:lpstr>Amdahl’s law</vt:lpstr>
      <vt:lpstr>Amdahl’s law</vt:lpstr>
      <vt:lpstr>Speedup Equation</vt:lpstr>
      <vt:lpstr>Another Example</vt:lpstr>
      <vt:lpstr>Solution of the example</vt:lpstr>
      <vt:lpstr>Example for dependability-1</vt:lpstr>
      <vt:lpstr>Example for dependability-2</vt:lpstr>
      <vt:lpstr>What the Amdahl’s Law imply ?</vt:lpstr>
      <vt:lpstr>The CPU Performance Equation</vt:lpstr>
      <vt:lpstr>Calculation of CPU Time</vt:lpstr>
      <vt:lpstr>Related technologies </vt:lpstr>
      <vt:lpstr>Other format of  CPU Performance Equation </vt:lpstr>
      <vt:lpstr>Example of CPUtime calculation</vt:lpstr>
      <vt:lpstr>Answer to the question</vt:lpstr>
      <vt:lpstr>Compare the result with that from Amdahl’s law</vt:lpstr>
      <vt:lpstr>PowerPoint 演示文稿</vt:lpstr>
      <vt:lpstr>Performance &amp; price-performance</vt:lpstr>
      <vt:lpstr>Five desktop and rack-mountable systems</vt:lpstr>
      <vt:lpstr>Price-performance www.spec.org</vt:lpstr>
      <vt:lpstr>Messurements-1 </vt:lpstr>
      <vt:lpstr>Price-performance TPC-C 2005.7</vt:lpstr>
      <vt:lpstr>TPC-C  &amp; TPC-E</vt:lpstr>
      <vt:lpstr>tpsE   &amp;  tpsE/&amp;100000</vt:lpstr>
      <vt:lpstr>Power performance for 3 servers</vt:lpstr>
      <vt:lpstr>Fallacies &amp; pitfalls</vt:lpstr>
      <vt:lpstr>Fallacy1 : the cost of the processor dominates the cost of the system.</vt:lpstr>
      <vt:lpstr>Fallacy</vt:lpstr>
    </vt:vector>
  </TitlesOfParts>
  <Company>zjucs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jxh</dc:creator>
  <cp:lastModifiedBy>0 memset</cp:lastModifiedBy>
  <cp:revision>53</cp:revision>
  <dcterms:created xsi:type="dcterms:W3CDTF">2012-02-13T02:43:02Z</dcterms:created>
  <dcterms:modified xsi:type="dcterms:W3CDTF">2025-03-31T09:42:41Z</dcterms:modified>
</cp:coreProperties>
</file>